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65" r:id="rId4"/>
    <p:sldId id="259" r:id="rId5"/>
    <p:sldId id="260" r:id="rId6"/>
    <p:sldId id="261" r:id="rId7"/>
    <p:sldId id="294" r:id="rId8"/>
    <p:sldId id="272" r:id="rId9"/>
    <p:sldId id="295" r:id="rId10"/>
    <p:sldId id="296" r:id="rId11"/>
    <p:sldId id="297" r:id="rId12"/>
    <p:sldId id="298" r:id="rId13"/>
    <p:sldId id="273" r:id="rId14"/>
    <p:sldId id="301" r:id="rId15"/>
    <p:sldId id="303" r:id="rId16"/>
    <p:sldId id="262" r:id="rId17"/>
    <p:sldId id="285" r:id="rId18"/>
    <p:sldId id="274" r:id="rId19"/>
    <p:sldId id="263" r:id="rId20"/>
    <p:sldId id="282" r:id="rId21"/>
    <p:sldId id="283" r:id="rId22"/>
    <p:sldId id="279" r:id="rId23"/>
    <p:sldId id="264" r:id="rId24"/>
    <p:sldId id="269" r:id="rId25"/>
    <p:sldId id="276" r:id="rId26"/>
    <p:sldId id="277" r:id="rId27"/>
    <p:sldId id="288" r:id="rId28"/>
    <p:sldId id="280" r:id="rId29"/>
    <p:sldId id="286" r:id="rId30"/>
    <p:sldId id="287" r:id="rId31"/>
    <p:sldId id="289" r:id="rId32"/>
    <p:sldId id="293" r:id="rId33"/>
    <p:sldId id="302" r:id="rId3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143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ABAF24-965C-488E-B603-8C25CCEA770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970F048-2D8B-4E34-B5B9-FAD30187AA70}">
      <dgm:prSet phldrT="[Text]"/>
      <dgm:spPr/>
      <dgm:t>
        <a:bodyPr/>
        <a:lstStyle/>
        <a:p>
          <a:r>
            <a:rPr lang="en-US" dirty="0" smtClean="0"/>
            <a:t>Climate change </a:t>
          </a:r>
          <a:endParaRPr lang="th-TH" dirty="0"/>
        </a:p>
      </dgm:t>
    </dgm:pt>
    <dgm:pt modelId="{4EE3AFFA-F945-4FB2-8518-3B7B04BD7760}" type="parTrans" cxnId="{79C7F987-CC38-4983-9EDD-EDA50923393E}">
      <dgm:prSet/>
      <dgm:spPr/>
      <dgm:t>
        <a:bodyPr/>
        <a:lstStyle/>
        <a:p>
          <a:endParaRPr lang="th-TH"/>
        </a:p>
      </dgm:t>
    </dgm:pt>
    <dgm:pt modelId="{23E40A2E-79D2-4FC8-AC3B-FB8F82E467A2}" type="sibTrans" cxnId="{79C7F987-CC38-4983-9EDD-EDA50923393E}">
      <dgm:prSet/>
      <dgm:spPr/>
      <dgm:t>
        <a:bodyPr/>
        <a:lstStyle/>
        <a:p>
          <a:endParaRPr lang="th-TH"/>
        </a:p>
      </dgm:t>
    </dgm:pt>
    <dgm:pt modelId="{90FBC988-ED66-467F-9A29-4637AD00A274}">
      <dgm:prSet phldrT="[Text]"/>
      <dgm:spPr/>
      <dgm:t>
        <a:bodyPr/>
        <a:lstStyle/>
        <a:p>
          <a:r>
            <a:rPr lang="en-US" dirty="0" smtClean="0"/>
            <a:t>science  &amp;</a:t>
          </a:r>
          <a:r>
            <a:rPr lang="th-TH" dirty="0" smtClean="0"/>
            <a:t> </a:t>
          </a:r>
          <a:r>
            <a:rPr lang="en-US" dirty="0" smtClean="0"/>
            <a:t>impact</a:t>
          </a:r>
          <a:endParaRPr lang="th-TH" dirty="0"/>
        </a:p>
      </dgm:t>
    </dgm:pt>
    <dgm:pt modelId="{BADF8E0E-E4E4-4708-A573-8F361692AAEC}" type="parTrans" cxnId="{8CFF4D3E-B81B-4B34-9288-73369C758589}">
      <dgm:prSet/>
      <dgm:spPr/>
      <dgm:t>
        <a:bodyPr/>
        <a:lstStyle/>
        <a:p>
          <a:endParaRPr lang="th-TH"/>
        </a:p>
      </dgm:t>
    </dgm:pt>
    <dgm:pt modelId="{E309BA71-2128-4CE3-BFC3-4964DBFEA64D}" type="sibTrans" cxnId="{8CFF4D3E-B81B-4B34-9288-73369C758589}">
      <dgm:prSet/>
      <dgm:spPr/>
      <dgm:t>
        <a:bodyPr/>
        <a:lstStyle/>
        <a:p>
          <a:endParaRPr lang="th-TH"/>
        </a:p>
      </dgm:t>
    </dgm:pt>
    <dgm:pt modelId="{BA212144-08DF-459C-9921-A7B30C797B84}">
      <dgm:prSet phldrT="[Text]"/>
      <dgm:spPr/>
      <dgm:t>
        <a:bodyPr/>
        <a:lstStyle/>
        <a:p>
          <a:r>
            <a:rPr lang="en-US" dirty="0" smtClean="0"/>
            <a:t>Water</a:t>
          </a:r>
          <a:endParaRPr lang="th-TH" dirty="0"/>
        </a:p>
      </dgm:t>
    </dgm:pt>
    <dgm:pt modelId="{72658190-FB39-4A14-9B26-8F49797EE9DB}" type="parTrans" cxnId="{1B5256C7-7FC4-4125-BFFD-21C69700300E}">
      <dgm:prSet/>
      <dgm:spPr/>
      <dgm:t>
        <a:bodyPr/>
        <a:lstStyle/>
        <a:p>
          <a:endParaRPr lang="th-TH"/>
        </a:p>
      </dgm:t>
    </dgm:pt>
    <dgm:pt modelId="{C09C2E88-D108-44F0-8E00-BDF211FFF26A}" type="sibTrans" cxnId="{1B5256C7-7FC4-4125-BFFD-21C69700300E}">
      <dgm:prSet/>
      <dgm:spPr/>
      <dgm:t>
        <a:bodyPr/>
        <a:lstStyle/>
        <a:p>
          <a:endParaRPr lang="th-TH"/>
        </a:p>
      </dgm:t>
    </dgm:pt>
    <dgm:pt modelId="{7FE6C02E-06E4-4314-9FE2-6A04BF8F6846}">
      <dgm:prSet phldrT="[Text]"/>
      <dgm:spPr/>
      <dgm:t>
        <a:bodyPr/>
        <a:lstStyle/>
        <a:p>
          <a:r>
            <a:rPr lang="en-US" dirty="0" smtClean="0"/>
            <a:t>Disaster</a:t>
          </a:r>
          <a:endParaRPr lang="th-TH" dirty="0"/>
        </a:p>
      </dgm:t>
    </dgm:pt>
    <dgm:pt modelId="{324F0322-D286-4B2C-B9CA-CC1A3E59590A}" type="parTrans" cxnId="{F26DF8EE-C1CB-4C48-B660-A191FC938937}">
      <dgm:prSet/>
      <dgm:spPr/>
      <dgm:t>
        <a:bodyPr/>
        <a:lstStyle/>
        <a:p>
          <a:endParaRPr lang="th-TH"/>
        </a:p>
      </dgm:t>
    </dgm:pt>
    <dgm:pt modelId="{92F6E0F2-AF85-4DCD-8C4C-C88076F707BF}" type="sibTrans" cxnId="{F26DF8EE-C1CB-4C48-B660-A191FC938937}">
      <dgm:prSet/>
      <dgm:spPr/>
      <dgm:t>
        <a:bodyPr/>
        <a:lstStyle/>
        <a:p>
          <a:endParaRPr lang="th-TH"/>
        </a:p>
      </dgm:t>
    </dgm:pt>
    <dgm:pt modelId="{644BA7AA-BB7D-4517-BD8F-A13DC2324877}">
      <dgm:prSet phldrT="[Text]"/>
      <dgm:spPr/>
      <dgm:t>
        <a:bodyPr/>
        <a:lstStyle/>
        <a:p>
          <a:r>
            <a:rPr lang="en-US" dirty="0" smtClean="0"/>
            <a:t>Earthquake</a:t>
          </a:r>
          <a:endParaRPr lang="th-TH" dirty="0"/>
        </a:p>
      </dgm:t>
    </dgm:pt>
    <dgm:pt modelId="{D4CFEFAA-474D-4BA0-A186-18207320145E}" type="parTrans" cxnId="{63E56D7F-BDC0-44B2-84E6-28BF3E83F4D8}">
      <dgm:prSet/>
      <dgm:spPr/>
      <dgm:t>
        <a:bodyPr/>
        <a:lstStyle/>
        <a:p>
          <a:endParaRPr lang="th-TH"/>
        </a:p>
      </dgm:t>
    </dgm:pt>
    <dgm:pt modelId="{D09CBB5B-4923-4164-B21C-A9B370600FF4}" type="sibTrans" cxnId="{63E56D7F-BDC0-44B2-84E6-28BF3E83F4D8}">
      <dgm:prSet/>
      <dgm:spPr/>
      <dgm:t>
        <a:bodyPr/>
        <a:lstStyle/>
        <a:p>
          <a:endParaRPr lang="th-TH"/>
        </a:p>
      </dgm:t>
    </dgm:pt>
    <dgm:pt modelId="{149EFD81-65BD-48C2-834D-257AC0A3E55B}">
      <dgm:prSet phldrT="[Text]"/>
      <dgm:spPr/>
      <dgm:t>
        <a:bodyPr/>
        <a:lstStyle/>
        <a:p>
          <a:r>
            <a:rPr lang="en-US" dirty="0" smtClean="0"/>
            <a:t>Adaptation</a:t>
          </a:r>
          <a:endParaRPr lang="th-TH" dirty="0"/>
        </a:p>
      </dgm:t>
    </dgm:pt>
    <dgm:pt modelId="{65B20C16-D925-4B75-AEE3-504ABEA219F1}" type="parTrans" cxnId="{F1550115-4059-422E-AC22-91AD9F7F289B}">
      <dgm:prSet/>
      <dgm:spPr/>
      <dgm:t>
        <a:bodyPr/>
        <a:lstStyle/>
        <a:p>
          <a:endParaRPr lang="th-TH"/>
        </a:p>
      </dgm:t>
    </dgm:pt>
    <dgm:pt modelId="{102B3C41-9B26-43D3-822C-70B094187297}" type="sibTrans" cxnId="{F1550115-4059-422E-AC22-91AD9F7F289B}">
      <dgm:prSet/>
      <dgm:spPr/>
      <dgm:t>
        <a:bodyPr/>
        <a:lstStyle/>
        <a:p>
          <a:endParaRPr lang="th-TH"/>
        </a:p>
      </dgm:t>
    </dgm:pt>
    <dgm:pt modelId="{90396BD0-1B15-4D7F-9AFB-61E6B00B7152}">
      <dgm:prSet phldrT="[Text]"/>
      <dgm:spPr/>
      <dgm:t>
        <a:bodyPr/>
        <a:lstStyle/>
        <a:p>
          <a:r>
            <a:rPr lang="en-US" dirty="0" smtClean="0"/>
            <a:t>policy</a:t>
          </a:r>
          <a:endParaRPr lang="th-TH" dirty="0"/>
        </a:p>
      </dgm:t>
    </dgm:pt>
    <dgm:pt modelId="{CBA997FE-127E-40F1-931F-314AEB9EE2CA}" type="parTrans" cxnId="{76D6C523-6121-42B1-B913-EF7CC5C43878}">
      <dgm:prSet/>
      <dgm:spPr/>
      <dgm:t>
        <a:bodyPr/>
        <a:lstStyle/>
        <a:p>
          <a:endParaRPr lang="th-TH"/>
        </a:p>
      </dgm:t>
    </dgm:pt>
    <dgm:pt modelId="{3A799943-F51C-4D2C-8EA6-8FAEC6715BCC}" type="sibTrans" cxnId="{76D6C523-6121-42B1-B913-EF7CC5C43878}">
      <dgm:prSet/>
      <dgm:spPr/>
      <dgm:t>
        <a:bodyPr/>
        <a:lstStyle/>
        <a:p>
          <a:endParaRPr lang="th-TH"/>
        </a:p>
      </dgm:t>
    </dgm:pt>
    <dgm:pt modelId="{924F3B5D-AE1F-414C-A885-673307078BC5}">
      <dgm:prSet phldrT="[Text]"/>
      <dgm:spPr/>
      <dgm:t>
        <a:bodyPr/>
        <a:lstStyle/>
        <a:p>
          <a:r>
            <a:rPr lang="en-US" dirty="0" smtClean="0"/>
            <a:t>strategic water  resources management</a:t>
          </a:r>
          <a:endParaRPr lang="th-TH" dirty="0"/>
        </a:p>
      </dgm:t>
    </dgm:pt>
    <dgm:pt modelId="{25479C7F-3D19-4A00-93C3-74B800EC2102}" type="sibTrans" cxnId="{3E258637-7AB9-4DB7-AAA9-7C433A269C5A}">
      <dgm:prSet/>
      <dgm:spPr/>
      <dgm:t>
        <a:bodyPr/>
        <a:lstStyle/>
        <a:p>
          <a:endParaRPr lang="th-TH"/>
        </a:p>
      </dgm:t>
    </dgm:pt>
    <dgm:pt modelId="{7F90BD01-BE15-49ED-B9EC-F67658E36FAE}" type="parTrans" cxnId="{3E258637-7AB9-4DB7-AAA9-7C433A269C5A}">
      <dgm:prSet/>
      <dgm:spPr/>
      <dgm:t>
        <a:bodyPr/>
        <a:lstStyle/>
        <a:p>
          <a:endParaRPr lang="th-TH"/>
        </a:p>
      </dgm:t>
    </dgm:pt>
    <dgm:pt modelId="{DF090F1F-D7DC-4BB4-A0EA-8DCA93A2B5E6}">
      <dgm:prSet phldrT="[Text]"/>
      <dgm:spPr/>
      <dgm:t>
        <a:bodyPr/>
        <a:lstStyle/>
        <a:p>
          <a:r>
            <a:rPr lang="en-US" dirty="0" smtClean="0"/>
            <a:t>flood &amp; drought</a:t>
          </a:r>
          <a:endParaRPr lang="th-TH" dirty="0"/>
        </a:p>
      </dgm:t>
    </dgm:pt>
    <dgm:pt modelId="{5073A24F-5B9A-4FA7-8F24-C46ABED5CEE9}" type="parTrans" cxnId="{2A23C115-F766-4D6A-886B-64A4A0122B56}">
      <dgm:prSet/>
      <dgm:spPr/>
      <dgm:t>
        <a:bodyPr/>
        <a:lstStyle/>
        <a:p>
          <a:endParaRPr lang="th-TH"/>
        </a:p>
      </dgm:t>
    </dgm:pt>
    <dgm:pt modelId="{9E30E8EB-49D6-486C-82B8-09C15F02F543}" type="sibTrans" cxnId="{2A23C115-F766-4D6A-886B-64A4A0122B56}">
      <dgm:prSet/>
      <dgm:spPr/>
      <dgm:t>
        <a:bodyPr/>
        <a:lstStyle/>
        <a:p>
          <a:endParaRPr lang="th-TH"/>
        </a:p>
      </dgm:t>
    </dgm:pt>
    <dgm:pt modelId="{674F75EE-C000-4265-B95B-90CA86FFD00F}">
      <dgm:prSet phldrT="[Text]"/>
      <dgm:spPr/>
      <dgm:t>
        <a:bodyPr/>
        <a:lstStyle/>
        <a:p>
          <a:r>
            <a:rPr lang="en-US" dirty="0" smtClean="0"/>
            <a:t>Adaptation to  CC</a:t>
          </a:r>
          <a:endParaRPr lang="th-TH" dirty="0"/>
        </a:p>
      </dgm:t>
    </dgm:pt>
    <dgm:pt modelId="{692FE43A-6781-4A22-AD5C-F093BDB263FC}" type="parTrans" cxnId="{0AF13946-77F4-485D-A2F4-F2C133C05748}">
      <dgm:prSet/>
      <dgm:spPr/>
      <dgm:t>
        <a:bodyPr/>
        <a:lstStyle/>
        <a:p>
          <a:endParaRPr lang="th-TH"/>
        </a:p>
      </dgm:t>
    </dgm:pt>
    <dgm:pt modelId="{6376E265-6529-4EE6-B20E-C58BAC44CCDE}" type="sibTrans" cxnId="{0AF13946-77F4-485D-A2F4-F2C133C05748}">
      <dgm:prSet/>
      <dgm:spPr/>
      <dgm:t>
        <a:bodyPr/>
        <a:lstStyle/>
        <a:p>
          <a:endParaRPr lang="th-TH"/>
        </a:p>
      </dgm:t>
    </dgm:pt>
    <dgm:pt modelId="{EFE8E21F-8A61-9C48-96A4-B40D57DE0DB8}">
      <dgm:prSet phldrT="[Text]"/>
      <dgm:spPr/>
      <dgm:t>
        <a:bodyPr/>
        <a:lstStyle/>
        <a:p>
          <a:r>
            <a:rPr lang="en-US" dirty="0" smtClean="0"/>
            <a:t>Green city</a:t>
          </a:r>
          <a:endParaRPr lang="th-TH" dirty="0"/>
        </a:p>
      </dgm:t>
    </dgm:pt>
    <dgm:pt modelId="{B08BBE57-B6CA-9448-9C45-583C2BA1E5FB}" type="parTrans" cxnId="{8F1D073D-1B63-D24E-8927-8D5BFB64B329}">
      <dgm:prSet/>
      <dgm:spPr/>
      <dgm:t>
        <a:bodyPr/>
        <a:lstStyle/>
        <a:p>
          <a:endParaRPr lang="en-US"/>
        </a:p>
      </dgm:t>
    </dgm:pt>
    <dgm:pt modelId="{B8987D34-EB49-EE44-A494-9D0278FB1980}" type="sibTrans" cxnId="{8F1D073D-1B63-D24E-8927-8D5BFB64B329}">
      <dgm:prSet/>
      <dgm:spPr/>
      <dgm:t>
        <a:bodyPr/>
        <a:lstStyle/>
        <a:p>
          <a:endParaRPr lang="en-US"/>
        </a:p>
      </dgm:t>
    </dgm:pt>
    <dgm:pt modelId="{02DE1F92-4589-423B-AC15-012D1DAF5AE9}" type="pres">
      <dgm:prSet presAssocID="{61ABAF24-965C-488E-B603-8C25CCEA770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9DF570-14AA-4471-97D7-833BAAD6985B}" type="pres">
      <dgm:prSet presAssocID="{D970F048-2D8B-4E34-B5B9-FAD30187AA7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ADB2092-FC4B-4D46-9C91-B07D81F7E9B3}" type="pres">
      <dgm:prSet presAssocID="{23E40A2E-79D2-4FC8-AC3B-FB8F82E467A2}" presName="sibTrans" presStyleCnt="0"/>
      <dgm:spPr/>
    </dgm:pt>
    <dgm:pt modelId="{5682A3FF-FBAF-4D1C-89D3-9C3F89EB474F}" type="pres">
      <dgm:prSet presAssocID="{BA212144-08DF-459C-9921-A7B30C797B8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655A877-788C-4848-9E10-655880D7E0B0}" type="pres">
      <dgm:prSet presAssocID="{C09C2E88-D108-44F0-8E00-BDF211FFF26A}" presName="sibTrans" presStyleCnt="0"/>
      <dgm:spPr/>
    </dgm:pt>
    <dgm:pt modelId="{BF39D665-2D41-4363-B13E-F5C7C3CA17B2}" type="pres">
      <dgm:prSet presAssocID="{7FE6C02E-06E4-4314-9FE2-6A04BF8F684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E258637-7AB9-4DB7-AAA9-7C433A269C5A}" srcId="{BA212144-08DF-459C-9921-A7B30C797B84}" destId="{924F3B5D-AE1F-414C-A885-673307078BC5}" srcOrd="0" destOrd="0" parTransId="{7F90BD01-BE15-49ED-B9EC-F67658E36FAE}" sibTransId="{25479C7F-3D19-4A00-93C3-74B800EC2102}"/>
    <dgm:cxn modelId="{79C7F987-CC38-4983-9EDD-EDA50923393E}" srcId="{61ABAF24-965C-488E-B603-8C25CCEA770B}" destId="{D970F048-2D8B-4E34-B5B9-FAD30187AA70}" srcOrd="0" destOrd="0" parTransId="{4EE3AFFA-F945-4FB2-8518-3B7B04BD7760}" sibTransId="{23E40A2E-79D2-4FC8-AC3B-FB8F82E467A2}"/>
    <dgm:cxn modelId="{1B5256C7-7FC4-4125-BFFD-21C69700300E}" srcId="{61ABAF24-965C-488E-B603-8C25CCEA770B}" destId="{BA212144-08DF-459C-9921-A7B30C797B84}" srcOrd="1" destOrd="0" parTransId="{72658190-FB39-4A14-9B26-8F49797EE9DB}" sibTransId="{C09C2E88-D108-44F0-8E00-BDF211FFF26A}"/>
    <dgm:cxn modelId="{1BB2CE4E-7B77-456C-9C79-80B0D21EE0E1}" type="presOf" srcId="{924F3B5D-AE1F-414C-A885-673307078BC5}" destId="{5682A3FF-FBAF-4D1C-89D3-9C3F89EB474F}" srcOrd="0" destOrd="1" presId="urn:microsoft.com/office/officeart/2005/8/layout/hList6"/>
    <dgm:cxn modelId="{63E56D7F-BDC0-44B2-84E6-28BF3E83F4D8}" srcId="{7FE6C02E-06E4-4314-9FE2-6A04BF8F6846}" destId="{644BA7AA-BB7D-4517-BD8F-A13DC2324877}" srcOrd="0" destOrd="0" parTransId="{D4CFEFAA-474D-4BA0-A186-18207320145E}" sibTransId="{D09CBB5B-4923-4164-B21C-A9B370600FF4}"/>
    <dgm:cxn modelId="{8CFF4D3E-B81B-4B34-9288-73369C758589}" srcId="{D970F048-2D8B-4E34-B5B9-FAD30187AA70}" destId="{90FBC988-ED66-467F-9A29-4637AD00A274}" srcOrd="0" destOrd="0" parTransId="{BADF8E0E-E4E4-4708-A573-8F361692AAEC}" sibTransId="{E309BA71-2128-4CE3-BFC3-4964DBFEA64D}"/>
    <dgm:cxn modelId="{76D6C523-6121-42B1-B913-EF7CC5C43878}" srcId="{D970F048-2D8B-4E34-B5B9-FAD30187AA70}" destId="{90396BD0-1B15-4D7F-9AFB-61E6B00B7152}" srcOrd="3" destOrd="0" parTransId="{CBA997FE-127E-40F1-931F-314AEB9EE2CA}" sibTransId="{3A799943-F51C-4D2C-8EA6-8FAEC6715BCC}"/>
    <dgm:cxn modelId="{9AF50001-1F3E-1B4D-A1E4-2BB5DCB3C5F3}" type="presOf" srcId="{EFE8E21F-8A61-9C48-96A4-B40D57DE0DB8}" destId="{999DF570-14AA-4471-97D7-833BAAD6985B}" srcOrd="0" destOrd="3" presId="urn:microsoft.com/office/officeart/2005/8/layout/hList6"/>
    <dgm:cxn modelId="{F1550115-4059-422E-AC22-91AD9F7F289B}" srcId="{D970F048-2D8B-4E34-B5B9-FAD30187AA70}" destId="{149EFD81-65BD-48C2-834D-257AC0A3E55B}" srcOrd="1" destOrd="0" parTransId="{65B20C16-D925-4B75-AEE3-504ABEA219F1}" sibTransId="{102B3C41-9B26-43D3-822C-70B094187297}"/>
    <dgm:cxn modelId="{F26DF8EE-C1CB-4C48-B660-A191FC938937}" srcId="{61ABAF24-965C-488E-B603-8C25CCEA770B}" destId="{7FE6C02E-06E4-4314-9FE2-6A04BF8F6846}" srcOrd="2" destOrd="0" parTransId="{324F0322-D286-4B2C-B9CA-CC1A3E59590A}" sibTransId="{92F6E0F2-AF85-4DCD-8C4C-C88076F707BF}"/>
    <dgm:cxn modelId="{B4150F21-9EF1-4663-939A-E505C14A3C74}" type="presOf" srcId="{7FE6C02E-06E4-4314-9FE2-6A04BF8F6846}" destId="{BF39D665-2D41-4363-B13E-F5C7C3CA17B2}" srcOrd="0" destOrd="0" presId="urn:microsoft.com/office/officeart/2005/8/layout/hList6"/>
    <dgm:cxn modelId="{8F1D073D-1B63-D24E-8927-8D5BFB64B329}" srcId="{D970F048-2D8B-4E34-B5B9-FAD30187AA70}" destId="{EFE8E21F-8A61-9C48-96A4-B40D57DE0DB8}" srcOrd="2" destOrd="0" parTransId="{B08BBE57-B6CA-9448-9C45-583C2BA1E5FB}" sibTransId="{B8987D34-EB49-EE44-A494-9D0278FB1980}"/>
    <dgm:cxn modelId="{9734AF89-6851-4432-8648-40B3F8A8E88B}" type="presOf" srcId="{61ABAF24-965C-488E-B603-8C25CCEA770B}" destId="{02DE1F92-4589-423B-AC15-012D1DAF5AE9}" srcOrd="0" destOrd="0" presId="urn:microsoft.com/office/officeart/2005/8/layout/hList6"/>
    <dgm:cxn modelId="{05203BAE-3647-439C-9A2B-E098FAD003C6}" type="presOf" srcId="{644BA7AA-BB7D-4517-BD8F-A13DC2324877}" destId="{BF39D665-2D41-4363-B13E-F5C7C3CA17B2}" srcOrd="0" destOrd="1" presId="urn:microsoft.com/office/officeart/2005/8/layout/hList6"/>
    <dgm:cxn modelId="{0AF13946-77F4-485D-A2F4-F2C133C05748}" srcId="{BA212144-08DF-459C-9921-A7B30C797B84}" destId="{674F75EE-C000-4265-B95B-90CA86FFD00F}" srcOrd="2" destOrd="0" parTransId="{692FE43A-6781-4A22-AD5C-F093BDB263FC}" sibTransId="{6376E265-6529-4EE6-B20E-C58BAC44CCDE}"/>
    <dgm:cxn modelId="{EDE24E3C-43EE-4EB4-82E7-00C2D7250A0F}" type="presOf" srcId="{BA212144-08DF-459C-9921-A7B30C797B84}" destId="{5682A3FF-FBAF-4D1C-89D3-9C3F89EB474F}" srcOrd="0" destOrd="0" presId="urn:microsoft.com/office/officeart/2005/8/layout/hList6"/>
    <dgm:cxn modelId="{2A23C115-F766-4D6A-886B-64A4A0122B56}" srcId="{BA212144-08DF-459C-9921-A7B30C797B84}" destId="{DF090F1F-D7DC-4BB4-A0EA-8DCA93A2B5E6}" srcOrd="1" destOrd="0" parTransId="{5073A24F-5B9A-4FA7-8F24-C46ABED5CEE9}" sibTransId="{9E30E8EB-49D6-486C-82B8-09C15F02F543}"/>
    <dgm:cxn modelId="{1C43DE2E-240F-4FCB-9139-AE7D46549A0A}" type="presOf" srcId="{D970F048-2D8B-4E34-B5B9-FAD30187AA70}" destId="{999DF570-14AA-4471-97D7-833BAAD6985B}" srcOrd="0" destOrd="0" presId="urn:microsoft.com/office/officeart/2005/8/layout/hList6"/>
    <dgm:cxn modelId="{64B27739-D5DC-4E0C-8D66-DD887D62F530}" type="presOf" srcId="{DF090F1F-D7DC-4BB4-A0EA-8DCA93A2B5E6}" destId="{5682A3FF-FBAF-4D1C-89D3-9C3F89EB474F}" srcOrd="0" destOrd="2" presId="urn:microsoft.com/office/officeart/2005/8/layout/hList6"/>
    <dgm:cxn modelId="{5AA32AB5-414B-4321-8C50-5DA6BE9EF3C3}" type="presOf" srcId="{674F75EE-C000-4265-B95B-90CA86FFD00F}" destId="{5682A3FF-FBAF-4D1C-89D3-9C3F89EB474F}" srcOrd="0" destOrd="3" presId="urn:microsoft.com/office/officeart/2005/8/layout/hList6"/>
    <dgm:cxn modelId="{6034EDFF-10F2-4805-9254-538B024E99DE}" type="presOf" srcId="{149EFD81-65BD-48C2-834D-257AC0A3E55B}" destId="{999DF570-14AA-4471-97D7-833BAAD6985B}" srcOrd="0" destOrd="2" presId="urn:microsoft.com/office/officeart/2005/8/layout/hList6"/>
    <dgm:cxn modelId="{764C36C7-14C9-4401-AE8C-DDCEA8FFCE5A}" type="presOf" srcId="{90FBC988-ED66-467F-9A29-4637AD00A274}" destId="{999DF570-14AA-4471-97D7-833BAAD6985B}" srcOrd="0" destOrd="1" presId="urn:microsoft.com/office/officeart/2005/8/layout/hList6"/>
    <dgm:cxn modelId="{DA7F72B9-7DDB-4C4F-B4F8-9BB2EF1F8561}" type="presOf" srcId="{90396BD0-1B15-4D7F-9AFB-61E6B00B7152}" destId="{999DF570-14AA-4471-97D7-833BAAD6985B}" srcOrd="0" destOrd="4" presId="urn:microsoft.com/office/officeart/2005/8/layout/hList6"/>
    <dgm:cxn modelId="{E5BC1B2F-D1C7-4B64-B47F-8BB69707C0B7}" type="presParOf" srcId="{02DE1F92-4589-423B-AC15-012D1DAF5AE9}" destId="{999DF570-14AA-4471-97D7-833BAAD6985B}" srcOrd="0" destOrd="0" presId="urn:microsoft.com/office/officeart/2005/8/layout/hList6"/>
    <dgm:cxn modelId="{9BC12E7D-06CF-4290-97EF-BFD6B23882D1}" type="presParOf" srcId="{02DE1F92-4589-423B-AC15-012D1DAF5AE9}" destId="{FADB2092-FC4B-4D46-9C91-B07D81F7E9B3}" srcOrd="1" destOrd="0" presId="urn:microsoft.com/office/officeart/2005/8/layout/hList6"/>
    <dgm:cxn modelId="{1EC2F11E-ED20-4CD3-9CEE-80EBCF32896C}" type="presParOf" srcId="{02DE1F92-4589-423B-AC15-012D1DAF5AE9}" destId="{5682A3FF-FBAF-4D1C-89D3-9C3F89EB474F}" srcOrd="2" destOrd="0" presId="urn:microsoft.com/office/officeart/2005/8/layout/hList6"/>
    <dgm:cxn modelId="{F3025EC5-0BCE-46B6-A182-ABB118790531}" type="presParOf" srcId="{02DE1F92-4589-423B-AC15-012D1DAF5AE9}" destId="{B655A877-788C-4848-9E10-655880D7E0B0}" srcOrd="3" destOrd="0" presId="urn:microsoft.com/office/officeart/2005/8/layout/hList6"/>
    <dgm:cxn modelId="{670E3177-8D14-437F-8755-B098F07F5718}" type="presParOf" srcId="{02DE1F92-4589-423B-AC15-012D1DAF5AE9}" destId="{BF39D665-2D41-4363-B13E-F5C7C3CA17B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108ACA-933A-2447-8BEF-7D1BD4870B4F}" type="doc">
      <dgm:prSet loTypeId="urn:microsoft.com/office/officeart/2005/8/layout/venn2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F7AC55B-FB98-9745-BDAA-493549B4339D}">
      <dgm:prSet phldrT="[Text]" custT="1"/>
      <dgm:spPr/>
      <dgm:t>
        <a:bodyPr/>
        <a:lstStyle/>
        <a:p>
          <a:r>
            <a:rPr lang="en-US" sz="3200" dirty="0" smtClean="0"/>
            <a:t>Research priority</a:t>
          </a:r>
          <a:endParaRPr lang="en-US" sz="3200" dirty="0"/>
        </a:p>
      </dgm:t>
    </dgm:pt>
    <dgm:pt modelId="{28872C61-B2DB-424A-9B16-0498B14C9828}" type="parTrans" cxnId="{AB538134-FBED-A644-885F-035FFA2FDAD0}">
      <dgm:prSet/>
      <dgm:spPr/>
      <dgm:t>
        <a:bodyPr/>
        <a:lstStyle/>
        <a:p>
          <a:endParaRPr lang="en-US"/>
        </a:p>
      </dgm:t>
    </dgm:pt>
    <dgm:pt modelId="{FF939655-D3DF-B74F-9BC9-265883761475}" type="sibTrans" cxnId="{AB538134-FBED-A644-885F-035FFA2FDAD0}">
      <dgm:prSet/>
      <dgm:spPr/>
      <dgm:t>
        <a:bodyPr/>
        <a:lstStyle/>
        <a:p>
          <a:endParaRPr lang="en-US"/>
        </a:p>
      </dgm:t>
    </dgm:pt>
    <dgm:pt modelId="{BC4D73EB-2677-F848-AC07-6770D9EBD9CB}">
      <dgm:prSet phldrT="[Text]" custT="1"/>
      <dgm:spPr/>
      <dgm:t>
        <a:bodyPr/>
        <a:lstStyle/>
        <a:p>
          <a:r>
            <a:rPr lang="en-US" sz="2400" dirty="0" smtClean="0"/>
            <a:t>Funding and research activity</a:t>
          </a:r>
          <a:endParaRPr lang="en-US" sz="2400" dirty="0"/>
        </a:p>
      </dgm:t>
    </dgm:pt>
    <dgm:pt modelId="{D9E0ED6A-BA0A-A84C-8FF4-E16C865138A9}" type="parTrans" cxnId="{2322D33A-1E4B-AC4E-8F6D-054B23FE9C04}">
      <dgm:prSet/>
      <dgm:spPr/>
      <dgm:t>
        <a:bodyPr/>
        <a:lstStyle/>
        <a:p>
          <a:endParaRPr lang="en-US"/>
        </a:p>
      </dgm:t>
    </dgm:pt>
    <dgm:pt modelId="{1ADF30A9-ADC9-FF41-8031-FF7DDE0FF6CD}" type="sibTrans" cxnId="{2322D33A-1E4B-AC4E-8F6D-054B23FE9C04}">
      <dgm:prSet/>
      <dgm:spPr/>
      <dgm:t>
        <a:bodyPr/>
        <a:lstStyle/>
        <a:p>
          <a:endParaRPr lang="en-US"/>
        </a:p>
      </dgm:t>
    </dgm:pt>
    <dgm:pt modelId="{EB02F844-D92B-754A-B1B4-535BCDAFB8A9}">
      <dgm:prSet phldrT="[Text]"/>
      <dgm:spPr/>
      <dgm:t>
        <a:bodyPr/>
        <a:lstStyle/>
        <a:p>
          <a:r>
            <a:rPr lang="en-US" dirty="0" smtClean="0"/>
            <a:t>Research utilization</a:t>
          </a:r>
          <a:endParaRPr lang="en-US" dirty="0"/>
        </a:p>
      </dgm:t>
    </dgm:pt>
    <dgm:pt modelId="{7A7DEF28-BC97-EE4D-9193-578226EB74AC}" type="parTrans" cxnId="{6FCDBD5C-EAEF-234B-B648-EC821C6EBB4C}">
      <dgm:prSet/>
      <dgm:spPr/>
      <dgm:t>
        <a:bodyPr/>
        <a:lstStyle/>
        <a:p>
          <a:endParaRPr lang="en-US"/>
        </a:p>
      </dgm:t>
    </dgm:pt>
    <dgm:pt modelId="{2D6AEEB6-D719-854C-893A-E9637D11AF0A}" type="sibTrans" cxnId="{6FCDBD5C-EAEF-234B-B648-EC821C6EBB4C}">
      <dgm:prSet/>
      <dgm:spPr/>
      <dgm:t>
        <a:bodyPr/>
        <a:lstStyle/>
        <a:p>
          <a:endParaRPr lang="en-US"/>
        </a:p>
      </dgm:t>
    </dgm:pt>
    <dgm:pt modelId="{6F74F420-AB4B-6A48-883C-C25FE11905D7}" type="pres">
      <dgm:prSet presAssocID="{2F108ACA-933A-2447-8BEF-7D1BD4870B4F}" presName="Name0" presStyleCnt="0">
        <dgm:presLayoutVars>
          <dgm:chMax val="7"/>
          <dgm:resizeHandles val="exact"/>
        </dgm:presLayoutVars>
      </dgm:prSet>
      <dgm:spPr/>
    </dgm:pt>
    <dgm:pt modelId="{4790BCEE-D64B-4443-B987-975B60476D59}" type="pres">
      <dgm:prSet presAssocID="{2F108ACA-933A-2447-8BEF-7D1BD4870B4F}" presName="comp1" presStyleCnt="0"/>
      <dgm:spPr/>
    </dgm:pt>
    <dgm:pt modelId="{09BAB9EC-E3E7-BF43-99E0-9D2EC56D9ACE}" type="pres">
      <dgm:prSet presAssocID="{2F108ACA-933A-2447-8BEF-7D1BD4870B4F}" presName="circle1" presStyleLbl="node1" presStyleIdx="0" presStyleCnt="3" custScaleX="118589" custLinFactNeighborX="-2894" custLinFactNeighborY="-2585"/>
      <dgm:spPr/>
      <dgm:t>
        <a:bodyPr/>
        <a:lstStyle/>
        <a:p>
          <a:endParaRPr lang="en-US"/>
        </a:p>
      </dgm:t>
    </dgm:pt>
    <dgm:pt modelId="{76CDEF8B-6445-1D4E-A1CD-22E468F5D871}" type="pres">
      <dgm:prSet presAssocID="{2F108ACA-933A-2447-8BEF-7D1BD4870B4F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8E9DF8-520C-464A-9D62-259C6A7DA350}" type="pres">
      <dgm:prSet presAssocID="{2F108ACA-933A-2447-8BEF-7D1BD4870B4F}" presName="comp2" presStyleCnt="0"/>
      <dgm:spPr/>
    </dgm:pt>
    <dgm:pt modelId="{2188A52C-0651-9D46-8C31-4947D52005BE}" type="pres">
      <dgm:prSet presAssocID="{2F108ACA-933A-2447-8BEF-7D1BD4870B4F}" presName="circle2" presStyleLbl="node1" presStyleIdx="1" presStyleCnt="3" custScaleX="129623"/>
      <dgm:spPr/>
    </dgm:pt>
    <dgm:pt modelId="{F762BFD0-CCEE-D047-8CFC-83D33FA5689F}" type="pres">
      <dgm:prSet presAssocID="{2F108ACA-933A-2447-8BEF-7D1BD4870B4F}" presName="c2text" presStyleLbl="node1" presStyleIdx="1" presStyleCnt="3">
        <dgm:presLayoutVars>
          <dgm:bulletEnabled val="1"/>
        </dgm:presLayoutVars>
      </dgm:prSet>
      <dgm:spPr/>
    </dgm:pt>
    <dgm:pt modelId="{16A7A0E8-88D5-4443-9FA8-764E7BD65270}" type="pres">
      <dgm:prSet presAssocID="{2F108ACA-933A-2447-8BEF-7D1BD4870B4F}" presName="comp3" presStyleCnt="0"/>
      <dgm:spPr/>
    </dgm:pt>
    <dgm:pt modelId="{6B74D699-82FA-EA4B-9031-5F667ABE959F}" type="pres">
      <dgm:prSet presAssocID="{2F108ACA-933A-2447-8BEF-7D1BD4870B4F}" presName="circle3" presStyleLbl="node1" presStyleIdx="2" presStyleCnt="3" custScaleX="121136"/>
      <dgm:spPr/>
      <dgm:t>
        <a:bodyPr/>
        <a:lstStyle/>
        <a:p>
          <a:endParaRPr lang="en-US"/>
        </a:p>
      </dgm:t>
    </dgm:pt>
    <dgm:pt modelId="{B40B88FE-FDA8-F640-9BEB-6D8785CFE68B}" type="pres">
      <dgm:prSet presAssocID="{2F108ACA-933A-2447-8BEF-7D1BD4870B4F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538134-FBED-A644-885F-035FFA2FDAD0}" srcId="{2F108ACA-933A-2447-8BEF-7D1BD4870B4F}" destId="{0F7AC55B-FB98-9745-BDAA-493549B4339D}" srcOrd="0" destOrd="0" parTransId="{28872C61-B2DB-424A-9B16-0498B14C9828}" sibTransId="{FF939655-D3DF-B74F-9BC9-265883761475}"/>
    <dgm:cxn modelId="{2322D33A-1E4B-AC4E-8F6D-054B23FE9C04}" srcId="{2F108ACA-933A-2447-8BEF-7D1BD4870B4F}" destId="{BC4D73EB-2677-F848-AC07-6770D9EBD9CB}" srcOrd="1" destOrd="0" parTransId="{D9E0ED6A-BA0A-A84C-8FF4-E16C865138A9}" sibTransId="{1ADF30A9-ADC9-FF41-8031-FF7DDE0FF6CD}"/>
    <dgm:cxn modelId="{C41541A4-FBDB-2246-8816-E1A996A2C06D}" type="presOf" srcId="{0F7AC55B-FB98-9745-BDAA-493549B4339D}" destId="{76CDEF8B-6445-1D4E-A1CD-22E468F5D871}" srcOrd="1" destOrd="0" presId="urn:microsoft.com/office/officeart/2005/8/layout/venn2"/>
    <dgm:cxn modelId="{0F026474-A3BD-ED45-8DD4-EDE9AE4B05AB}" type="presOf" srcId="{0F7AC55B-FB98-9745-BDAA-493549B4339D}" destId="{09BAB9EC-E3E7-BF43-99E0-9D2EC56D9ACE}" srcOrd="0" destOrd="0" presId="urn:microsoft.com/office/officeart/2005/8/layout/venn2"/>
    <dgm:cxn modelId="{58DA39E9-C779-0343-BE7A-2BD6CB18118D}" type="presOf" srcId="{EB02F844-D92B-754A-B1B4-535BCDAFB8A9}" destId="{6B74D699-82FA-EA4B-9031-5F667ABE959F}" srcOrd="0" destOrd="0" presId="urn:microsoft.com/office/officeart/2005/8/layout/venn2"/>
    <dgm:cxn modelId="{CF97C031-914E-FD4C-922A-25D6F58E0022}" type="presOf" srcId="{EB02F844-D92B-754A-B1B4-535BCDAFB8A9}" destId="{B40B88FE-FDA8-F640-9BEB-6D8785CFE68B}" srcOrd="1" destOrd="0" presId="urn:microsoft.com/office/officeart/2005/8/layout/venn2"/>
    <dgm:cxn modelId="{E7D61C86-DCB2-5F4D-9181-E72AD2D2B90B}" type="presOf" srcId="{BC4D73EB-2677-F848-AC07-6770D9EBD9CB}" destId="{2188A52C-0651-9D46-8C31-4947D52005BE}" srcOrd="0" destOrd="0" presId="urn:microsoft.com/office/officeart/2005/8/layout/venn2"/>
    <dgm:cxn modelId="{6FCDBD5C-EAEF-234B-B648-EC821C6EBB4C}" srcId="{2F108ACA-933A-2447-8BEF-7D1BD4870B4F}" destId="{EB02F844-D92B-754A-B1B4-535BCDAFB8A9}" srcOrd="2" destOrd="0" parTransId="{7A7DEF28-BC97-EE4D-9193-578226EB74AC}" sibTransId="{2D6AEEB6-D719-854C-893A-E9637D11AF0A}"/>
    <dgm:cxn modelId="{07747852-7E3D-574D-8DF8-FBEDAF750641}" type="presOf" srcId="{2F108ACA-933A-2447-8BEF-7D1BD4870B4F}" destId="{6F74F420-AB4B-6A48-883C-C25FE11905D7}" srcOrd="0" destOrd="0" presId="urn:microsoft.com/office/officeart/2005/8/layout/venn2"/>
    <dgm:cxn modelId="{F23E0693-4887-0B4F-AEB4-34E1F2B700BC}" type="presOf" srcId="{BC4D73EB-2677-F848-AC07-6770D9EBD9CB}" destId="{F762BFD0-CCEE-D047-8CFC-83D33FA5689F}" srcOrd="1" destOrd="0" presId="urn:microsoft.com/office/officeart/2005/8/layout/venn2"/>
    <dgm:cxn modelId="{AB3B7EFF-05EC-BC43-B384-9F3E25418661}" type="presParOf" srcId="{6F74F420-AB4B-6A48-883C-C25FE11905D7}" destId="{4790BCEE-D64B-4443-B987-975B60476D59}" srcOrd="0" destOrd="0" presId="urn:microsoft.com/office/officeart/2005/8/layout/venn2"/>
    <dgm:cxn modelId="{0178B6AB-C0FF-4F46-A631-8BE3D31E33BC}" type="presParOf" srcId="{4790BCEE-D64B-4443-B987-975B60476D59}" destId="{09BAB9EC-E3E7-BF43-99E0-9D2EC56D9ACE}" srcOrd="0" destOrd="0" presId="urn:microsoft.com/office/officeart/2005/8/layout/venn2"/>
    <dgm:cxn modelId="{7567EAA8-8B23-984A-9F3A-FFF7E6303FE3}" type="presParOf" srcId="{4790BCEE-D64B-4443-B987-975B60476D59}" destId="{76CDEF8B-6445-1D4E-A1CD-22E468F5D871}" srcOrd="1" destOrd="0" presId="urn:microsoft.com/office/officeart/2005/8/layout/venn2"/>
    <dgm:cxn modelId="{7D7E9AB6-10A6-8D40-92C3-B56C690A2EBC}" type="presParOf" srcId="{6F74F420-AB4B-6A48-883C-C25FE11905D7}" destId="{038E9DF8-520C-464A-9D62-259C6A7DA350}" srcOrd="1" destOrd="0" presId="urn:microsoft.com/office/officeart/2005/8/layout/venn2"/>
    <dgm:cxn modelId="{A3C66331-8E56-2249-9E6A-E7BFFA81B932}" type="presParOf" srcId="{038E9DF8-520C-464A-9D62-259C6A7DA350}" destId="{2188A52C-0651-9D46-8C31-4947D52005BE}" srcOrd="0" destOrd="0" presId="urn:microsoft.com/office/officeart/2005/8/layout/venn2"/>
    <dgm:cxn modelId="{C05D88D4-341E-1148-81B3-05721F8A1BF5}" type="presParOf" srcId="{038E9DF8-520C-464A-9D62-259C6A7DA350}" destId="{F762BFD0-CCEE-D047-8CFC-83D33FA5689F}" srcOrd="1" destOrd="0" presId="urn:microsoft.com/office/officeart/2005/8/layout/venn2"/>
    <dgm:cxn modelId="{068EC0DD-695B-AD47-85B1-82F4AD45FC30}" type="presParOf" srcId="{6F74F420-AB4B-6A48-883C-C25FE11905D7}" destId="{16A7A0E8-88D5-4443-9FA8-764E7BD65270}" srcOrd="2" destOrd="0" presId="urn:microsoft.com/office/officeart/2005/8/layout/venn2"/>
    <dgm:cxn modelId="{D620311D-2F81-EC4B-BCBB-73677754BF27}" type="presParOf" srcId="{16A7A0E8-88D5-4443-9FA8-764E7BD65270}" destId="{6B74D699-82FA-EA4B-9031-5F667ABE959F}" srcOrd="0" destOrd="0" presId="urn:microsoft.com/office/officeart/2005/8/layout/venn2"/>
    <dgm:cxn modelId="{D9C3EBE7-190D-5A4E-9312-90CB644751CC}" type="presParOf" srcId="{16A7A0E8-88D5-4443-9FA8-764E7BD65270}" destId="{B40B88FE-FDA8-F640-9BEB-6D8785CFE68B}" srcOrd="1" destOrd="0" presId="urn:microsoft.com/office/officeart/2005/8/layout/ven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B13ED9-2794-4C57-8A7B-3948E5F18CF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EFE648-6186-4FD1-B0CD-6F72A085C585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Climate Change Research  Center</a:t>
          </a:r>
        </a:p>
        <a:p>
          <a:endParaRPr lang="en-US" sz="1200" dirty="0">
            <a:solidFill>
              <a:schemeClr val="tx1"/>
            </a:solidFill>
          </a:endParaRPr>
        </a:p>
      </dgm:t>
    </dgm:pt>
    <dgm:pt modelId="{5E76BD39-A512-4417-A1BD-40C525AA75BA}" type="parTrans" cxnId="{091C26E9-A9F1-4C96-8EFE-A36FD865C055}">
      <dgm:prSet/>
      <dgm:spPr/>
      <dgm:t>
        <a:bodyPr/>
        <a:lstStyle/>
        <a:p>
          <a:endParaRPr lang="en-US"/>
        </a:p>
      </dgm:t>
    </dgm:pt>
    <dgm:pt modelId="{1C03AB9F-7D0A-474A-935C-8DAFF1335DC3}" type="sibTrans" cxnId="{091C26E9-A9F1-4C96-8EFE-A36FD865C055}">
      <dgm:prSet/>
      <dgm:spPr/>
      <dgm:t>
        <a:bodyPr/>
        <a:lstStyle/>
        <a:p>
          <a:endParaRPr lang="en-US"/>
        </a:p>
      </dgm:t>
    </dgm:pt>
    <dgm:pt modelId="{0176F467-A477-44EF-9750-6939786435ED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RU</a:t>
          </a:r>
        </a:p>
        <a:p>
          <a:r>
            <a:rPr lang="en-US" sz="1600" dirty="0" smtClean="0">
              <a:solidFill>
                <a:schemeClr val="tx1"/>
              </a:solidFill>
            </a:rPr>
            <a:t>Climate projection &amp; modeling</a:t>
          </a:r>
          <a:endParaRPr lang="en-US" sz="1600" dirty="0">
            <a:solidFill>
              <a:schemeClr val="tx1"/>
            </a:solidFill>
          </a:endParaRPr>
        </a:p>
      </dgm:t>
    </dgm:pt>
    <dgm:pt modelId="{1765C0B6-EEAA-4222-811F-79BF0F8FF027}" type="parTrans" cxnId="{2115D628-D086-4B77-B543-5A6901C6A786}">
      <dgm:prSet/>
      <dgm:spPr/>
      <dgm:t>
        <a:bodyPr/>
        <a:lstStyle/>
        <a:p>
          <a:endParaRPr lang="en-US"/>
        </a:p>
      </dgm:t>
    </dgm:pt>
    <dgm:pt modelId="{3DC84E1D-EA82-4082-A6E0-D29389579091}" type="sibTrans" cxnId="{2115D628-D086-4B77-B543-5A6901C6A786}">
      <dgm:prSet/>
      <dgm:spPr/>
      <dgm:t>
        <a:bodyPr/>
        <a:lstStyle/>
        <a:p>
          <a:endParaRPr lang="en-US"/>
        </a:p>
      </dgm:t>
    </dgm:pt>
    <dgm:pt modelId="{EF8E23F2-F792-4250-BBB8-2687EDD33B66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KMUTT</a:t>
          </a:r>
          <a:r>
            <a:rPr lang="en-US" sz="1800" dirty="0" smtClean="0">
              <a:solidFill>
                <a:schemeClr val="tx1"/>
              </a:solidFill>
            </a:rPr>
            <a:t>  Seasonal forecast</a:t>
          </a:r>
          <a:endParaRPr lang="en-US" sz="1800" dirty="0">
            <a:solidFill>
              <a:schemeClr val="tx1"/>
            </a:solidFill>
          </a:endParaRPr>
        </a:p>
      </dgm:t>
    </dgm:pt>
    <dgm:pt modelId="{0CDD453F-6ACB-42DA-BB4B-7506A627E70C}" type="parTrans" cxnId="{C7A27FED-AA00-4C56-BD00-5E2ED971972E}">
      <dgm:prSet/>
      <dgm:spPr/>
      <dgm:t>
        <a:bodyPr/>
        <a:lstStyle/>
        <a:p>
          <a:endParaRPr lang="en-US"/>
        </a:p>
      </dgm:t>
    </dgm:pt>
    <dgm:pt modelId="{931D3FA9-9F69-42A1-8C67-6C0E51E44F4D}" type="sibTrans" cxnId="{C7A27FED-AA00-4C56-BD00-5E2ED971972E}">
      <dgm:prSet/>
      <dgm:spPr/>
      <dgm:t>
        <a:bodyPr/>
        <a:lstStyle/>
        <a:p>
          <a:endParaRPr lang="en-US"/>
        </a:p>
      </dgm:t>
    </dgm:pt>
    <dgm:pt modelId="{D972C72F-025C-456F-BDCF-20A4B588CAE5}">
      <dgm:prSet phldrT="[Text]" custT="1"/>
      <dgm:spPr/>
      <dgm:t>
        <a:bodyPr/>
        <a:lstStyle/>
        <a:p>
          <a:r>
            <a:rPr lang="en-US" sz="2000" dirty="0" smtClean="0"/>
            <a:t>Future unit</a:t>
          </a:r>
          <a:endParaRPr lang="en-US" sz="2000" dirty="0"/>
        </a:p>
      </dgm:t>
    </dgm:pt>
    <dgm:pt modelId="{3006DCAE-4C31-48A4-863B-5B496F424AFE}" type="parTrans" cxnId="{ED1FC2FC-C94E-4F6D-B641-A53F0949BFF2}">
      <dgm:prSet/>
      <dgm:spPr/>
      <dgm:t>
        <a:bodyPr/>
        <a:lstStyle/>
        <a:p>
          <a:endParaRPr lang="en-US"/>
        </a:p>
      </dgm:t>
    </dgm:pt>
    <dgm:pt modelId="{ABE845FD-4CD1-438A-B7D7-6EABDD707A89}" type="sibTrans" cxnId="{ED1FC2FC-C94E-4F6D-B641-A53F0949BFF2}">
      <dgm:prSet/>
      <dgm:spPr/>
      <dgm:t>
        <a:bodyPr/>
        <a:lstStyle/>
        <a:p>
          <a:endParaRPr lang="en-US"/>
        </a:p>
      </dgm:t>
    </dgm:pt>
    <dgm:pt modelId="{4D9CCC86-FCCB-42F8-AEB9-CB89997E3569}">
      <dgm:prSet phldrT="[Text]" custT="1"/>
      <dgm:spPr/>
      <dgm:t>
        <a:bodyPr/>
        <a:lstStyle/>
        <a:p>
          <a:pPr marL="0" indent="0"/>
          <a:r>
            <a:rPr lang="en-US" sz="2000" b="1" dirty="0" smtClean="0">
              <a:solidFill>
                <a:schemeClr val="tx1"/>
              </a:solidFill>
            </a:rPr>
            <a:t>SU</a:t>
          </a:r>
        </a:p>
        <a:p>
          <a:pPr marL="0" indent="0"/>
          <a:r>
            <a:rPr lang="en-US" sz="1800" dirty="0" smtClean="0">
              <a:solidFill>
                <a:schemeClr val="tx1"/>
              </a:solidFill>
            </a:rPr>
            <a:t> Cloud Physics</a:t>
          </a:r>
          <a:endParaRPr lang="en-US" sz="1800" dirty="0">
            <a:solidFill>
              <a:schemeClr val="tx1"/>
            </a:solidFill>
          </a:endParaRPr>
        </a:p>
      </dgm:t>
    </dgm:pt>
    <dgm:pt modelId="{99A81F63-BB7A-472D-B8A6-C678F9BDA9A2}" type="parTrans" cxnId="{D550C436-8ABE-4479-B881-07990DCD3412}">
      <dgm:prSet/>
      <dgm:spPr/>
      <dgm:t>
        <a:bodyPr/>
        <a:lstStyle/>
        <a:p>
          <a:endParaRPr lang="en-US"/>
        </a:p>
      </dgm:t>
    </dgm:pt>
    <dgm:pt modelId="{7ED236F6-61BE-44D8-860D-3338A161EFA9}" type="sibTrans" cxnId="{D550C436-8ABE-4479-B881-07990DCD3412}">
      <dgm:prSet/>
      <dgm:spPr/>
      <dgm:t>
        <a:bodyPr/>
        <a:lstStyle/>
        <a:p>
          <a:endParaRPr lang="en-US"/>
        </a:p>
      </dgm:t>
    </dgm:pt>
    <dgm:pt modelId="{C2985D7F-EAF8-4872-96B0-D78FB86AE182}" type="pres">
      <dgm:prSet presAssocID="{75B13ED9-2794-4C57-8A7B-3948E5F18CF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5BE963-3EC0-40FB-91C5-000D0A883B02}" type="pres">
      <dgm:prSet presAssocID="{AFEFE648-6186-4FD1-B0CD-6F72A085C585}" presName="centerShape" presStyleLbl="node0" presStyleIdx="0" presStyleCnt="1" custScaleX="137598" custScaleY="149788" custLinFactNeighborX="4355" custLinFactNeighborY="1004"/>
      <dgm:spPr/>
      <dgm:t>
        <a:bodyPr/>
        <a:lstStyle/>
        <a:p>
          <a:endParaRPr lang="en-US"/>
        </a:p>
      </dgm:t>
    </dgm:pt>
    <dgm:pt modelId="{857DD34E-EC37-430A-9B79-0AC010230226}" type="pres">
      <dgm:prSet presAssocID="{1765C0B6-EEAA-4222-811F-79BF0F8FF027}" presName="parTrans" presStyleLbl="sibTrans2D1" presStyleIdx="0" presStyleCnt="4"/>
      <dgm:spPr/>
      <dgm:t>
        <a:bodyPr/>
        <a:lstStyle/>
        <a:p>
          <a:endParaRPr lang="en-US"/>
        </a:p>
      </dgm:t>
    </dgm:pt>
    <dgm:pt modelId="{7E6D938C-BE2E-42A2-B399-438C7C1BD588}" type="pres">
      <dgm:prSet presAssocID="{1765C0B6-EEAA-4222-811F-79BF0F8FF02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A3B7ED3-658F-45A1-8233-86A0DBD7593B}" type="pres">
      <dgm:prSet presAssocID="{0176F467-A477-44EF-9750-6939786435ED}" presName="node" presStyleLbl="node1" presStyleIdx="0" presStyleCnt="4" custScaleX="111179" custRadScaleRad="99558" custRadScaleInc="12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7EDFD7-711B-4BDC-B621-2085B9030A8C}" type="pres">
      <dgm:prSet presAssocID="{0CDD453F-6ACB-42DA-BB4B-7506A627E70C}" presName="parTrans" presStyleLbl="sibTrans2D1" presStyleIdx="1" presStyleCnt="4"/>
      <dgm:spPr/>
      <dgm:t>
        <a:bodyPr/>
        <a:lstStyle/>
        <a:p>
          <a:endParaRPr lang="en-US"/>
        </a:p>
      </dgm:t>
    </dgm:pt>
    <dgm:pt modelId="{65A4AB79-F9C1-4104-85FE-08FF428074E4}" type="pres">
      <dgm:prSet presAssocID="{0CDD453F-6ACB-42DA-BB4B-7506A627E70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3667340-9A5F-414B-A59A-35E12FD69644}" type="pres">
      <dgm:prSet presAssocID="{EF8E23F2-F792-4250-BBB8-2687EDD33B66}" presName="node" presStyleLbl="node1" presStyleIdx="1" presStyleCnt="4" custScaleX="95781" custScaleY="112988" custRadScaleRad="88753" custRadScaleInc="-30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F5D85C-1D3C-492A-A7F7-653821DC30FC}" type="pres">
      <dgm:prSet presAssocID="{3006DCAE-4C31-48A4-863B-5B496F424AFE}" presName="parTrans" presStyleLbl="sibTrans2D1" presStyleIdx="2" presStyleCnt="4" custScaleX="137518" custLinFactNeighborX="-891" custLinFactNeighborY="10245"/>
      <dgm:spPr/>
      <dgm:t>
        <a:bodyPr/>
        <a:lstStyle/>
        <a:p>
          <a:endParaRPr lang="en-US"/>
        </a:p>
      </dgm:t>
    </dgm:pt>
    <dgm:pt modelId="{4137E86D-1FE2-457A-9CA6-7B153DEABBDD}" type="pres">
      <dgm:prSet presAssocID="{3006DCAE-4C31-48A4-863B-5B496F424AFE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A7C1198-7795-4273-846C-69455866E011}" type="pres">
      <dgm:prSet presAssocID="{D972C72F-025C-456F-BDCF-20A4B588CAE5}" presName="node" presStyleLbl="node1" presStyleIdx="2" presStyleCnt="4" custScaleX="107549" custScaleY="103929" custRadScaleRad="102605" custRadScaleInc="-10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FFC82-FFCD-4611-B102-4C4B39457010}" type="pres">
      <dgm:prSet presAssocID="{99A81F63-BB7A-472D-B8A6-C678F9BDA9A2}" presName="parTrans" presStyleLbl="sibTrans2D1" presStyleIdx="3" presStyleCnt="4"/>
      <dgm:spPr/>
      <dgm:t>
        <a:bodyPr/>
        <a:lstStyle/>
        <a:p>
          <a:endParaRPr lang="en-US"/>
        </a:p>
      </dgm:t>
    </dgm:pt>
    <dgm:pt modelId="{AB18E945-4B2B-4FC0-8A20-56AFA24CB1D1}" type="pres">
      <dgm:prSet presAssocID="{99A81F63-BB7A-472D-B8A6-C678F9BDA9A2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D31C9B4-F88C-4F96-9FC3-609B4C38DD5C}" type="pres">
      <dgm:prSet presAssocID="{4D9CCC86-FCCB-42F8-AEB9-CB89997E3569}" presName="node" presStyleLbl="node1" presStyleIdx="3" presStyleCnt="4" custScaleX="104880" custScaleY="127257" custRadScaleRad="71425" custRadScaleInc="5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C468F9-1854-4A97-A291-E545A48EEA79}" type="presOf" srcId="{0CDD453F-6ACB-42DA-BB4B-7506A627E70C}" destId="{E07EDFD7-711B-4BDC-B621-2085B9030A8C}" srcOrd="0" destOrd="0" presId="urn:microsoft.com/office/officeart/2005/8/layout/radial5"/>
    <dgm:cxn modelId="{041D00B3-099F-4723-B620-FB85B0C80A55}" type="presOf" srcId="{75B13ED9-2794-4C57-8A7B-3948E5F18CF6}" destId="{C2985D7F-EAF8-4872-96B0-D78FB86AE182}" srcOrd="0" destOrd="0" presId="urn:microsoft.com/office/officeart/2005/8/layout/radial5"/>
    <dgm:cxn modelId="{0F56D528-780B-40BB-B3CF-FAED12E135D5}" type="presOf" srcId="{0CDD453F-6ACB-42DA-BB4B-7506A627E70C}" destId="{65A4AB79-F9C1-4104-85FE-08FF428074E4}" srcOrd="1" destOrd="0" presId="urn:microsoft.com/office/officeart/2005/8/layout/radial5"/>
    <dgm:cxn modelId="{CDABFAB8-F352-46B2-9818-CB43E2979C0A}" type="presOf" srcId="{1765C0B6-EEAA-4222-811F-79BF0F8FF027}" destId="{857DD34E-EC37-430A-9B79-0AC010230226}" srcOrd="0" destOrd="0" presId="urn:microsoft.com/office/officeart/2005/8/layout/radial5"/>
    <dgm:cxn modelId="{4C93B464-5540-49B2-92D0-649932FDEB83}" type="presOf" srcId="{99A81F63-BB7A-472D-B8A6-C678F9BDA9A2}" destId="{AB18E945-4B2B-4FC0-8A20-56AFA24CB1D1}" srcOrd="1" destOrd="0" presId="urn:microsoft.com/office/officeart/2005/8/layout/radial5"/>
    <dgm:cxn modelId="{B30EB6AB-7892-43F4-8DF7-27AFDA7986D2}" type="presOf" srcId="{AFEFE648-6186-4FD1-B0CD-6F72A085C585}" destId="{455BE963-3EC0-40FB-91C5-000D0A883B02}" srcOrd="0" destOrd="0" presId="urn:microsoft.com/office/officeart/2005/8/layout/radial5"/>
    <dgm:cxn modelId="{0176F404-2D13-4684-A68D-0014F0ACD735}" type="presOf" srcId="{EF8E23F2-F792-4250-BBB8-2687EDD33B66}" destId="{63667340-9A5F-414B-A59A-35E12FD69644}" srcOrd="0" destOrd="0" presId="urn:microsoft.com/office/officeart/2005/8/layout/radial5"/>
    <dgm:cxn modelId="{0CC80C1F-043C-4FE0-8666-48AE17FDF8B9}" type="presOf" srcId="{0176F467-A477-44EF-9750-6939786435ED}" destId="{AA3B7ED3-658F-45A1-8233-86A0DBD7593B}" srcOrd="0" destOrd="0" presId="urn:microsoft.com/office/officeart/2005/8/layout/radial5"/>
    <dgm:cxn modelId="{3EE29454-0654-4852-907E-102ABBE3AABD}" type="presOf" srcId="{3006DCAE-4C31-48A4-863B-5B496F424AFE}" destId="{4137E86D-1FE2-457A-9CA6-7B153DEABBDD}" srcOrd="1" destOrd="0" presId="urn:microsoft.com/office/officeart/2005/8/layout/radial5"/>
    <dgm:cxn modelId="{091C26E9-A9F1-4C96-8EFE-A36FD865C055}" srcId="{75B13ED9-2794-4C57-8A7B-3948E5F18CF6}" destId="{AFEFE648-6186-4FD1-B0CD-6F72A085C585}" srcOrd="0" destOrd="0" parTransId="{5E76BD39-A512-4417-A1BD-40C525AA75BA}" sibTransId="{1C03AB9F-7D0A-474A-935C-8DAFF1335DC3}"/>
    <dgm:cxn modelId="{ED1FC2FC-C94E-4F6D-B641-A53F0949BFF2}" srcId="{AFEFE648-6186-4FD1-B0CD-6F72A085C585}" destId="{D972C72F-025C-456F-BDCF-20A4B588CAE5}" srcOrd="2" destOrd="0" parTransId="{3006DCAE-4C31-48A4-863B-5B496F424AFE}" sibTransId="{ABE845FD-4CD1-438A-B7D7-6EABDD707A89}"/>
    <dgm:cxn modelId="{C7A27FED-AA00-4C56-BD00-5E2ED971972E}" srcId="{AFEFE648-6186-4FD1-B0CD-6F72A085C585}" destId="{EF8E23F2-F792-4250-BBB8-2687EDD33B66}" srcOrd="1" destOrd="0" parTransId="{0CDD453F-6ACB-42DA-BB4B-7506A627E70C}" sibTransId="{931D3FA9-9F69-42A1-8C67-6C0E51E44F4D}"/>
    <dgm:cxn modelId="{AA24DDE2-CD5A-4E11-BE5E-14E4274EC2AE}" type="presOf" srcId="{D972C72F-025C-456F-BDCF-20A4B588CAE5}" destId="{5A7C1198-7795-4273-846C-69455866E011}" srcOrd="0" destOrd="0" presId="urn:microsoft.com/office/officeart/2005/8/layout/radial5"/>
    <dgm:cxn modelId="{BAF79EF7-2425-4617-9EDC-9D2F72A28089}" type="presOf" srcId="{1765C0B6-EEAA-4222-811F-79BF0F8FF027}" destId="{7E6D938C-BE2E-42A2-B399-438C7C1BD588}" srcOrd="1" destOrd="0" presId="urn:microsoft.com/office/officeart/2005/8/layout/radial5"/>
    <dgm:cxn modelId="{2115D628-D086-4B77-B543-5A6901C6A786}" srcId="{AFEFE648-6186-4FD1-B0CD-6F72A085C585}" destId="{0176F467-A477-44EF-9750-6939786435ED}" srcOrd="0" destOrd="0" parTransId="{1765C0B6-EEAA-4222-811F-79BF0F8FF027}" sibTransId="{3DC84E1D-EA82-4082-A6E0-D29389579091}"/>
    <dgm:cxn modelId="{45C6C9EF-A812-47E4-97C9-96F8FA1D19C7}" type="presOf" srcId="{4D9CCC86-FCCB-42F8-AEB9-CB89997E3569}" destId="{CD31C9B4-F88C-4F96-9FC3-609B4C38DD5C}" srcOrd="0" destOrd="0" presId="urn:microsoft.com/office/officeart/2005/8/layout/radial5"/>
    <dgm:cxn modelId="{4F4472C5-A150-47C2-A078-81E89D53D785}" type="presOf" srcId="{99A81F63-BB7A-472D-B8A6-C678F9BDA9A2}" destId="{279FFC82-FFCD-4611-B102-4C4B39457010}" srcOrd="0" destOrd="0" presId="urn:microsoft.com/office/officeart/2005/8/layout/radial5"/>
    <dgm:cxn modelId="{D550C436-8ABE-4479-B881-07990DCD3412}" srcId="{AFEFE648-6186-4FD1-B0CD-6F72A085C585}" destId="{4D9CCC86-FCCB-42F8-AEB9-CB89997E3569}" srcOrd="3" destOrd="0" parTransId="{99A81F63-BB7A-472D-B8A6-C678F9BDA9A2}" sibTransId="{7ED236F6-61BE-44D8-860D-3338A161EFA9}"/>
    <dgm:cxn modelId="{6E22D55E-31DF-4CD1-8FF6-1C508A114A1F}" type="presOf" srcId="{3006DCAE-4C31-48A4-863B-5B496F424AFE}" destId="{CAF5D85C-1D3C-492A-A7F7-653821DC30FC}" srcOrd="0" destOrd="0" presId="urn:microsoft.com/office/officeart/2005/8/layout/radial5"/>
    <dgm:cxn modelId="{EB548DC8-1732-42A6-8AC3-8A2ABECAD267}" type="presParOf" srcId="{C2985D7F-EAF8-4872-96B0-D78FB86AE182}" destId="{455BE963-3EC0-40FB-91C5-000D0A883B02}" srcOrd="0" destOrd="0" presId="urn:microsoft.com/office/officeart/2005/8/layout/radial5"/>
    <dgm:cxn modelId="{04FA9A6D-EAED-4D73-BB79-CDB4DFCB701D}" type="presParOf" srcId="{C2985D7F-EAF8-4872-96B0-D78FB86AE182}" destId="{857DD34E-EC37-430A-9B79-0AC010230226}" srcOrd="1" destOrd="0" presId="urn:microsoft.com/office/officeart/2005/8/layout/radial5"/>
    <dgm:cxn modelId="{2F415F6A-9DD4-43DE-98C5-C7B52B812FA5}" type="presParOf" srcId="{857DD34E-EC37-430A-9B79-0AC010230226}" destId="{7E6D938C-BE2E-42A2-B399-438C7C1BD588}" srcOrd="0" destOrd="0" presId="urn:microsoft.com/office/officeart/2005/8/layout/radial5"/>
    <dgm:cxn modelId="{AB3C0D80-D487-4585-AC0C-8C37223EF323}" type="presParOf" srcId="{C2985D7F-EAF8-4872-96B0-D78FB86AE182}" destId="{AA3B7ED3-658F-45A1-8233-86A0DBD7593B}" srcOrd="2" destOrd="0" presId="urn:microsoft.com/office/officeart/2005/8/layout/radial5"/>
    <dgm:cxn modelId="{DBB580B6-0DEF-4BE0-9103-1AA1617E4D9D}" type="presParOf" srcId="{C2985D7F-EAF8-4872-96B0-D78FB86AE182}" destId="{E07EDFD7-711B-4BDC-B621-2085B9030A8C}" srcOrd="3" destOrd="0" presId="urn:microsoft.com/office/officeart/2005/8/layout/radial5"/>
    <dgm:cxn modelId="{867203F0-A766-4BFF-8F3D-2C273F515B46}" type="presParOf" srcId="{E07EDFD7-711B-4BDC-B621-2085B9030A8C}" destId="{65A4AB79-F9C1-4104-85FE-08FF428074E4}" srcOrd="0" destOrd="0" presId="urn:microsoft.com/office/officeart/2005/8/layout/radial5"/>
    <dgm:cxn modelId="{2DF99CA2-B7AA-424A-A104-EC894AEC16E6}" type="presParOf" srcId="{C2985D7F-EAF8-4872-96B0-D78FB86AE182}" destId="{63667340-9A5F-414B-A59A-35E12FD69644}" srcOrd="4" destOrd="0" presId="urn:microsoft.com/office/officeart/2005/8/layout/radial5"/>
    <dgm:cxn modelId="{AB1CAC4B-BA3D-443A-A6CC-46AB65801846}" type="presParOf" srcId="{C2985D7F-EAF8-4872-96B0-D78FB86AE182}" destId="{CAF5D85C-1D3C-492A-A7F7-653821DC30FC}" srcOrd="5" destOrd="0" presId="urn:microsoft.com/office/officeart/2005/8/layout/radial5"/>
    <dgm:cxn modelId="{4395E948-CC82-40B5-B3B3-CAB155F3FDEF}" type="presParOf" srcId="{CAF5D85C-1D3C-492A-A7F7-653821DC30FC}" destId="{4137E86D-1FE2-457A-9CA6-7B153DEABBDD}" srcOrd="0" destOrd="0" presId="urn:microsoft.com/office/officeart/2005/8/layout/radial5"/>
    <dgm:cxn modelId="{5C35232B-A3E8-4362-B490-D1CF634FAA2B}" type="presParOf" srcId="{C2985D7F-EAF8-4872-96B0-D78FB86AE182}" destId="{5A7C1198-7795-4273-846C-69455866E011}" srcOrd="6" destOrd="0" presId="urn:microsoft.com/office/officeart/2005/8/layout/radial5"/>
    <dgm:cxn modelId="{B52F1F88-A838-4238-9936-BE756D571F70}" type="presParOf" srcId="{C2985D7F-EAF8-4872-96B0-D78FB86AE182}" destId="{279FFC82-FFCD-4611-B102-4C4B39457010}" srcOrd="7" destOrd="0" presId="urn:microsoft.com/office/officeart/2005/8/layout/radial5"/>
    <dgm:cxn modelId="{9F9A308E-355E-4951-B124-F976028BF9AD}" type="presParOf" srcId="{279FFC82-FFCD-4611-B102-4C4B39457010}" destId="{AB18E945-4B2B-4FC0-8A20-56AFA24CB1D1}" srcOrd="0" destOrd="0" presId="urn:microsoft.com/office/officeart/2005/8/layout/radial5"/>
    <dgm:cxn modelId="{D0187ED9-B1E7-49D1-A03B-17765D3D1A62}" type="presParOf" srcId="{C2985D7F-EAF8-4872-96B0-D78FB86AE182}" destId="{CD31C9B4-F88C-4F96-9FC3-609B4C38DD5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843B63-9853-488C-BB55-F2C3FF502575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F9FE978-F0FB-46A3-B19D-75735ACD1B1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Climate</a:t>
          </a:r>
          <a:endParaRPr lang="en-US" dirty="0">
            <a:solidFill>
              <a:schemeClr val="tx1"/>
            </a:solidFill>
          </a:endParaRPr>
        </a:p>
      </dgm:t>
    </dgm:pt>
    <dgm:pt modelId="{DEFDE57C-5B61-4A93-A595-6C123872572E}" type="parTrans" cxnId="{DDDEF73D-8D31-46F6-B4B2-D3AF7633FCEB}">
      <dgm:prSet/>
      <dgm:spPr/>
      <dgm:t>
        <a:bodyPr/>
        <a:lstStyle/>
        <a:p>
          <a:endParaRPr lang="en-US"/>
        </a:p>
      </dgm:t>
    </dgm:pt>
    <dgm:pt modelId="{DC804E65-D35A-4091-9A47-F6C796F0256D}" type="sibTrans" cxnId="{DDDEF73D-8D31-46F6-B4B2-D3AF7633FCEB}">
      <dgm:prSet/>
      <dgm:spPr/>
      <dgm:t>
        <a:bodyPr/>
        <a:lstStyle/>
        <a:p>
          <a:endParaRPr lang="en-US"/>
        </a:p>
      </dgm:t>
    </dgm:pt>
    <dgm:pt modelId="{A3AE5CD2-7B8B-4CF4-8A8C-0EF2E142AB0D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Carbon cycle,</a:t>
          </a:r>
        </a:p>
        <a:p>
          <a:r>
            <a:rPr lang="en-US" dirty="0" smtClean="0">
              <a:solidFill>
                <a:schemeClr val="tx1"/>
              </a:solidFill>
            </a:rPr>
            <a:t>  GHGs mitigation</a:t>
          </a:r>
          <a:endParaRPr lang="en-US" dirty="0">
            <a:solidFill>
              <a:schemeClr val="tx1"/>
            </a:solidFill>
          </a:endParaRPr>
        </a:p>
      </dgm:t>
    </dgm:pt>
    <dgm:pt modelId="{671D6EDA-A863-451A-9451-7D084B01D844}" type="parTrans" cxnId="{90B40A9F-0374-4987-8E71-AA783E0AF84C}">
      <dgm:prSet/>
      <dgm:spPr/>
      <dgm:t>
        <a:bodyPr/>
        <a:lstStyle/>
        <a:p>
          <a:endParaRPr lang="en-US"/>
        </a:p>
      </dgm:t>
    </dgm:pt>
    <dgm:pt modelId="{EC58C0A0-469B-43CB-8F2B-9C305E265DE7}" type="sibTrans" cxnId="{90B40A9F-0374-4987-8E71-AA783E0AF84C}">
      <dgm:prSet/>
      <dgm:spPr/>
      <dgm:t>
        <a:bodyPr/>
        <a:lstStyle/>
        <a:p>
          <a:endParaRPr lang="en-US"/>
        </a:p>
      </dgm:t>
    </dgm:pt>
    <dgm:pt modelId="{91FA4CBE-AEF6-4010-932D-EEAE71681407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Air pollution, Aerosols</a:t>
          </a:r>
          <a:endParaRPr lang="en-US" dirty="0">
            <a:solidFill>
              <a:schemeClr val="tx1"/>
            </a:solidFill>
          </a:endParaRPr>
        </a:p>
      </dgm:t>
    </dgm:pt>
    <dgm:pt modelId="{F9329AF3-2D29-479F-ADD4-4D07429F91E6}" type="parTrans" cxnId="{93B57841-AEC9-4CC0-97D5-45B446219FEE}">
      <dgm:prSet/>
      <dgm:spPr/>
      <dgm:t>
        <a:bodyPr/>
        <a:lstStyle/>
        <a:p>
          <a:endParaRPr lang="en-US"/>
        </a:p>
      </dgm:t>
    </dgm:pt>
    <dgm:pt modelId="{B39D543D-73C0-47FF-A413-D11ABA17FFB9}" type="sibTrans" cxnId="{93B57841-AEC9-4CC0-97D5-45B446219FEE}">
      <dgm:prSet/>
      <dgm:spPr/>
      <dgm:t>
        <a:bodyPr/>
        <a:lstStyle/>
        <a:p>
          <a:endParaRPr lang="en-US"/>
        </a:p>
      </dgm:t>
    </dgm:pt>
    <dgm:pt modelId="{236F0BD0-994A-46E9-8289-3EDF4069906E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Short-term, seasonal forecast</a:t>
          </a:r>
          <a:endParaRPr lang="en-US" dirty="0">
            <a:solidFill>
              <a:schemeClr val="tx1"/>
            </a:solidFill>
          </a:endParaRPr>
        </a:p>
      </dgm:t>
    </dgm:pt>
    <dgm:pt modelId="{EE0591E8-5AF5-408A-A4ED-445A20115DDD}" type="parTrans" cxnId="{2EA0E77F-90BA-4063-8905-D86F8FB72C63}">
      <dgm:prSet/>
      <dgm:spPr/>
      <dgm:t>
        <a:bodyPr/>
        <a:lstStyle/>
        <a:p>
          <a:endParaRPr lang="en-US"/>
        </a:p>
      </dgm:t>
    </dgm:pt>
    <dgm:pt modelId="{E85DF270-A2EE-48EC-AD99-723715FC48D7}" type="sibTrans" cxnId="{2EA0E77F-90BA-4063-8905-D86F8FB72C63}">
      <dgm:prSet/>
      <dgm:spPr/>
      <dgm:t>
        <a:bodyPr/>
        <a:lstStyle/>
        <a:p>
          <a:endParaRPr lang="en-US"/>
        </a:p>
      </dgm:t>
    </dgm:pt>
    <dgm:pt modelId="{AA617D56-C3D2-4CB2-84C2-018A23F9C9EB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Climate modeling</a:t>
          </a:r>
          <a:endParaRPr lang="en-US" dirty="0">
            <a:solidFill>
              <a:schemeClr val="tx1"/>
            </a:solidFill>
          </a:endParaRPr>
        </a:p>
      </dgm:t>
    </dgm:pt>
    <dgm:pt modelId="{A7EE2B29-8896-464F-BBC4-C86940CA9EC5}" type="parTrans" cxnId="{1F0B9437-BEC8-404E-906C-D4E5ABA02103}">
      <dgm:prSet/>
      <dgm:spPr/>
      <dgm:t>
        <a:bodyPr/>
        <a:lstStyle/>
        <a:p>
          <a:endParaRPr lang="en-US"/>
        </a:p>
      </dgm:t>
    </dgm:pt>
    <dgm:pt modelId="{742B6E91-D371-4F74-8B79-89333DD1F48D}" type="sibTrans" cxnId="{1F0B9437-BEC8-404E-906C-D4E5ABA02103}">
      <dgm:prSet/>
      <dgm:spPr/>
      <dgm:t>
        <a:bodyPr/>
        <a:lstStyle/>
        <a:p>
          <a:endParaRPr lang="en-US"/>
        </a:p>
      </dgm:t>
    </dgm:pt>
    <dgm:pt modelId="{5A2B7619-3B58-4FD0-9F43-4D8182DD3AEA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Hydrology </a:t>
          </a:r>
          <a:endParaRPr lang="en-US" dirty="0">
            <a:solidFill>
              <a:schemeClr val="tx1"/>
            </a:solidFill>
          </a:endParaRPr>
        </a:p>
      </dgm:t>
    </dgm:pt>
    <dgm:pt modelId="{2F231BF8-5E19-40DB-936D-9AD409D99B4C}" type="sibTrans" cxnId="{D49E0F4D-C3FC-481F-9E53-26C3248E185D}">
      <dgm:prSet/>
      <dgm:spPr/>
      <dgm:t>
        <a:bodyPr/>
        <a:lstStyle/>
        <a:p>
          <a:endParaRPr lang="en-US"/>
        </a:p>
      </dgm:t>
    </dgm:pt>
    <dgm:pt modelId="{725D141B-C48E-423F-AE1E-7E0BB8BFF031}" type="parTrans" cxnId="{D49E0F4D-C3FC-481F-9E53-26C3248E185D}">
      <dgm:prSet/>
      <dgm:spPr/>
      <dgm:t>
        <a:bodyPr/>
        <a:lstStyle/>
        <a:p>
          <a:endParaRPr lang="en-US"/>
        </a:p>
      </dgm:t>
    </dgm:pt>
    <dgm:pt modelId="{FA311759-B878-4E49-8B48-32CA1120BBA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Earth Sc</a:t>
          </a:r>
          <a:r>
            <a:rPr lang="en-US" dirty="0" smtClean="0"/>
            <a:t>.</a:t>
          </a:r>
          <a:endParaRPr lang="en-US" dirty="0"/>
        </a:p>
      </dgm:t>
    </dgm:pt>
    <dgm:pt modelId="{ED01AE7D-E766-4AF6-A338-3D725CCC2C72}" type="sibTrans" cxnId="{C64C5933-5050-4954-B10E-DEF1F76C384C}">
      <dgm:prSet/>
      <dgm:spPr/>
      <dgm:t>
        <a:bodyPr/>
        <a:lstStyle/>
        <a:p>
          <a:endParaRPr lang="en-US"/>
        </a:p>
      </dgm:t>
    </dgm:pt>
    <dgm:pt modelId="{9730C786-43B5-4FB8-885D-7E19BEE6A11F}" type="parTrans" cxnId="{C64C5933-5050-4954-B10E-DEF1F76C384C}">
      <dgm:prSet/>
      <dgm:spPr/>
      <dgm:t>
        <a:bodyPr/>
        <a:lstStyle/>
        <a:p>
          <a:endParaRPr lang="en-US"/>
        </a:p>
      </dgm:t>
    </dgm:pt>
    <dgm:pt modelId="{D7B4445A-D526-4B64-9045-1C8456A6EE15}">
      <dgm:prSet phldrT="[Text]"/>
      <dgm:spPr/>
      <dgm:t>
        <a:bodyPr/>
        <a:lstStyle/>
        <a:p>
          <a:r>
            <a:rPr lang="en-US" dirty="0" smtClean="0"/>
            <a:t>ASEAN-IAP center</a:t>
          </a:r>
          <a:endParaRPr lang="en-US" dirty="0"/>
        </a:p>
      </dgm:t>
    </dgm:pt>
    <dgm:pt modelId="{B943732C-E4A5-4169-AE14-A51CE661813B}" type="sibTrans" cxnId="{32862596-AA61-40F1-BE5B-4C91E70B5BD5}">
      <dgm:prSet/>
      <dgm:spPr/>
      <dgm:t>
        <a:bodyPr/>
        <a:lstStyle/>
        <a:p>
          <a:endParaRPr lang="en-US"/>
        </a:p>
      </dgm:t>
    </dgm:pt>
    <dgm:pt modelId="{EB0815D6-5B81-47C0-91FF-28F2CC24E46B}" type="parTrans" cxnId="{32862596-AA61-40F1-BE5B-4C91E70B5BD5}">
      <dgm:prSet/>
      <dgm:spPr/>
      <dgm:t>
        <a:bodyPr/>
        <a:lstStyle/>
        <a:p>
          <a:endParaRPr lang="en-US"/>
        </a:p>
      </dgm:t>
    </dgm:pt>
    <dgm:pt modelId="{229E10CD-3CD1-4E69-A0B2-E5C8E54B4431}" type="pres">
      <dgm:prSet presAssocID="{DE843B63-9853-488C-BB55-F2C3FF50257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A5D50D-E40C-4F37-9647-95DC970487CE}" type="pres">
      <dgm:prSet presAssocID="{D7B4445A-D526-4B64-9045-1C8456A6EE15}" presName="root1" presStyleCnt="0"/>
      <dgm:spPr/>
    </dgm:pt>
    <dgm:pt modelId="{684A8896-28A0-408C-92D4-5484007BE075}" type="pres">
      <dgm:prSet presAssocID="{D7B4445A-D526-4B64-9045-1C8456A6EE15}" presName="LevelOneTextNode" presStyleLbl="node0" presStyleIdx="0" presStyleCnt="1" custLinFactNeighborX="272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FCC9F8-03C8-49C5-961C-92D4748BA582}" type="pres">
      <dgm:prSet presAssocID="{D7B4445A-D526-4B64-9045-1C8456A6EE15}" presName="level2hierChild" presStyleCnt="0"/>
      <dgm:spPr/>
    </dgm:pt>
    <dgm:pt modelId="{A9272C73-E2AB-4AD3-9FD3-160A4FCE110F}" type="pres">
      <dgm:prSet presAssocID="{9730C786-43B5-4FB8-885D-7E19BEE6A11F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3AD6FE1F-BFFC-4733-ACAA-191A5310F764}" type="pres">
      <dgm:prSet presAssocID="{9730C786-43B5-4FB8-885D-7E19BEE6A11F}" presName="connTx" presStyleLbl="parChTrans1D2" presStyleIdx="0" presStyleCnt="2"/>
      <dgm:spPr/>
      <dgm:t>
        <a:bodyPr/>
        <a:lstStyle/>
        <a:p>
          <a:endParaRPr lang="en-US"/>
        </a:p>
      </dgm:t>
    </dgm:pt>
    <dgm:pt modelId="{EF06BC7C-2182-4A8C-9466-D165A7887189}" type="pres">
      <dgm:prSet presAssocID="{FA311759-B878-4E49-8B48-32CA1120BBA4}" presName="root2" presStyleCnt="0"/>
      <dgm:spPr/>
    </dgm:pt>
    <dgm:pt modelId="{911B8CF5-DC17-4477-90CB-AD63344A9C13}" type="pres">
      <dgm:prSet presAssocID="{FA311759-B878-4E49-8B48-32CA1120BBA4}" presName="LevelTwoTextNode" presStyleLbl="node2" presStyleIdx="0" presStyleCnt="2" custScaleX="41710" custLinFactNeighborX="151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2A7935-1692-4CC3-AF5A-8F808AA68AD8}" type="pres">
      <dgm:prSet presAssocID="{FA311759-B878-4E49-8B48-32CA1120BBA4}" presName="level3hierChild" presStyleCnt="0"/>
      <dgm:spPr/>
    </dgm:pt>
    <dgm:pt modelId="{6E9F09D2-7B8E-497B-9245-5706DF27264F}" type="pres">
      <dgm:prSet presAssocID="{725D141B-C48E-423F-AE1E-7E0BB8BFF031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5049D842-FC10-4B60-8F0A-EE3BAA070C3D}" type="pres">
      <dgm:prSet presAssocID="{725D141B-C48E-423F-AE1E-7E0BB8BFF031}" presName="connTx" presStyleLbl="parChTrans1D3" presStyleIdx="0" presStyleCnt="5"/>
      <dgm:spPr/>
      <dgm:t>
        <a:bodyPr/>
        <a:lstStyle/>
        <a:p>
          <a:endParaRPr lang="en-US"/>
        </a:p>
      </dgm:t>
    </dgm:pt>
    <dgm:pt modelId="{D2177DE0-2BC9-42A1-A1AB-F87BF165165B}" type="pres">
      <dgm:prSet presAssocID="{5A2B7619-3B58-4FD0-9F43-4D8182DD3AEA}" presName="root2" presStyleCnt="0"/>
      <dgm:spPr/>
    </dgm:pt>
    <dgm:pt modelId="{F93281C1-3BC7-4E4A-A054-B442A7E1F45B}" type="pres">
      <dgm:prSet presAssocID="{5A2B7619-3B58-4FD0-9F43-4D8182DD3AEA}" presName="LevelTwoTextNode" presStyleLbl="node3" presStyleIdx="0" presStyleCnt="5" custScaleX="643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1128E4-DEF6-4309-A4AF-31730752DD30}" type="pres">
      <dgm:prSet presAssocID="{5A2B7619-3B58-4FD0-9F43-4D8182DD3AEA}" presName="level3hierChild" presStyleCnt="0"/>
      <dgm:spPr/>
    </dgm:pt>
    <dgm:pt modelId="{FC546D98-8FA3-46A1-B31B-93C2BA970BD3}" type="pres">
      <dgm:prSet presAssocID="{671D6EDA-A863-451A-9451-7D084B01D844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DB674A52-2ECB-4675-9110-1EE683398AB6}" type="pres">
      <dgm:prSet presAssocID="{671D6EDA-A863-451A-9451-7D084B01D844}" presName="connTx" presStyleLbl="parChTrans1D3" presStyleIdx="1" presStyleCnt="5"/>
      <dgm:spPr/>
      <dgm:t>
        <a:bodyPr/>
        <a:lstStyle/>
        <a:p>
          <a:endParaRPr lang="en-US"/>
        </a:p>
      </dgm:t>
    </dgm:pt>
    <dgm:pt modelId="{4D9CE982-5F6C-462C-89B4-578BBA2570F6}" type="pres">
      <dgm:prSet presAssocID="{A3AE5CD2-7B8B-4CF4-8A8C-0EF2E142AB0D}" presName="root2" presStyleCnt="0"/>
      <dgm:spPr/>
    </dgm:pt>
    <dgm:pt modelId="{08366FEB-76E3-4395-BA0B-F3A651585C53}" type="pres">
      <dgm:prSet presAssocID="{A3AE5CD2-7B8B-4CF4-8A8C-0EF2E142AB0D}" presName="LevelTwoTextNode" presStyleLbl="node3" presStyleIdx="1" presStyleCnt="5" custScaleX="988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AA106D-EE14-46B7-B42C-EC6A5063D713}" type="pres">
      <dgm:prSet presAssocID="{A3AE5CD2-7B8B-4CF4-8A8C-0EF2E142AB0D}" presName="level3hierChild" presStyleCnt="0"/>
      <dgm:spPr/>
    </dgm:pt>
    <dgm:pt modelId="{68E4F85B-B5F3-4B5A-B7DE-724487D8C875}" type="pres">
      <dgm:prSet presAssocID="{F9329AF3-2D29-479F-ADD4-4D07429F91E6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98B0F5B6-9165-430E-A47A-CCB7DE90A4C2}" type="pres">
      <dgm:prSet presAssocID="{F9329AF3-2D29-479F-ADD4-4D07429F91E6}" presName="connTx" presStyleLbl="parChTrans1D3" presStyleIdx="2" presStyleCnt="5"/>
      <dgm:spPr/>
      <dgm:t>
        <a:bodyPr/>
        <a:lstStyle/>
        <a:p>
          <a:endParaRPr lang="en-US"/>
        </a:p>
      </dgm:t>
    </dgm:pt>
    <dgm:pt modelId="{FF35805C-0CAE-443C-A547-3D761F225785}" type="pres">
      <dgm:prSet presAssocID="{91FA4CBE-AEF6-4010-932D-EEAE71681407}" presName="root2" presStyleCnt="0"/>
      <dgm:spPr/>
    </dgm:pt>
    <dgm:pt modelId="{7E1364D7-BBD4-4872-A8E3-EAD37C4BB34D}" type="pres">
      <dgm:prSet presAssocID="{91FA4CBE-AEF6-4010-932D-EEAE71681407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8B9CB2-DFE1-4DF2-B443-05B4C57ED661}" type="pres">
      <dgm:prSet presAssocID="{91FA4CBE-AEF6-4010-932D-EEAE71681407}" presName="level3hierChild" presStyleCnt="0"/>
      <dgm:spPr/>
    </dgm:pt>
    <dgm:pt modelId="{A006BB52-1E47-43C0-9671-158BBD9E1D2C}" type="pres">
      <dgm:prSet presAssocID="{DEFDE57C-5B61-4A93-A595-6C123872572E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B4D8C7F3-46C6-4616-9E52-6B64482BE3BF}" type="pres">
      <dgm:prSet presAssocID="{DEFDE57C-5B61-4A93-A595-6C123872572E}" presName="connTx" presStyleLbl="parChTrans1D2" presStyleIdx="1" presStyleCnt="2"/>
      <dgm:spPr/>
      <dgm:t>
        <a:bodyPr/>
        <a:lstStyle/>
        <a:p>
          <a:endParaRPr lang="en-US"/>
        </a:p>
      </dgm:t>
    </dgm:pt>
    <dgm:pt modelId="{726A4BB0-4E60-4475-9FB6-E8076E86B679}" type="pres">
      <dgm:prSet presAssocID="{8F9FE978-F0FB-46A3-B19D-75735ACD1B1D}" presName="root2" presStyleCnt="0"/>
      <dgm:spPr/>
    </dgm:pt>
    <dgm:pt modelId="{07DC2F06-E82C-443B-909D-9F1229E34149}" type="pres">
      <dgm:prSet presAssocID="{8F9FE978-F0FB-46A3-B19D-75735ACD1B1D}" presName="LevelTwoTextNode" presStyleLbl="node2" presStyleIdx="1" presStyleCnt="2" custScaleX="50553" custLinFactNeighborX="15127" custLinFactNeighborY="-31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47201D-3316-4F48-8E93-248F010DB445}" type="pres">
      <dgm:prSet presAssocID="{8F9FE978-F0FB-46A3-B19D-75735ACD1B1D}" presName="level3hierChild" presStyleCnt="0"/>
      <dgm:spPr/>
    </dgm:pt>
    <dgm:pt modelId="{093DED1F-A3D5-4598-9D23-1AAE59C6B87E}" type="pres">
      <dgm:prSet presAssocID="{EE0591E8-5AF5-408A-A4ED-445A20115DDD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6B1E10E1-47F7-4466-A8E5-D9180F9641E7}" type="pres">
      <dgm:prSet presAssocID="{EE0591E8-5AF5-408A-A4ED-445A20115DDD}" presName="connTx" presStyleLbl="parChTrans1D3" presStyleIdx="3" presStyleCnt="5"/>
      <dgm:spPr/>
      <dgm:t>
        <a:bodyPr/>
        <a:lstStyle/>
        <a:p>
          <a:endParaRPr lang="en-US"/>
        </a:p>
      </dgm:t>
    </dgm:pt>
    <dgm:pt modelId="{6679FC56-25B3-4F8E-B757-7C19D4B1ECD8}" type="pres">
      <dgm:prSet presAssocID="{236F0BD0-994A-46E9-8289-3EDF4069906E}" presName="root2" presStyleCnt="0"/>
      <dgm:spPr/>
    </dgm:pt>
    <dgm:pt modelId="{7363393C-F39F-4038-B9B9-2E58CC033230}" type="pres">
      <dgm:prSet presAssocID="{236F0BD0-994A-46E9-8289-3EDF4069906E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0DBB64-2D87-42DE-9507-7A190AD21F38}" type="pres">
      <dgm:prSet presAssocID="{236F0BD0-994A-46E9-8289-3EDF4069906E}" presName="level3hierChild" presStyleCnt="0"/>
      <dgm:spPr/>
    </dgm:pt>
    <dgm:pt modelId="{C37F7389-E1DE-42C1-8934-3A41004397D8}" type="pres">
      <dgm:prSet presAssocID="{A7EE2B29-8896-464F-BBC4-C86940CA9EC5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4731D121-053B-4E2E-A538-1A0C665461E0}" type="pres">
      <dgm:prSet presAssocID="{A7EE2B29-8896-464F-BBC4-C86940CA9EC5}" presName="connTx" presStyleLbl="parChTrans1D3" presStyleIdx="4" presStyleCnt="5"/>
      <dgm:spPr/>
      <dgm:t>
        <a:bodyPr/>
        <a:lstStyle/>
        <a:p>
          <a:endParaRPr lang="en-US"/>
        </a:p>
      </dgm:t>
    </dgm:pt>
    <dgm:pt modelId="{A3A37CDE-BB94-411B-96A5-6228A05EE1A1}" type="pres">
      <dgm:prSet presAssocID="{AA617D56-C3D2-4CB2-84C2-018A23F9C9EB}" presName="root2" presStyleCnt="0"/>
      <dgm:spPr/>
    </dgm:pt>
    <dgm:pt modelId="{1F9C2463-E674-4B3D-827D-CDD59AC50E48}" type="pres">
      <dgm:prSet presAssocID="{AA617D56-C3D2-4CB2-84C2-018A23F9C9EB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84A6D0-8D30-42BF-890B-CC53CA056C3C}" type="pres">
      <dgm:prSet presAssocID="{AA617D56-C3D2-4CB2-84C2-018A23F9C9EB}" presName="level3hierChild" presStyleCnt="0"/>
      <dgm:spPr/>
    </dgm:pt>
  </dgm:ptLst>
  <dgm:cxnLst>
    <dgm:cxn modelId="{979D72D0-F2B0-4AE1-BD2A-1F8172C78D45}" type="presOf" srcId="{671D6EDA-A863-451A-9451-7D084B01D844}" destId="{FC546D98-8FA3-46A1-B31B-93C2BA970BD3}" srcOrd="0" destOrd="0" presId="urn:microsoft.com/office/officeart/2005/8/layout/hierarchy2"/>
    <dgm:cxn modelId="{90B40A9F-0374-4987-8E71-AA783E0AF84C}" srcId="{FA311759-B878-4E49-8B48-32CA1120BBA4}" destId="{A3AE5CD2-7B8B-4CF4-8A8C-0EF2E142AB0D}" srcOrd="1" destOrd="0" parTransId="{671D6EDA-A863-451A-9451-7D084B01D844}" sibTransId="{EC58C0A0-469B-43CB-8F2B-9C305E265DE7}"/>
    <dgm:cxn modelId="{93B57841-AEC9-4CC0-97D5-45B446219FEE}" srcId="{FA311759-B878-4E49-8B48-32CA1120BBA4}" destId="{91FA4CBE-AEF6-4010-932D-EEAE71681407}" srcOrd="2" destOrd="0" parTransId="{F9329AF3-2D29-479F-ADD4-4D07429F91E6}" sibTransId="{B39D543D-73C0-47FF-A413-D11ABA17FFB9}"/>
    <dgm:cxn modelId="{B4BE75C7-981C-4662-BF18-B77A8B897B1C}" type="presOf" srcId="{9730C786-43B5-4FB8-885D-7E19BEE6A11F}" destId="{A9272C73-E2AB-4AD3-9FD3-160A4FCE110F}" srcOrd="0" destOrd="0" presId="urn:microsoft.com/office/officeart/2005/8/layout/hierarchy2"/>
    <dgm:cxn modelId="{A7BD8FA8-925E-47E9-A200-19EEE33D52B9}" type="presOf" srcId="{F9329AF3-2D29-479F-ADD4-4D07429F91E6}" destId="{98B0F5B6-9165-430E-A47A-CCB7DE90A4C2}" srcOrd="1" destOrd="0" presId="urn:microsoft.com/office/officeart/2005/8/layout/hierarchy2"/>
    <dgm:cxn modelId="{0A71ADFB-7409-431E-BF1A-F6BF1FF9F176}" type="presOf" srcId="{5A2B7619-3B58-4FD0-9F43-4D8182DD3AEA}" destId="{F93281C1-3BC7-4E4A-A054-B442A7E1F45B}" srcOrd="0" destOrd="0" presId="urn:microsoft.com/office/officeart/2005/8/layout/hierarchy2"/>
    <dgm:cxn modelId="{DDDEF73D-8D31-46F6-B4B2-D3AF7633FCEB}" srcId="{D7B4445A-D526-4B64-9045-1C8456A6EE15}" destId="{8F9FE978-F0FB-46A3-B19D-75735ACD1B1D}" srcOrd="1" destOrd="0" parTransId="{DEFDE57C-5B61-4A93-A595-6C123872572E}" sibTransId="{DC804E65-D35A-4091-9A47-F6C796F0256D}"/>
    <dgm:cxn modelId="{045169DF-BDDE-44E0-87C2-FE38A8473A31}" type="presOf" srcId="{F9329AF3-2D29-479F-ADD4-4D07429F91E6}" destId="{68E4F85B-B5F3-4B5A-B7DE-724487D8C875}" srcOrd="0" destOrd="0" presId="urn:microsoft.com/office/officeart/2005/8/layout/hierarchy2"/>
    <dgm:cxn modelId="{E6F41F6B-FD7A-4505-A54C-F4281D1D0672}" type="presOf" srcId="{91FA4CBE-AEF6-4010-932D-EEAE71681407}" destId="{7E1364D7-BBD4-4872-A8E3-EAD37C4BB34D}" srcOrd="0" destOrd="0" presId="urn:microsoft.com/office/officeart/2005/8/layout/hierarchy2"/>
    <dgm:cxn modelId="{50627FD2-B148-4F5B-B9D1-36ADCE9E9F8D}" type="presOf" srcId="{EE0591E8-5AF5-408A-A4ED-445A20115DDD}" destId="{093DED1F-A3D5-4598-9D23-1AAE59C6B87E}" srcOrd="0" destOrd="0" presId="urn:microsoft.com/office/officeart/2005/8/layout/hierarchy2"/>
    <dgm:cxn modelId="{542E8810-E801-4149-A749-B54415A57C1F}" type="presOf" srcId="{725D141B-C48E-423F-AE1E-7E0BB8BFF031}" destId="{6E9F09D2-7B8E-497B-9245-5706DF27264F}" srcOrd="0" destOrd="0" presId="urn:microsoft.com/office/officeart/2005/8/layout/hierarchy2"/>
    <dgm:cxn modelId="{D3AD9AED-4FAB-4478-8E50-9AE6052630D9}" type="presOf" srcId="{A7EE2B29-8896-464F-BBC4-C86940CA9EC5}" destId="{4731D121-053B-4E2E-A538-1A0C665461E0}" srcOrd="1" destOrd="0" presId="urn:microsoft.com/office/officeart/2005/8/layout/hierarchy2"/>
    <dgm:cxn modelId="{FD44C289-2E1B-4176-B53E-5C80F9ECDD36}" type="presOf" srcId="{A3AE5CD2-7B8B-4CF4-8A8C-0EF2E142AB0D}" destId="{08366FEB-76E3-4395-BA0B-F3A651585C53}" srcOrd="0" destOrd="0" presId="urn:microsoft.com/office/officeart/2005/8/layout/hierarchy2"/>
    <dgm:cxn modelId="{2EA0E77F-90BA-4063-8905-D86F8FB72C63}" srcId="{8F9FE978-F0FB-46A3-B19D-75735ACD1B1D}" destId="{236F0BD0-994A-46E9-8289-3EDF4069906E}" srcOrd="0" destOrd="0" parTransId="{EE0591E8-5AF5-408A-A4ED-445A20115DDD}" sibTransId="{E85DF270-A2EE-48EC-AD99-723715FC48D7}"/>
    <dgm:cxn modelId="{30856AA7-9917-43BA-A9B5-A1284E3D8B65}" type="presOf" srcId="{EE0591E8-5AF5-408A-A4ED-445A20115DDD}" destId="{6B1E10E1-47F7-4466-A8E5-D9180F9641E7}" srcOrd="1" destOrd="0" presId="urn:microsoft.com/office/officeart/2005/8/layout/hierarchy2"/>
    <dgm:cxn modelId="{7F54D05B-9E0A-4D89-9601-88E36D5880B2}" type="presOf" srcId="{671D6EDA-A863-451A-9451-7D084B01D844}" destId="{DB674A52-2ECB-4675-9110-1EE683398AB6}" srcOrd="1" destOrd="0" presId="urn:microsoft.com/office/officeart/2005/8/layout/hierarchy2"/>
    <dgm:cxn modelId="{D49E0F4D-C3FC-481F-9E53-26C3248E185D}" srcId="{FA311759-B878-4E49-8B48-32CA1120BBA4}" destId="{5A2B7619-3B58-4FD0-9F43-4D8182DD3AEA}" srcOrd="0" destOrd="0" parTransId="{725D141B-C48E-423F-AE1E-7E0BB8BFF031}" sibTransId="{2F231BF8-5E19-40DB-936D-9AD409D99B4C}"/>
    <dgm:cxn modelId="{B77BE39B-32C2-43A6-99EF-5F5E84E2DFE8}" type="presOf" srcId="{725D141B-C48E-423F-AE1E-7E0BB8BFF031}" destId="{5049D842-FC10-4B60-8F0A-EE3BAA070C3D}" srcOrd="1" destOrd="0" presId="urn:microsoft.com/office/officeart/2005/8/layout/hierarchy2"/>
    <dgm:cxn modelId="{32862596-AA61-40F1-BE5B-4C91E70B5BD5}" srcId="{DE843B63-9853-488C-BB55-F2C3FF502575}" destId="{D7B4445A-D526-4B64-9045-1C8456A6EE15}" srcOrd="0" destOrd="0" parTransId="{EB0815D6-5B81-47C0-91FF-28F2CC24E46B}" sibTransId="{B943732C-E4A5-4169-AE14-A51CE661813B}"/>
    <dgm:cxn modelId="{A4258716-F63F-42EE-BC49-031644B650A4}" type="presOf" srcId="{236F0BD0-994A-46E9-8289-3EDF4069906E}" destId="{7363393C-F39F-4038-B9B9-2E58CC033230}" srcOrd="0" destOrd="0" presId="urn:microsoft.com/office/officeart/2005/8/layout/hierarchy2"/>
    <dgm:cxn modelId="{F0935510-54EF-4705-84AC-69D06FD97DCE}" type="presOf" srcId="{D7B4445A-D526-4B64-9045-1C8456A6EE15}" destId="{684A8896-28A0-408C-92D4-5484007BE075}" srcOrd="0" destOrd="0" presId="urn:microsoft.com/office/officeart/2005/8/layout/hierarchy2"/>
    <dgm:cxn modelId="{E920DA4D-F0FD-4D95-948E-043E9EDFB468}" type="presOf" srcId="{DE843B63-9853-488C-BB55-F2C3FF502575}" destId="{229E10CD-3CD1-4E69-A0B2-E5C8E54B4431}" srcOrd="0" destOrd="0" presId="urn:microsoft.com/office/officeart/2005/8/layout/hierarchy2"/>
    <dgm:cxn modelId="{CE81E165-27A5-436C-B10C-7E523F64A406}" type="presOf" srcId="{9730C786-43B5-4FB8-885D-7E19BEE6A11F}" destId="{3AD6FE1F-BFFC-4733-ACAA-191A5310F764}" srcOrd="1" destOrd="0" presId="urn:microsoft.com/office/officeart/2005/8/layout/hierarchy2"/>
    <dgm:cxn modelId="{6F90DE61-045A-4884-8A50-75A2A0B0697E}" type="presOf" srcId="{DEFDE57C-5B61-4A93-A595-6C123872572E}" destId="{B4D8C7F3-46C6-4616-9E52-6B64482BE3BF}" srcOrd="1" destOrd="0" presId="urn:microsoft.com/office/officeart/2005/8/layout/hierarchy2"/>
    <dgm:cxn modelId="{18A913ED-2AE6-427F-BC5F-CE489166B7DE}" type="presOf" srcId="{AA617D56-C3D2-4CB2-84C2-018A23F9C9EB}" destId="{1F9C2463-E674-4B3D-827D-CDD59AC50E48}" srcOrd="0" destOrd="0" presId="urn:microsoft.com/office/officeart/2005/8/layout/hierarchy2"/>
    <dgm:cxn modelId="{1F0B9437-BEC8-404E-906C-D4E5ABA02103}" srcId="{8F9FE978-F0FB-46A3-B19D-75735ACD1B1D}" destId="{AA617D56-C3D2-4CB2-84C2-018A23F9C9EB}" srcOrd="1" destOrd="0" parTransId="{A7EE2B29-8896-464F-BBC4-C86940CA9EC5}" sibTransId="{742B6E91-D371-4F74-8B79-89333DD1F48D}"/>
    <dgm:cxn modelId="{B51E29AD-58ED-4041-9A6E-780A0BCF69A8}" type="presOf" srcId="{DEFDE57C-5B61-4A93-A595-6C123872572E}" destId="{A006BB52-1E47-43C0-9671-158BBD9E1D2C}" srcOrd="0" destOrd="0" presId="urn:microsoft.com/office/officeart/2005/8/layout/hierarchy2"/>
    <dgm:cxn modelId="{C64C5933-5050-4954-B10E-DEF1F76C384C}" srcId="{D7B4445A-D526-4B64-9045-1C8456A6EE15}" destId="{FA311759-B878-4E49-8B48-32CA1120BBA4}" srcOrd="0" destOrd="0" parTransId="{9730C786-43B5-4FB8-885D-7E19BEE6A11F}" sibTransId="{ED01AE7D-E766-4AF6-A338-3D725CCC2C72}"/>
    <dgm:cxn modelId="{B96D28DB-C765-4792-9FB0-A636838C3A62}" type="presOf" srcId="{A7EE2B29-8896-464F-BBC4-C86940CA9EC5}" destId="{C37F7389-E1DE-42C1-8934-3A41004397D8}" srcOrd="0" destOrd="0" presId="urn:microsoft.com/office/officeart/2005/8/layout/hierarchy2"/>
    <dgm:cxn modelId="{B5ECCE5E-C7BC-45BC-AF2B-E287169A735C}" type="presOf" srcId="{FA311759-B878-4E49-8B48-32CA1120BBA4}" destId="{911B8CF5-DC17-4477-90CB-AD63344A9C13}" srcOrd="0" destOrd="0" presId="urn:microsoft.com/office/officeart/2005/8/layout/hierarchy2"/>
    <dgm:cxn modelId="{C7FEDCF5-FF92-4863-AFA3-A4EF78BC3BD0}" type="presOf" srcId="{8F9FE978-F0FB-46A3-B19D-75735ACD1B1D}" destId="{07DC2F06-E82C-443B-909D-9F1229E34149}" srcOrd="0" destOrd="0" presId="urn:microsoft.com/office/officeart/2005/8/layout/hierarchy2"/>
    <dgm:cxn modelId="{1040D41D-BD94-495E-9C17-D9521FD8EC23}" type="presParOf" srcId="{229E10CD-3CD1-4E69-A0B2-E5C8E54B4431}" destId="{48A5D50D-E40C-4F37-9647-95DC970487CE}" srcOrd="0" destOrd="0" presId="urn:microsoft.com/office/officeart/2005/8/layout/hierarchy2"/>
    <dgm:cxn modelId="{7630A0CD-3419-4D0A-8738-B2ABBC4F857A}" type="presParOf" srcId="{48A5D50D-E40C-4F37-9647-95DC970487CE}" destId="{684A8896-28A0-408C-92D4-5484007BE075}" srcOrd="0" destOrd="0" presId="urn:microsoft.com/office/officeart/2005/8/layout/hierarchy2"/>
    <dgm:cxn modelId="{9090B259-793A-42DD-8792-0F8C59D26A34}" type="presParOf" srcId="{48A5D50D-E40C-4F37-9647-95DC970487CE}" destId="{E6FCC9F8-03C8-49C5-961C-92D4748BA582}" srcOrd="1" destOrd="0" presId="urn:microsoft.com/office/officeart/2005/8/layout/hierarchy2"/>
    <dgm:cxn modelId="{DF78F945-CD1A-4D31-92A6-569349D5CD39}" type="presParOf" srcId="{E6FCC9F8-03C8-49C5-961C-92D4748BA582}" destId="{A9272C73-E2AB-4AD3-9FD3-160A4FCE110F}" srcOrd="0" destOrd="0" presId="urn:microsoft.com/office/officeart/2005/8/layout/hierarchy2"/>
    <dgm:cxn modelId="{FC845C62-7762-4B77-936E-C76461A9D45D}" type="presParOf" srcId="{A9272C73-E2AB-4AD3-9FD3-160A4FCE110F}" destId="{3AD6FE1F-BFFC-4733-ACAA-191A5310F764}" srcOrd="0" destOrd="0" presId="urn:microsoft.com/office/officeart/2005/8/layout/hierarchy2"/>
    <dgm:cxn modelId="{B760A041-52DB-4415-9B44-A47FD0C8F311}" type="presParOf" srcId="{E6FCC9F8-03C8-49C5-961C-92D4748BA582}" destId="{EF06BC7C-2182-4A8C-9466-D165A7887189}" srcOrd="1" destOrd="0" presId="urn:microsoft.com/office/officeart/2005/8/layout/hierarchy2"/>
    <dgm:cxn modelId="{ACAF8D8F-83C9-4B71-B866-0C8623E11FD0}" type="presParOf" srcId="{EF06BC7C-2182-4A8C-9466-D165A7887189}" destId="{911B8CF5-DC17-4477-90CB-AD63344A9C13}" srcOrd="0" destOrd="0" presId="urn:microsoft.com/office/officeart/2005/8/layout/hierarchy2"/>
    <dgm:cxn modelId="{28E1E075-3D80-456E-BF78-897009AE6EDF}" type="presParOf" srcId="{EF06BC7C-2182-4A8C-9466-D165A7887189}" destId="{4D2A7935-1692-4CC3-AF5A-8F808AA68AD8}" srcOrd="1" destOrd="0" presId="urn:microsoft.com/office/officeart/2005/8/layout/hierarchy2"/>
    <dgm:cxn modelId="{C1C44BCF-40A6-419F-A3CB-26A295C63A52}" type="presParOf" srcId="{4D2A7935-1692-4CC3-AF5A-8F808AA68AD8}" destId="{6E9F09D2-7B8E-497B-9245-5706DF27264F}" srcOrd="0" destOrd="0" presId="urn:microsoft.com/office/officeart/2005/8/layout/hierarchy2"/>
    <dgm:cxn modelId="{12F57EE0-2EF6-48EE-A4E6-BEA802754BD2}" type="presParOf" srcId="{6E9F09D2-7B8E-497B-9245-5706DF27264F}" destId="{5049D842-FC10-4B60-8F0A-EE3BAA070C3D}" srcOrd="0" destOrd="0" presId="urn:microsoft.com/office/officeart/2005/8/layout/hierarchy2"/>
    <dgm:cxn modelId="{D50E4B0F-ECAE-447F-8D2B-07FAB6CB1AFC}" type="presParOf" srcId="{4D2A7935-1692-4CC3-AF5A-8F808AA68AD8}" destId="{D2177DE0-2BC9-42A1-A1AB-F87BF165165B}" srcOrd="1" destOrd="0" presId="urn:microsoft.com/office/officeart/2005/8/layout/hierarchy2"/>
    <dgm:cxn modelId="{89D4BB9E-EE1E-4D9A-B26B-97B1FD4A867B}" type="presParOf" srcId="{D2177DE0-2BC9-42A1-A1AB-F87BF165165B}" destId="{F93281C1-3BC7-4E4A-A054-B442A7E1F45B}" srcOrd="0" destOrd="0" presId="urn:microsoft.com/office/officeart/2005/8/layout/hierarchy2"/>
    <dgm:cxn modelId="{E3531B0B-BE1C-4A6F-80A8-FB02C70BA0BC}" type="presParOf" srcId="{D2177DE0-2BC9-42A1-A1AB-F87BF165165B}" destId="{D01128E4-DEF6-4309-A4AF-31730752DD30}" srcOrd="1" destOrd="0" presId="urn:microsoft.com/office/officeart/2005/8/layout/hierarchy2"/>
    <dgm:cxn modelId="{2CE1CAE7-95A1-416D-ABEA-30704CFD0A78}" type="presParOf" srcId="{4D2A7935-1692-4CC3-AF5A-8F808AA68AD8}" destId="{FC546D98-8FA3-46A1-B31B-93C2BA970BD3}" srcOrd="2" destOrd="0" presId="urn:microsoft.com/office/officeart/2005/8/layout/hierarchy2"/>
    <dgm:cxn modelId="{4A5D9A63-0B52-4449-95C9-2242327611CB}" type="presParOf" srcId="{FC546D98-8FA3-46A1-B31B-93C2BA970BD3}" destId="{DB674A52-2ECB-4675-9110-1EE683398AB6}" srcOrd="0" destOrd="0" presId="urn:microsoft.com/office/officeart/2005/8/layout/hierarchy2"/>
    <dgm:cxn modelId="{F6613A95-D8A2-4524-988D-D28718AA6117}" type="presParOf" srcId="{4D2A7935-1692-4CC3-AF5A-8F808AA68AD8}" destId="{4D9CE982-5F6C-462C-89B4-578BBA2570F6}" srcOrd="3" destOrd="0" presId="urn:microsoft.com/office/officeart/2005/8/layout/hierarchy2"/>
    <dgm:cxn modelId="{E3142785-4844-4772-84F6-91C939C4337A}" type="presParOf" srcId="{4D9CE982-5F6C-462C-89B4-578BBA2570F6}" destId="{08366FEB-76E3-4395-BA0B-F3A651585C53}" srcOrd="0" destOrd="0" presId="urn:microsoft.com/office/officeart/2005/8/layout/hierarchy2"/>
    <dgm:cxn modelId="{83B006B4-84DF-4625-AE55-E58027F1FAE1}" type="presParOf" srcId="{4D9CE982-5F6C-462C-89B4-578BBA2570F6}" destId="{20AA106D-EE14-46B7-B42C-EC6A5063D713}" srcOrd="1" destOrd="0" presId="urn:microsoft.com/office/officeart/2005/8/layout/hierarchy2"/>
    <dgm:cxn modelId="{38730CF7-BD98-4440-833F-8C2CB0609707}" type="presParOf" srcId="{4D2A7935-1692-4CC3-AF5A-8F808AA68AD8}" destId="{68E4F85B-B5F3-4B5A-B7DE-724487D8C875}" srcOrd="4" destOrd="0" presId="urn:microsoft.com/office/officeart/2005/8/layout/hierarchy2"/>
    <dgm:cxn modelId="{15106F31-F95B-4EDA-A61C-785D646FADAA}" type="presParOf" srcId="{68E4F85B-B5F3-4B5A-B7DE-724487D8C875}" destId="{98B0F5B6-9165-430E-A47A-CCB7DE90A4C2}" srcOrd="0" destOrd="0" presId="urn:microsoft.com/office/officeart/2005/8/layout/hierarchy2"/>
    <dgm:cxn modelId="{D2A67F32-A6F2-40FB-A7F6-BA57A9387EE1}" type="presParOf" srcId="{4D2A7935-1692-4CC3-AF5A-8F808AA68AD8}" destId="{FF35805C-0CAE-443C-A547-3D761F225785}" srcOrd="5" destOrd="0" presId="urn:microsoft.com/office/officeart/2005/8/layout/hierarchy2"/>
    <dgm:cxn modelId="{62F0D7D9-99B3-46E0-BD17-477283354230}" type="presParOf" srcId="{FF35805C-0CAE-443C-A547-3D761F225785}" destId="{7E1364D7-BBD4-4872-A8E3-EAD37C4BB34D}" srcOrd="0" destOrd="0" presId="urn:microsoft.com/office/officeart/2005/8/layout/hierarchy2"/>
    <dgm:cxn modelId="{E463CB90-E8E7-468F-929D-194D0A89379A}" type="presParOf" srcId="{FF35805C-0CAE-443C-A547-3D761F225785}" destId="{4F8B9CB2-DFE1-4DF2-B443-05B4C57ED661}" srcOrd="1" destOrd="0" presId="urn:microsoft.com/office/officeart/2005/8/layout/hierarchy2"/>
    <dgm:cxn modelId="{9BFBE928-DD17-480A-942C-25B9616848E3}" type="presParOf" srcId="{E6FCC9F8-03C8-49C5-961C-92D4748BA582}" destId="{A006BB52-1E47-43C0-9671-158BBD9E1D2C}" srcOrd="2" destOrd="0" presId="urn:microsoft.com/office/officeart/2005/8/layout/hierarchy2"/>
    <dgm:cxn modelId="{BD541FDB-963C-48CB-B56A-5EFF509408D2}" type="presParOf" srcId="{A006BB52-1E47-43C0-9671-158BBD9E1D2C}" destId="{B4D8C7F3-46C6-4616-9E52-6B64482BE3BF}" srcOrd="0" destOrd="0" presId="urn:microsoft.com/office/officeart/2005/8/layout/hierarchy2"/>
    <dgm:cxn modelId="{CA707091-0726-4B68-B66C-B6E644E4007A}" type="presParOf" srcId="{E6FCC9F8-03C8-49C5-961C-92D4748BA582}" destId="{726A4BB0-4E60-4475-9FB6-E8076E86B679}" srcOrd="3" destOrd="0" presId="urn:microsoft.com/office/officeart/2005/8/layout/hierarchy2"/>
    <dgm:cxn modelId="{FC83672F-F1AD-4498-B94C-9B84F422A535}" type="presParOf" srcId="{726A4BB0-4E60-4475-9FB6-E8076E86B679}" destId="{07DC2F06-E82C-443B-909D-9F1229E34149}" srcOrd="0" destOrd="0" presId="urn:microsoft.com/office/officeart/2005/8/layout/hierarchy2"/>
    <dgm:cxn modelId="{502C784E-AC33-4669-99D8-0E904448B858}" type="presParOf" srcId="{726A4BB0-4E60-4475-9FB6-E8076E86B679}" destId="{E247201D-3316-4F48-8E93-248F010DB445}" srcOrd="1" destOrd="0" presId="urn:microsoft.com/office/officeart/2005/8/layout/hierarchy2"/>
    <dgm:cxn modelId="{8372C5B5-EE59-4974-B5F9-20FD051BFCE9}" type="presParOf" srcId="{E247201D-3316-4F48-8E93-248F010DB445}" destId="{093DED1F-A3D5-4598-9D23-1AAE59C6B87E}" srcOrd="0" destOrd="0" presId="urn:microsoft.com/office/officeart/2005/8/layout/hierarchy2"/>
    <dgm:cxn modelId="{BB1834CF-B319-4800-B74B-0A0042CAAE53}" type="presParOf" srcId="{093DED1F-A3D5-4598-9D23-1AAE59C6B87E}" destId="{6B1E10E1-47F7-4466-A8E5-D9180F9641E7}" srcOrd="0" destOrd="0" presId="urn:microsoft.com/office/officeart/2005/8/layout/hierarchy2"/>
    <dgm:cxn modelId="{7E827B06-C7A7-4E69-B559-A3843B6B7912}" type="presParOf" srcId="{E247201D-3316-4F48-8E93-248F010DB445}" destId="{6679FC56-25B3-4F8E-B757-7C19D4B1ECD8}" srcOrd="1" destOrd="0" presId="urn:microsoft.com/office/officeart/2005/8/layout/hierarchy2"/>
    <dgm:cxn modelId="{9F8C8AFD-8280-4977-BD0C-E33A0061289C}" type="presParOf" srcId="{6679FC56-25B3-4F8E-B757-7C19D4B1ECD8}" destId="{7363393C-F39F-4038-B9B9-2E58CC033230}" srcOrd="0" destOrd="0" presId="urn:microsoft.com/office/officeart/2005/8/layout/hierarchy2"/>
    <dgm:cxn modelId="{FEDE94A1-6305-46F0-98F6-A621417FD964}" type="presParOf" srcId="{6679FC56-25B3-4F8E-B757-7C19D4B1ECD8}" destId="{C70DBB64-2D87-42DE-9507-7A190AD21F38}" srcOrd="1" destOrd="0" presId="urn:microsoft.com/office/officeart/2005/8/layout/hierarchy2"/>
    <dgm:cxn modelId="{FE276FD3-CB88-4AAE-A7C5-8E54AEC885F6}" type="presParOf" srcId="{E247201D-3316-4F48-8E93-248F010DB445}" destId="{C37F7389-E1DE-42C1-8934-3A41004397D8}" srcOrd="2" destOrd="0" presId="urn:microsoft.com/office/officeart/2005/8/layout/hierarchy2"/>
    <dgm:cxn modelId="{A80C955B-7AF2-4C07-85E0-AB589BE4121B}" type="presParOf" srcId="{C37F7389-E1DE-42C1-8934-3A41004397D8}" destId="{4731D121-053B-4E2E-A538-1A0C665461E0}" srcOrd="0" destOrd="0" presId="urn:microsoft.com/office/officeart/2005/8/layout/hierarchy2"/>
    <dgm:cxn modelId="{5E38452B-4190-4F4D-9F49-2BA342067D15}" type="presParOf" srcId="{E247201D-3316-4F48-8E93-248F010DB445}" destId="{A3A37CDE-BB94-411B-96A5-6228A05EE1A1}" srcOrd="3" destOrd="0" presId="urn:microsoft.com/office/officeart/2005/8/layout/hierarchy2"/>
    <dgm:cxn modelId="{D832D2D6-289C-43F7-B835-9D1C6A903D88}" type="presParOf" srcId="{A3A37CDE-BB94-411B-96A5-6228A05EE1A1}" destId="{1F9C2463-E674-4B3D-827D-CDD59AC50E48}" srcOrd="0" destOrd="0" presId="urn:microsoft.com/office/officeart/2005/8/layout/hierarchy2"/>
    <dgm:cxn modelId="{9C4D6684-6DF5-4FD4-9515-F55CA2E3EAAD}" type="presParOf" srcId="{A3A37CDE-BB94-411B-96A5-6228A05EE1A1}" destId="{6984A6D0-8D30-42BF-890B-CC53CA056C3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843B63-9853-488C-BB55-F2C3FF502575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7B4445A-D526-4B64-9045-1C8456A6EE15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KMUTT Climate Research Center</a:t>
          </a:r>
        </a:p>
      </dgm:t>
    </dgm:pt>
    <dgm:pt modelId="{EB0815D6-5B81-47C0-91FF-28F2CC24E46B}" type="parTrans" cxnId="{32862596-AA61-40F1-BE5B-4C91E70B5BD5}">
      <dgm:prSet/>
      <dgm:spPr/>
      <dgm:t>
        <a:bodyPr/>
        <a:lstStyle/>
        <a:p>
          <a:endParaRPr lang="en-US"/>
        </a:p>
      </dgm:t>
    </dgm:pt>
    <dgm:pt modelId="{B943732C-E4A5-4169-AE14-A51CE661813B}" type="sibTrans" cxnId="{32862596-AA61-40F1-BE5B-4C91E70B5BD5}">
      <dgm:prSet/>
      <dgm:spPr/>
      <dgm:t>
        <a:bodyPr/>
        <a:lstStyle/>
        <a:p>
          <a:endParaRPr lang="en-US"/>
        </a:p>
      </dgm:t>
    </dgm:pt>
    <dgm:pt modelId="{229E10CD-3CD1-4E69-A0B2-E5C8E54B4431}" type="pres">
      <dgm:prSet presAssocID="{DE843B63-9853-488C-BB55-F2C3FF50257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A5D50D-E40C-4F37-9647-95DC970487CE}" type="pres">
      <dgm:prSet presAssocID="{D7B4445A-D526-4B64-9045-1C8456A6EE15}" presName="root1" presStyleCnt="0"/>
      <dgm:spPr/>
    </dgm:pt>
    <dgm:pt modelId="{684A8896-28A0-408C-92D4-5484007BE075}" type="pres">
      <dgm:prSet presAssocID="{D7B4445A-D526-4B64-9045-1C8456A6EE1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FCC9F8-03C8-49C5-961C-92D4748BA582}" type="pres">
      <dgm:prSet presAssocID="{D7B4445A-D526-4B64-9045-1C8456A6EE15}" presName="level2hierChild" presStyleCnt="0"/>
      <dgm:spPr/>
    </dgm:pt>
  </dgm:ptLst>
  <dgm:cxnLst>
    <dgm:cxn modelId="{32862596-AA61-40F1-BE5B-4C91E70B5BD5}" srcId="{DE843B63-9853-488C-BB55-F2C3FF502575}" destId="{D7B4445A-D526-4B64-9045-1C8456A6EE15}" srcOrd="0" destOrd="0" parTransId="{EB0815D6-5B81-47C0-91FF-28F2CC24E46B}" sibTransId="{B943732C-E4A5-4169-AE14-A51CE661813B}"/>
    <dgm:cxn modelId="{9E32CC75-BBAA-43C1-8B2D-58C72F35D836}" type="presOf" srcId="{DE843B63-9853-488C-BB55-F2C3FF502575}" destId="{229E10CD-3CD1-4E69-A0B2-E5C8E54B4431}" srcOrd="0" destOrd="0" presId="urn:microsoft.com/office/officeart/2005/8/layout/hierarchy2"/>
    <dgm:cxn modelId="{EA1982CB-4F28-44BC-899A-6A2E7AF51891}" type="presOf" srcId="{D7B4445A-D526-4B64-9045-1C8456A6EE15}" destId="{684A8896-28A0-408C-92D4-5484007BE075}" srcOrd="0" destOrd="0" presId="urn:microsoft.com/office/officeart/2005/8/layout/hierarchy2"/>
    <dgm:cxn modelId="{EA1D3A8D-44E7-41BE-BE45-9C874E8D984A}" type="presParOf" srcId="{229E10CD-3CD1-4E69-A0B2-E5C8E54B4431}" destId="{48A5D50D-E40C-4F37-9647-95DC970487CE}" srcOrd="0" destOrd="0" presId="urn:microsoft.com/office/officeart/2005/8/layout/hierarchy2"/>
    <dgm:cxn modelId="{A3343837-59E2-4DCC-BDA1-3E6A5F78DAD6}" type="presParOf" srcId="{48A5D50D-E40C-4F37-9647-95DC970487CE}" destId="{684A8896-28A0-408C-92D4-5484007BE075}" srcOrd="0" destOrd="0" presId="urn:microsoft.com/office/officeart/2005/8/layout/hierarchy2"/>
    <dgm:cxn modelId="{6BC4D2CC-67EB-4809-A0B3-CEDB6A5A3DB4}" type="presParOf" srcId="{48A5D50D-E40C-4F37-9647-95DC970487CE}" destId="{E6FCC9F8-03C8-49C5-961C-92D4748BA582}" srcOrd="1" destOrd="0" presId="urn:microsoft.com/office/officeart/2005/8/layout/hierarchy2"/>
  </dgm:cxnLst>
  <dgm:bg>
    <a:solidFill>
      <a:schemeClr val="accent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B13ED9-2794-4C57-8A7B-3948E5F18CF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EFE648-6186-4FD1-B0CD-6F72A085C585}">
      <dgm:prSet phldrT="[Text]"/>
      <dgm:spPr/>
      <dgm:t>
        <a:bodyPr/>
        <a:lstStyle/>
        <a:p>
          <a:r>
            <a:rPr lang="en-US" dirty="0" smtClean="0"/>
            <a:t>TRF- Climate Research</a:t>
          </a:r>
          <a:endParaRPr lang="en-US" dirty="0"/>
        </a:p>
      </dgm:t>
    </dgm:pt>
    <dgm:pt modelId="{5E76BD39-A512-4417-A1BD-40C525AA75BA}" type="parTrans" cxnId="{091C26E9-A9F1-4C96-8EFE-A36FD865C055}">
      <dgm:prSet/>
      <dgm:spPr/>
      <dgm:t>
        <a:bodyPr/>
        <a:lstStyle/>
        <a:p>
          <a:endParaRPr lang="en-US"/>
        </a:p>
      </dgm:t>
    </dgm:pt>
    <dgm:pt modelId="{1C03AB9F-7D0A-474A-935C-8DAFF1335DC3}" type="sibTrans" cxnId="{091C26E9-A9F1-4C96-8EFE-A36FD865C055}">
      <dgm:prSet/>
      <dgm:spPr/>
      <dgm:t>
        <a:bodyPr/>
        <a:lstStyle/>
        <a:p>
          <a:endParaRPr lang="en-US"/>
        </a:p>
      </dgm:t>
    </dgm:pt>
    <dgm:pt modelId="{0176F467-A477-44EF-9750-6939786435ED}">
      <dgm:prSet phldrT="[Text]" custT="1"/>
      <dgm:spPr/>
      <dgm:t>
        <a:bodyPr/>
        <a:lstStyle/>
        <a:p>
          <a:r>
            <a:rPr lang="en-US" sz="1600" dirty="0" err="1" smtClean="0"/>
            <a:t>MoU</a:t>
          </a:r>
          <a:r>
            <a:rPr lang="en-US" sz="1600" dirty="0" smtClean="0"/>
            <a:t> with </a:t>
          </a:r>
          <a:r>
            <a:rPr lang="en-US" sz="1600" dirty="0" err="1" smtClean="0"/>
            <a:t>Ramkhamheang</a:t>
          </a:r>
          <a:r>
            <a:rPr lang="en-US" sz="1600" dirty="0" smtClean="0"/>
            <a:t> U on Climate projection &amp; modeling</a:t>
          </a:r>
          <a:endParaRPr lang="en-US" sz="1600" dirty="0"/>
        </a:p>
      </dgm:t>
    </dgm:pt>
    <dgm:pt modelId="{1765C0B6-EEAA-4222-811F-79BF0F8FF027}" type="parTrans" cxnId="{2115D628-D086-4B77-B543-5A6901C6A786}">
      <dgm:prSet/>
      <dgm:spPr/>
      <dgm:t>
        <a:bodyPr/>
        <a:lstStyle/>
        <a:p>
          <a:endParaRPr lang="en-US"/>
        </a:p>
      </dgm:t>
    </dgm:pt>
    <dgm:pt modelId="{3DC84E1D-EA82-4082-A6E0-D29389579091}" type="sibTrans" cxnId="{2115D628-D086-4B77-B543-5A6901C6A786}">
      <dgm:prSet/>
      <dgm:spPr/>
      <dgm:t>
        <a:bodyPr/>
        <a:lstStyle/>
        <a:p>
          <a:endParaRPr lang="en-US"/>
        </a:p>
      </dgm:t>
    </dgm:pt>
    <dgm:pt modelId="{EF8E23F2-F792-4250-BBB8-2687EDD33B66}">
      <dgm:prSet phldrT="[Text]" custT="1"/>
      <dgm:spPr/>
      <dgm:t>
        <a:bodyPr/>
        <a:lstStyle/>
        <a:p>
          <a:r>
            <a:rPr lang="en-US" sz="1800" dirty="0" err="1" smtClean="0"/>
            <a:t>MoU</a:t>
          </a:r>
          <a:r>
            <a:rPr lang="en-US" sz="1800" dirty="0" smtClean="0"/>
            <a:t> with KMUTT on Seasonal forecast</a:t>
          </a:r>
          <a:endParaRPr lang="en-US" sz="1800" dirty="0"/>
        </a:p>
      </dgm:t>
    </dgm:pt>
    <dgm:pt modelId="{0CDD453F-6ACB-42DA-BB4B-7506A627E70C}" type="parTrans" cxnId="{C7A27FED-AA00-4C56-BD00-5E2ED971972E}">
      <dgm:prSet/>
      <dgm:spPr/>
      <dgm:t>
        <a:bodyPr/>
        <a:lstStyle/>
        <a:p>
          <a:endParaRPr lang="en-US"/>
        </a:p>
      </dgm:t>
    </dgm:pt>
    <dgm:pt modelId="{931D3FA9-9F69-42A1-8C67-6C0E51E44F4D}" type="sibTrans" cxnId="{C7A27FED-AA00-4C56-BD00-5E2ED971972E}">
      <dgm:prSet/>
      <dgm:spPr/>
      <dgm:t>
        <a:bodyPr/>
        <a:lstStyle/>
        <a:p>
          <a:endParaRPr lang="en-US"/>
        </a:p>
      </dgm:t>
    </dgm:pt>
    <dgm:pt modelId="{D972C72F-025C-456F-BDCF-20A4B588CAE5}">
      <dgm:prSet phldrT="[Text]" custT="1"/>
      <dgm:spPr/>
      <dgm:t>
        <a:bodyPr/>
        <a:lstStyle/>
        <a:p>
          <a:r>
            <a:rPr lang="en-US" sz="2400" dirty="0" smtClean="0"/>
            <a:t>Future unit</a:t>
          </a:r>
          <a:endParaRPr lang="en-US" sz="2400" dirty="0"/>
        </a:p>
      </dgm:t>
    </dgm:pt>
    <dgm:pt modelId="{3006DCAE-4C31-48A4-863B-5B496F424AFE}" type="parTrans" cxnId="{ED1FC2FC-C94E-4F6D-B641-A53F0949BFF2}">
      <dgm:prSet/>
      <dgm:spPr/>
      <dgm:t>
        <a:bodyPr/>
        <a:lstStyle/>
        <a:p>
          <a:endParaRPr lang="en-US"/>
        </a:p>
      </dgm:t>
    </dgm:pt>
    <dgm:pt modelId="{ABE845FD-4CD1-438A-B7D7-6EABDD707A89}" type="sibTrans" cxnId="{ED1FC2FC-C94E-4F6D-B641-A53F0949BFF2}">
      <dgm:prSet/>
      <dgm:spPr/>
      <dgm:t>
        <a:bodyPr/>
        <a:lstStyle/>
        <a:p>
          <a:endParaRPr lang="en-US"/>
        </a:p>
      </dgm:t>
    </dgm:pt>
    <dgm:pt modelId="{4D9CCC86-FCCB-42F8-AEB9-CB89997E3569}">
      <dgm:prSet phldrT="[Text]" custT="1"/>
      <dgm:spPr/>
      <dgm:t>
        <a:bodyPr/>
        <a:lstStyle/>
        <a:p>
          <a:r>
            <a:rPr lang="en-US" sz="1800" dirty="0" err="1" smtClean="0"/>
            <a:t>Mou</a:t>
          </a:r>
          <a:r>
            <a:rPr lang="en-US" sz="1800" dirty="0" smtClean="0"/>
            <a:t> With </a:t>
          </a:r>
          <a:r>
            <a:rPr lang="en-US" sz="1800" dirty="0" err="1" smtClean="0"/>
            <a:t>Silpakorn</a:t>
          </a:r>
          <a:r>
            <a:rPr lang="en-US" sz="1800" dirty="0" smtClean="0"/>
            <a:t> U on Cloud Physics</a:t>
          </a:r>
          <a:endParaRPr lang="en-US" sz="1800" dirty="0"/>
        </a:p>
      </dgm:t>
    </dgm:pt>
    <dgm:pt modelId="{99A81F63-BB7A-472D-B8A6-C678F9BDA9A2}" type="parTrans" cxnId="{D550C436-8ABE-4479-B881-07990DCD3412}">
      <dgm:prSet/>
      <dgm:spPr/>
      <dgm:t>
        <a:bodyPr/>
        <a:lstStyle/>
        <a:p>
          <a:endParaRPr lang="en-US"/>
        </a:p>
      </dgm:t>
    </dgm:pt>
    <dgm:pt modelId="{7ED236F6-61BE-44D8-860D-3338A161EFA9}" type="sibTrans" cxnId="{D550C436-8ABE-4479-B881-07990DCD3412}">
      <dgm:prSet/>
      <dgm:spPr/>
      <dgm:t>
        <a:bodyPr/>
        <a:lstStyle/>
        <a:p>
          <a:endParaRPr lang="en-US"/>
        </a:p>
      </dgm:t>
    </dgm:pt>
    <dgm:pt modelId="{C2985D7F-EAF8-4872-96B0-D78FB86AE182}" type="pres">
      <dgm:prSet presAssocID="{75B13ED9-2794-4C57-8A7B-3948E5F18CF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5BE963-3EC0-40FB-91C5-000D0A883B02}" type="pres">
      <dgm:prSet presAssocID="{AFEFE648-6186-4FD1-B0CD-6F72A085C585}" presName="centerShape" presStyleLbl="node0" presStyleIdx="0" presStyleCnt="1" custLinFactNeighborX="-250"/>
      <dgm:spPr/>
      <dgm:t>
        <a:bodyPr/>
        <a:lstStyle/>
        <a:p>
          <a:endParaRPr lang="en-US"/>
        </a:p>
      </dgm:t>
    </dgm:pt>
    <dgm:pt modelId="{857DD34E-EC37-430A-9B79-0AC010230226}" type="pres">
      <dgm:prSet presAssocID="{1765C0B6-EEAA-4222-811F-79BF0F8FF027}" presName="parTrans" presStyleLbl="sibTrans2D1" presStyleIdx="0" presStyleCnt="4"/>
      <dgm:spPr/>
      <dgm:t>
        <a:bodyPr/>
        <a:lstStyle/>
        <a:p>
          <a:endParaRPr lang="en-US"/>
        </a:p>
      </dgm:t>
    </dgm:pt>
    <dgm:pt modelId="{7E6D938C-BE2E-42A2-B399-438C7C1BD588}" type="pres">
      <dgm:prSet presAssocID="{1765C0B6-EEAA-4222-811F-79BF0F8FF02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A3B7ED3-658F-45A1-8233-86A0DBD7593B}" type="pres">
      <dgm:prSet presAssocID="{0176F467-A477-44EF-9750-6939786435ED}" presName="node" presStyleLbl="node1" presStyleIdx="0" presStyleCnt="4" custScaleX="1825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7EDFD7-711B-4BDC-B621-2085B9030A8C}" type="pres">
      <dgm:prSet presAssocID="{0CDD453F-6ACB-42DA-BB4B-7506A627E70C}" presName="parTrans" presStyleLbl="sibTrans2D1" presStyleIdx="1" presStyleCnt="4"/>
      <dgm:spPr/>
      <dgm:t>
        <a:bodyPr/>
        <a:lstStyle/>
        <a:p>
          <a:endParaRPr lang="en-US"/>
        </a:p>
      </dgm:t>
    </dgm:pt>
    <dgm:pt modelId="{65A4AB79-F9C1-4104-85FE-08FF428074E4}" type="pres">
      <dgm:prSet presAssocID="{0CDD453F-6ACB-42DA-BB4B-7506A627E70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3667340-9A5F-414B-A59A-35E12FD69644}" type="pres">
      <dgm:prSet presAssocID="{EF8E23F2-F792-4250-BBB8-2687EDD33B66}" presName="node" presStyleLbl="node1" presStyleIdx="1" presStyleCnt="4" custScaleX="152622" custRadScaleRad="106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F5D85C-1D3C-492A-A7F7-653821DC30FC}" type="pres">
      <dgm:prSet presAssocID="{3006DCAE-4C31-48A4-863B-5B496F424AFE}" presName="parTrans" presStyleLbl="sibTrans2D1" presStyleIdx="2" presStyleCnt="4"/>
      <dgm:spPr/>
      <dgm:t>
        <a:bodyPr/>
        <a:lstStyle/>
        <a:p>
          <a:endParaRPr lang="en-US"/>
        </a:p>
      </dgm:t>
    </dgm:pt>
    <dgm:pt modelId="{4137E86D-1FE2-457A-9CA6-7B153DEABBDD}" type="pres">
      <dgm:prSet presAssocID="{3006DCAE-4C31-48A4-863B-5B496F424AFE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A7C1198-7795-4273-846C-69455866E011}" type="pres">
      <dgm:prSet presAssocID="{D972C72F-025C-456F-BDCF-20A4B588CAE5}" presName="node" presStyleLbl="node1" presStyleIdx="2" presStyleCnt="4" custScaleX="107549" custScaleY="1078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FFC82-FFCD-4611-B102-4C4B39457010}" type="pres">
      <dgm:prSet presAssocID="{99A81F63-BB7A-472D-B8A6-C678F9BDA9A2}" presName="parTrans" presStyleLbl="sibTrans2D1" presStyleIdx="3" presStyleCnt="4"/>
      <dgm:spPr/>
      <dgm:t>
        <a:bodyPr/>
        <a:lstStyle/>
        <a:p>
          <a:endParaRPr lang="en-US"/>
        </a:p>
      </dgm:t>
    </dgm:pt>
    <dgm:pt modelId="{AB18E945-4B2B-4FC0-8A20-56AFA24CB1D1}" type="pres">
      <dgm:prSet presAssocID="{99A81F63-BB7A-472D-B8A6-C678F9BDA9A2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D31C9B4-F88C-4F96-9FC3-609B4C38DD5C}" type="pres">
      <dgm:prSet presAssocID="{4D9CCC86-FCCB-42F8-AEB9-CB89997E3569}" presName="node" presStyleLbl="node1" presStyleIdx="3" presStyleCnt="4" custScaleX="115393" custScaleY="123000" custRadScaleRad="93769" custRadScaleInc="-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DEE7EE-118B-4371-839F-6C79A96B3E45}" type="presOf" srcId="{4D9CCC86-FCCB-42F8-AEB9-CB89997E3569}" destId="{CD31C9B4-F88C-4F96-9FC3-609B4C38DD5C}" srcOrd="0" destOrd="0" presId="urn:microsoft.com/office/officeart/2005/8/layout/radial5"/>
    <dgm:cxn modelId="{A5D81F2C-D569-4739-AA46-23B46804CCEF}" type="presOf" srcId="{0CDD453F-6ACB-42DA-BB4B-7506A627E70C}" destId="{E07EDFD7-711B-4BDC-B621-2085B9030A8C}" srcOrd="0" destOrd="0" presId="urn:microsoft.com/office/officeart/2005/8/layout/radial5"/>
    <dgm:cxn modelId="{8C6F6901-5347-4F4B-8E78-5517574D0167}" type="presOf" srcId="{1765C0B6-EEAA-4222-811F-79BF0F8FF027}" destId="{857DD34E-EC37-430A-9B79-0AC010230226}" srcOrd="0" destOrd="0" presId="urn:microsoft.com/office/officeart/2005/8/layout/radial5"/>
    <dgm:cxn modelId="{D550C436-8ABE-4479-B881-07990DCD3412}" srcId="{AFEFE648-6186-4FD1-B0CD-6F72A085C585}" destId="{4D9CCC86-FCCB-42F8-AEB9-CB89997E3569}" srcOrd="3" destOrd="0" parTransId="{99A81F63-BB7A-472D-B8A6-C678F9BDA9A2}" sibTransId="{7ED236F6-61BE-44D8-860D-3338A161EFA9}"/>
    <dgm:cxn modelId="{ADA393C4-0BCD-4C8E-A4F4-B7D3E0139846}" type="presOf" srcId="{99A81F63-BB7A-472D-B8A6-C678F9BDA9A2}" destId="{279FFC82-FFCD-4611-B102-4C4B39457010}" srcOrd="0" destOrd="0" presId="urn:microsoft.com/office/officeart/2005/8/layout/radial5"/>
    <dgm:cxn modelId="{C7A27FED-AA00-4C56-BD00-5E2ED971972E}" srcId="{AFEFE648-6186-4FD1-B0CD-6F72A085C585}" destId="{EF8E23F2-F792-4250-BBB8-2687EDD33B66}" srcOrd="1" destOrd="0" parTransId="{0CDD453F-6ACB-42DA-BB4B-7506A627E70C}" sibTransId="{931D3FA9-9F69-42A1-8C67-6C0E51E44F4D}"/>
    <dgm:cxn modelId="{9E227DFF-E4AA-474A-8A20-7C6084CEFAD3}" type="presOf" srcId="{1765C0B6-EEAA-4222-811F-79BF0F8FF027}" destId="{7E6D938C-BE2E-42A2-B399-438C7C1BD588}" srcOrd="1" destOrd="0" presId="urn:microsoft.com/office/officeart/2005/8/layout/radial5"/>
    <dgm:cxn modelId="{ED1FC2FC-C94E-4F6D-B641-A53F0949BFF2}" srcId="{AFEFE648-6186-4FD1-B0CD-6F72A085C585}" destId="{D972C72F-025C-456F-BDCF-20A4B588CAE5}" srcOrd="2" destOrd="0" parTransId="{3006DCAE-4C31-48A4-863B-5B496F424AFE}" sibTransId="{ABE845FD-4CD1-438A-B7D7-6EABDD707A89}"/>
    <dgm:cxn modelId="{6FBD1A29-AF2E-4872-883E-40A75A426E65}" type="presOf" srcId="{AFEFE648-6186-4FD1-B0CD-6F72A085C585}" destId="{455BE963-3EC0-40FB-91C5-000D0A883B02}" srcOrd="0" destOrd="0" presId="urn:microsoft.com/office/officeart/2005/8/layout/radial5"/>
    <dgm:cxn modelId="{CBB1D22D-D19A-4E11-8638-9603D29B50C2}" type="presOf" srcId="{0176F467-A477-44EF-9750-6939786435ED}" destId="{AA3B7ED3-658F-45A1-8233-86A0DBD7593B}" srcOrd="0" destOrd="0" presId="urn:microsoft.com/office/officeart/2005/8/layout/radial5"/>
    <dgm:cxn modelId="{C8B625C3-2CDC-426B-98D6-2E25E5C0F0D2}" type="presOf" srcId="{0CDD453F-6ACB-42DA-BB4B-7506A627E70C}" destId="{65A4AB79-F9C1-4104-85FE-08FF428074E4}" srcOrd="1" destOrd="0" presId="urn:microsoft.com/office/officeart/2005/8/layout/radial5"/>
    <dgm:cxn modelId="{2115D628-D086-4B77-B543-5A6901C6A786}" srcId="{AFEFE648-6186-4FD1-B0CD-6F72A085C585}" destId="{0176F467-A477-44EF-9750-6939786435ED}" srcOrd="0" destOrd="0" parTransId="{1765C0B6-EEAA-4222-811F-79BF0F8FF027}" sibTransId="{3DC84E1D-EA82-4082-A6E0-D29389579091}"/>
    <dgm:cxn modelId="{E83F5883-496D-4475-AC81-8B4A26ABD2BA}" type="presOf" srcId="{3006DCAE-4C31-48A4-863B-5B496F424AFE}" destId="{CAF5D85C-1D3C-492A-A7F7-653821DC30FC}" srcOrd="0" destOrd="0" presId="urn:microsoft.com/office/officeart/2005/8/layout/radial5"/>
    <dgm:cxn modelId="{B650E7A3-6557-4F5D-921D-8F227448C29A}" type="presOf" srcId="{EF8E23F2-F792-4250-BBB8-2687EDD33B66}" destId="{63667340-9A5F-414B-A59A-35E12FD69644}" srcOrd="0" destOrd="0" presId="urn:microsoft.com/office/officeart/2005/8/layout/radial5"/>
    <dgm:cxn modelId="{728C539D-47F8-49F5-88B1-BF6095D9EED2}" type="presOf" srcId="{D972C72F-025C-456F-BDCF-20A4B588CAE5}" destId="{5A7C1198-7795-4273-846C-69455866E011}" srcOrd="0" destOrd="0" presId="urn:microsoft.com/office/officeart/2005/8/layout/radial5"/>
    <dgm:cxn modelId="{3D2073ED-A1CD-4826-8A16-93759780214B}" type="presOf" srcId="{99A81F63-BB7A-472D-B8A6-C678F9BDA9A2}" destId="{AB18E945-4B2B-4FC0-8A20-56AFA24CB1D1}" srcOrd="1" destOrd="0" presId="urn:microsoft.com/office/officeart/2005/8/layout/radial5"/>
    <dgm:cxn modelId="{BBF250C3-6251-4B3B-950D-B961221EC5D7}" type="presOf" srcId="{75B13ED9-2794-4C57-8A7B-3948E5F18CF6}" destId="{C2985D7F-EAF8-4872-96B0-D78FB86AE182}" srcOrd="0" destOrd="0" presId="urn:microsoft.com/office/officeart/2005/8/layout/radial5"/>
    <dgm:cxn modelId="{53F11B60-A01C-4A3A-B7B2-28623874072E}" type="presOf" srcId="{3006DCAE-4C31-48A4-863B-5B496F424AFE}" destId="{4137E86D-1FE2-457A-9CA6-7B153DEABBDD}" srcOrd="1" destOrd="0" presId="urn:microsoft.com/office/officeart/2005/8/layout/radial5"/>
    <dgm:cxn modelId="{091C26E9-A9F1-4C96-8EFE-A36FD865C055}" srcId="{75B13ED9-2794-4C57-8A7B-3948E5F18CF6}" destId="{AFEFE648-6186-4FD1-B0CD-6F72A085C585}" srcOrd="0" destOrd="0" parTransId="{5E76BD39-A512-4417-A1BD-40C525AA75BA}" sibTransId="{1C03AB9F-7D0A-474A-935C-8DAFF1335DC3}"/>
    <dgm:cxn modelId="{77112D12-AB58-4A2E-8C45-C12DF3ADB87A}" type="presParOf" srcId="{C2985D7F-EAF8-4872-96B0-D78FB86AE182}" destId="{455BE963-3EC0-40FB-91C5-000D0A883B02}" srcOrd="0" destOrd="0" presId="urn:microsoft.com/office/officeart/2005/8/layout/radial5"/>
    <dgm:cxn modelId="{BD06FE30-CB3A-4B85-AB38-3CF443863C67}" type="presParOf" srcId="{C2985D7F-EAF8-4872-96B0-D78FB86AE182}" destId="{857DD34E-EC37-430A-9B79-0AC010230226}" srcOrd="1" destOrd="0" presId="urn:microsoft.com/office/officeart/2005/8/layout/radial5"/>
    <dgm:cxn modelId="{8B167954-DBCA-4BB0-AADC-50C0AD3748D1}" type="presParOf" srcId="{857DD34E-EC37-430A-9B79-0AC010230226}" destId="{7E6D938C-BE2E-42A2-B399-438C7C1BD588}" srcOrd="0" destOrd="0" presId="urn:microsoft.com/office/officeart/2005/8/layout/radial5"/>
    <dgm:cxn modelId="{FBAA6599-DE1F-4143-A035-8614ACEBB49B}" type="presParOf" srcId="{C2985D7F-EAF8-4872-96B0-D78FB86AE182}" destId="{AA3B7ED3-658F-45A1-8233-86A0DBD7593B}" srcOrd="2" destOrd="0" presId="urn:microsoft.com/office/officeart/2005/8/layout/radial5"/>
    <dgm:cxn modelId="{EC5138DE-0BBF-4BB6-8120-FEA6456EE479}" type="presParOf" srcId="{C2985D7F-EAF8-4872-96B0-D78FB86AE182}" destId="{E07EDFD7-711B-4BDC-B621-2085B9030A8C}" srcOrd="3" destOrd="0" presId="urn:microsoft.com/office/officeart/2005/8/layout/radial5"/>
    <dgm:cxn modelId="{B20B055C-322A-4132-9801-7DFB7A41B454}" type="presParOf" srcId="{E07EDFD7-711B-4BDC-B621-2085B9030A8C}" destId="{65A4AB79-F9C1-4104-85FE-08FF428074E4}" srcOrd="0" destOrd="0" presId="urn:microsoft.com/office/officeart/2005/8/layout/radial5"/>
    <dgm:cxn modelId="{657C1C19-AAB0-4E32-84D0-E4BD242FC7A4}" type="presParOf" srcId="{C2985D7F-EAF8-4872-96B0-D78FB86AE182}" destId="{63667340-9A5F-414B-A59A-35E12FD69644}" srcOrd="4" destOrd="0" presId="urn:microsoft.com/office/officeart/2005/8/layout/radial5"/>
    <dgm:cxn modelId="{9270D839-D43E-497B-B868-A66EE125C00C}" type="presParOf" srcId="{C2985D7F-EAF8-4872-96B0-D78FB86AE182}" destId="{CAF5D85C-1D3C-492A-A7F7-653821DC30FC}" srcOrd="5" destOrd="0" presId="urn:microsoft.com/office/officeart/2005/8/layout/radial5"/>
    <dgm:cxn modelId="{D8A4E883-0397-4394-9633-F98BEB6EE24A}" type="presParOf" srcId="{CAF5D85C-1D3C-492A-A7F7-653821DC30FC}" destId="{4137E86D-1FE2-457A-9CA6-7B153DEABBDD}" srcOrd="0" destOrd="0" presId="urn:microsoft.com/office/officeart/2005/8/layout/radial5"/>
    <dgm:cxn modelId="{DA97DA22-3A2D-48A2-87CD-E83A9833C065}" type="presParOf" srcId="{C2985D7F-EAF8-4872-96B0-D78FB86AE182}" destId="{5A7C1198-7795-4273-846C-69455866E011}" srcOrd="6" destOrd="0" presId="urn:microsoft.com/office/officeart/2005/8/layout/radial5"/>
    <dgm:cxn modelId="{F10DE015-3019-45BF-8435-CF4DBDA04B46}" type="presParOf" srcId="{C2985D7F-EAF8-4872-96B0-D78FB86AE182}" destId="{279FFC82-FFCD-4611-B102-4C4B39457010}" srcOrd="7" destOrd="0" presId="urn:microsoft.com/office/officeart/2005/8/layout/radial5"/>
    <dgm:cxn modelId="{96C6FE3B-45C0-4637-A68D-DD9AC7CFC3BA}" type="presParOf" srcId="{279FFC82-FFCD-4611-B102-4C4B39457010}" destId="{AB18E945-4B2B-4FC0-8A20-56AFA24CB1D1}" srcOrd="0" destOrd="0" presId="urn:microsoft.com/office/officeart/2005/8/layout/radial5"/>
    <dgm:cxn modelId="{9BF5EE84-0150-4CE0-B111-72AFAE7BF54A}" type="presParOf" srcId="{C2985D7F-EAF8-4872-96B0-D78FB86AE182}" destId="{CD31C9B4-F88C-4F96-9FC3-609B4C38DD5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9D2649-9C2A-4D8D-A10E-B7E97372FE7C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C1E807B-2BC0-49BD-AFD8-0C9A2099D083}">
      <dgm:prSet phldrT="[Text]" custT="1"/>
      <dgm:spPr/>
      <dgm:t>
        <a:bodyPr/>
        <a:lstStyle/>
        <a:p>
          <a:r>
            <a:rPr lang="en-US" sz="20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Phase I </a:t>
          </a:r>
          <a:endParaRPr lang="en-US" sz="2000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ADACD49-3206-4507-808C-114D6C2442DE}" type="parTrans" cxnId="{F232E80E-5210-468C-9CA5-F0C627DC8EEE}">
      <dgm:prSet/>
      <dgm:spPr/>
      <dgm:t>
        <a:bodyPr/>
        <a:lstStyle/>
        <a:p>
          <a:endParaRPr lang="en-US"/>
        </a:p>
      </dgm:t>
    </dgm:pt>
    <dgm:pt modelId="{495EBC3F-59A2-45E6-AC07-B1F5FCF3244A}" type="sibTrans" cxnId="{F232E80E-5210-468C-9CA5-F0C627DC8EEE}">
      <dgm:prSet/>
      <dgm:spPr/>
      <dgm:t>
        <a:bodyPr/>
        <a:lstStyle/>
        <a:p>
          <a:endParaRPr lang="en-US"/>
        </a:p>
      </dgm:t>
    </dgm:pt>
    <dgm:pt modelId="{C47A40C8-CF22-4198-AC53-53C139B4CE7A}">
      <dgm:prSet phldrT="[Text]" custT="1"/>
      <dgm:spPr/>
      <dgm:t>
        <a:bodyPr/>
        <a:lstStyle/>
        <a:p>
          <a:r>
            <a:rPr lang="en-US" sz="18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Downscaling</a:t>
          </a:r>
          <a:endParaRPr lang="en-US" sz="1800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11079D2E-BAAC-4F76-9402-8120A0F437C6}" type="parTrans" cxnId="{D36A91FC-DC25-43D3-98EF-0B55A2C823B6}">
      <dgm:prSet/>
      <dgm:spPr/>
      <dgm:t>
        <a:bodyPr/>
        <a:lstStyle/>
        <a:p>
          <a:endParaRPr lang="en-US"/>
        </a:p>
      </dgm:t>
    </dgm:pt>
    <dgm:pt modelId="{1F611ECE-27F2-413F-9EA9-60301DCA3286}" type="sibTrans" cxnId="{D36A91FC-DC25-43D3-98EF-0B55A2C823B6}">
      <dgm:prSet/>
      <dgm:spPr/>
      <dgm:t>
        <a:bodyPr/>
        <a:lstStyle/>
        <a:p>
          <a:endParaRPr lang="en-US"/>
        </a:p>
      </dgm:t>
    </dgm:pt>
    <dgm:pt modelId="{2C561DB2-A675-4AB7-9EBC-CF00FB8A7F93}">
      <dgm:prSet phldrT="[Text]" custT="1"/>
      <dgm:spPr/>
      <dgm:t>
        <a:bodyPr/>
        <a:lstStyle/>
        <a:p>
          <a:r>
            <a:rPr lang="en-US" sz="20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Phase II</a:t>
          </a:r>
          <a:endParaRPr lang="en-US" sz="2000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0D92123-7F12-4922-B837-15CAFC493C7E}" type="parTrans" cxnId="{B61CBA51-3D5F-4BAB-9449-D8EE2B71BE99}">
      <dgm:prSet/>
      <dgm:spPr/>
      <dgm:t>
        <a:bodyPr/>
        <a:lstStyle/>
        <a:p>
          <a:endParaRPr lang="en-US"/>
        </a:p>
      </dgm:t>
    </dgm:pt>
    <dgm:pt modelId="{496D25EC-EFB2-47BD-A40A-B6DA9F6F6F2F}" type="sibTrans" cxnId="{B61CBA51-3D5F-4BAB-9449-D8EE2B71BE99}">
      <dgm:prSet/>
      <dgm:spPr/>
      <dgm:t>
        <a:bodyPr/>
        <a:lstStyle/>
        <a:p>
          <a:endParaRPr lang="en-US"/>
        </a:p>
      </dgm:t>
    </dgm:pt>
    <dgm:pt modelId="{67CEC9EF-930C-49B2-956F-2E11D35B00F7}">
      <dgm:prSet phldrT="[Text]" custT="1"/>
      <dgm:spPr/>
      <dgm:t>
        <a:bodyPr/>
        <a:lstStyle/>
        <a:p>
          <a:r>
            <a:rPr lang="en-US" sz="18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Impact Assessment</a:t>
          </a:r>
          <a:endParaRPr lang="en-US" sz="1800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EBDC12D5-6851-475B-9F38-6B4884E92B26}" type="parTrans" cxnId="{3A968037-5947-4636-86AA-ADED226ED4A0}">
      <dgm:prSet/>
      <dgm:spPr/>
      <dgm:t>
        <a:bodyPr/>
        <a:lstStyle/>
        <a:p>
          <a:endParaRPr lang="en-US"/>
        </a:p>
      </dgm:t>
    </dgm:pt>
    <dgm:pt modelId="{B4C1409C-17A9-4519-B56C-F72F2334C675}" type="sibTrans" cxnId="{3A968037-5947-4636-86AA-ADED226ED4A0}">
      <dgm:prSet/>
      <dgm:spPr/>
      <dgm:t>
        <a:bodyPr/>
        <a:lstStyle/>
        <a:p>
          <a:endParaRPr lang="en-US"/>
        </a:p>
      </dgm:t>
    </dgm:pt>
    <dgm:pt modelId="{3AF7E764-BD18-4763-AAB4-87558472883A}" type="pres">
      <dgm:prSet presAssocID="{E09D2649-9C2A-4D8D-A10E-B7E97372FE7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4C40321-933C-4BC8-B06E-495FA02AED1E}" type="pres">
      <dgm:prSet presAssocID="{8C1E807B-2BC0-49BD-AFD8-0C9A2099D083}" presName="compNode" presStyleCnt="0"/>
      <dgm:spPr/>
      <dgm:t>
        <a:bodyPr/>
        <a:lstStyle/>
        <a:p>
          <a:endParaRPr lang="th-TH"/>
        </a:p>
      </dgm:t>
    </dgm:pt>
    <dgm:pt modelId="{12D23186-3898-4FB6-B7FA-A37A2BECD477}" type="pres">
      <dgm:prSet presAssocID="{8C1E807B-2BC0-49BD-AFD8-0C9A2099D083}" presName="aNode" presStyleLbl="bgShp" presStyleIdx="0" presStyleCnt="2" custScaleX="48785" custScaleY="45553"/>
      <dgm:spPr/>
      <dgm:t>
        <a:bodyPr/>
        <a:lstStyle/>
        <a:p>
          <a:endParaRPr lang="en-US"/>
        </a:p>
      </dgm:t>
    </dgm:pt>
    <dgm:pt modelId="{359E42B8-A493-4427-B491-438587F2399B}" type="pres">
      <dgm:prSet presAssocID="{8C1E807B-2BC0-49BD-AFD8-0C9A2099D083}" presName="textNode" presStyleLbl="bgShp" presStyleIdx="0" presStyleCnt="2"/>
      <dgm:spPr/>
      <dgm:t>
        <a:bodyPr/>
        <a:lstStyle/>
        <a:p>
          <a:endParaRPr lang="en-US"/>
        </a:p>
      </dgm:t>
    </dgm:pt>
    <dgm:pt modelId="{C8889C9D-2071-418C-9795-153F97719DDF}" type="pres">
      <dgm:prSet presAssocID="{8C1E807B-2BC0-49BD-AFD8-0C9A2099D083}" presName="compChildNode" presStyleCnt="0"/>
      <dgm:spPr/>
      <dgm:t>
        <a:bodyPr/>
        <a:lstStyle/>
        <a:p>
          <a:endParaRPr lang="th-TH"/>
        </a:p>
      </dgm:t>
    </dgm:pt>
    <dgm:pt modelId="{F6EE64F6-E851-401B-933B-7FBB1E896FF2}" type="pres">
      <dgm:prSet presAssocID="{8C1E807B-2BC0-49BD-AFD8-0C9A2099D083}" presName="theInnerList" presStyleCnt="0"/>
      <dgm:spPr/>
      <dgm:t>
        <a:bodyPr/>
        <a:lstStyle/>
        <a:p>
          <a:endParaRPr lang="th-TH"/>
        </a:p>
      </dgm:t>
    </dgm:pt>
    <dgm:pt modelId="{5C883977-8617-43DF-BEE3-03E44ABB81AD}" type="pres">
      <dgm:prSet presAssocID="{C47A40C8-CF22-4198-AC53-53C139B4CE7A}" presName="childNode" presStyleLbl="node1" presStyleIdx="0" presStyleCnt="2" custScaleX="56515" custScaleY="42478" custLinFactNeighborY="-1129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986B866-1D8A-4631-AF00-5AF1EAC8E19B}" type="pres">
      <dgm:prSet presAssocID="{8C1E807B-2BC0-49BD-AFD8-0C9A2099D083}" presName="aSpace" presStyleCnt="0"/>
      <dgm:spPr/>
      <dgm:t>
        <a:bodyPr/>
        <a:lstStyle/>
        <a:p>
          <a:endParaRPr lang="th-TH"/>
        </a:p>
      </dgm:t>
    </dgm:pt>
    <dgm:pt modelId="{F90F0CF8-0117-4053-8057-0A1E3547C7EB}" type="pres">
      <dgm:prSet presAssocID="{2C561DB2-A675-4AB7-9EBC-CF00FB8A7F93}" presName="compNode" presStyleCnt="0"/>
      <dgm:spPr/>
      <dgm:t>
        <a:bodyPr/>
        <a:lstStyle/>
        <a:p>
          <a:endParaRPr lang="th-TH"/>
        </a:p>
      </dgm:t>
    </dgm:pt>
    <dgm:pt modelId="{9F54EB41-2320-4156-AE10-30F0043B6AF0}" type="pres">
      <dgm:prSet presAssocID="{2C561DB2-A675-4AB7-9EBC-CF00FB8A7F93}" presName="aNode" presStyleLbl="bgShp" presStyleIdx="1" presStyleCnt="2" custScaleX="52049" custScaleY="44754" custLinFactNeighborX="-1836" custLinFactNeighborY="-1046"/>
      <dgm:spPr/>
      <dgm:t>
        <a:bodyPr/>
        <a:lstStyle/>
        <a:p>
          <a:endParaRPr lang="th-TH"/>
        </a:p>
      </dgm:t>
    </dgm:pt>
    <dgm:pt modelId="{A30E0060-FB2E-42E7-B3F1-D8E9D522ACD9}" type="pres">
      <dgm:prSet presAssocID="{2C561DB2-A675-4AB7-9EBC-CF00FB8A7F93}" presName="textNode" presStyleLbl="bgShp" presStyleIdx="1" presStyleCnt="2"/>
      <dgm:spPr/>
      <dgm:t>
        <a:bodyPr/>
        <a:lstStyle/>
        <a:p>
          <a:endParaRPr lang="th-TH"/>
        </a:p>
      </dgm:t>
    </dgm:pt>
    <dgm:pt modelId="{AE2C7B1B-CC1E-472E-B761-3DAFF8CA943A}" type="pres">
      <dgm:prSet presAssocID="{2C561DB2-A675-4AB7-9EBC-CF00FB8A7F93}" presName="compChildNode" presStyleCnt="0"/>
      <dgm:spPr/>
      <dgm:t>
        <a:bodyPr/>
        <a:lstStyle/>
        <a:p>
          <a:endParaRPr lang="th-TH"/>
        </a:p>
      </dgm:t>
    </dgm:pt>
    <dgm:pt modelId="{065A6E0C-9B5D-410D-8ACB-4686DF10ECAF}" type="pres">
      <dgm:prSet presAssocID="{2C561DB2-A675-4AB7-9EBC-CF00FB8A7F93}" presName="theInnerList" presStyleCnt="0"/>
      <dgm:spPr/>
      <dgm:t>
        <a:bodyPr/>
        <a:lstStyle/>
        <a:p>
          <a:endParaRPr lang="th-TH"/>
        </a:p>
      </dgm:t>
    </dgm:pt>
    <dgm:pt modelId="{0BAA01F0-D8B1-4DEB-BD70-B2EB8FA03C42}" type="pres">
      <dgm:prSet presAssocID="{67CEC9EF-930C-49B2-956F-2E11D35B00F7}" presName="childNode" presStyleLbl="node1" presStyleIdx="1" presStyleCnt="2" custScaleX="58967" custScaleY="42478" custLinFactNeighborX="-2203" custLinFactNeighborY="-1320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B0D8D86-C5C6-4F52-8E78-4E6D5D81DA19}" type="presOf" srcId="{C47A40C8-CF22-4198-AC53-53C139B4CE7A}" destId="{5C883977-8617-43DF-BEE3-03E44ABB81AD}" srcOrd="0" destOrd="0" presId="urn:microsoft.com/office/officeart/2005/8/layout/lProcess2"/>
    <dgm:cxn modelId="{FCB7C3AE-7C48-4D0E-94B0-D27441976D44}" type="presOf" srcId="{67CEC9EF-930C-49B2-956F-2E11D35B00F7}" destId="{0BAA01F0-D8B1-4DEB-BD70-B2EB8FA03C42}" srcOrd="0" destOrd="0" presId="urn:microsoft.com/office/officeart/2005/8/layout/lProcess2"/>
    <dgm:cxn modelId="{F232E80E-5210-468C-9CA5-F0C627DC8EEE}" srcId="{E09D2649-9C2A-4D8D-A10E-B7E97372FE7C}" destId="{8C1E807B-2BC0-49BD-AFD8-0C9A2099D083}" srcOrd="0" destOrd="0" parTransId="{3ADACD49-3206-4507-808C-114D6C2442DE}" sibTransId="{495EBC3F-59A2-45E6-AC07-B1F5FCF3244A}"/>
    <dgm:cxn modelId="{CBB8BBF7-997B-415F-884B-2054131BA77B}" type="presOf" srcId="{E09D2649-9C2A-4D8D-A10E-B7E97372FE7C}" destId="{3AF7E764-BD18-4763-AAB4-87558472883A}" srcOrd="0" destOrd="0" presId="urn:microsoft.com/office/officeart/2005/8/layout/lProcess2"/>
    <dgm:cxn modelId="{3A968037-5947-4636-86AA-ADED226ED4A0}" srcId="{2C561DB2-A675-4AB7-9EBC-CF00FB8A7F93}" destId="{67CEC9EF-930C-49B2-956F-2E11D35B00F7}" srcOrd="0" destOrd="0" parTransId="{EBDC12D5-6851-475B-9F38-6B4884E92B26}" sibTransId="{B4C1409C-17A9-4519-B56C-F72F2334C675}"/>
    <dgm:cxn modelId="{F114FD64-C3F1-4053-90E6-156ACA66F827}" type="presOf" srcId="{2C561DB2-A675-4AB7-9EBC-CF00FB8A7F93}" destId="{A30E0060-FB2E-42E7-B3F1-D8E9D522ACD9}" srcOrd="1" destOrd="0" presId="urn:microsoft.com/office/officeart/2005/8/layout/lProcess2"/>
    <dgm:cxn modelId="{E02BAFBF-5FC8-45E1-8D3A-3A7239CE5F96}" type="presOf" srcId="{8C1E807B-2BC0-49BD-AFD8-0C9A2099D083}" destId="{12D23186-3898-4FB6-B7FA-A37A2BECD477}" srcOrd="0" destOrd="0" presId="urn:microsoft.com/office/officeart/2005/8/layout/lProcess2"/>
    <dgm:cxn modelId="{0F942A73-B2C6-4EC9-BDDB-8899840F6FCD}" type="presOf" srcId="{2C561DB2-A675-4AB7-9EBC-CF00FB8A7F93}" destId="{9F54EB41-2320-4156-AE10-30F0043B6AF0}" srcOrd="0" destOrd="0" presId="urn:microsoft.com/office/officeart/2005/8/layout/lProcess2"/>
    <dgm:cxn modelId="{D36A91FC-DC25-43D3-98EF-0B55A2C823B6}" srcId="{8C1E807B-2BC0-49BD-AFD8-0C9A2099D083}" destId="{C47A40C8-CF22-4198-AC53-53C139B4CE7A}" srcOrd="0" destOrd="0" parTransId="{11079D2E-BAAC-4F76-9402-8120A0F437C6}" sibTransId="{1F611ECE-27F2-413F-9EA9-60301DCA3286}"/>
    <dgm:cxn modelId="{358CBB66-17DE-4F14-85CB-E29DF59B8433}" type="presOf" srcId="{8C1E807B-2BC0-49BD-AFD8-0C9A2099D083}" destId="{359E42B8-A493-4427-B491-438587F2399B}" srcOrd="1" destOrd="0" presId="urn:microsoft.com/office/officeart/2005/8/layout/lProcess2"/>
    <dgm:cxn modelId="{B61CBA51-3D5F-4BAB-9449-D8EE2B71BE99}" srcId="{E09D2649-9C2A-4D8D-A10E-B7E97372FE7C}" destId="{2C561DB2-A675-4AB7-9EBC-CF00FB8A7F93}" srcOrd="1" destOrd="0" parTransId="{B0D92123-7F12-4922-B837-15CAFC493C7E}" sibTransId="{496D25EC-EFB2-47BD-A40A-B6DA9F6F6F2F}"/>
    <dgm:cxn modelId="{A5D8186F-CB99-4FEA-A40E-C92E463502AE}" type="presParOf" srcId="{3AF7E764-BD18-4763-AAB4-87558472883A}" destId="{14C40321-933C-4BC8-B06E-495FA02AED1E}" srcOrd="0" destOrd="0" presId="urn:microsoft.com/office/officeart/2005/8/layout/lProcess2"/>
    <dgm:cxn modelId="{0E631D54-1F63-4A06-AD14-E09F7338D31E}" type="presParOf" srcId="{14C40321-933C-4BC8-B06E-495FA02AED1E}" destId="{12D23186-3898-4FB6-B7FA-A37A2BECD477}" srcOrd="0" destOrd="0" presId="urn:microsoft.com/office/officeart/2005/8/layout/lProcess2"/>
    <dgm:cxn modelId="{F23990FA-1EB1-4D28-BF93-D7B6ECA3C9C1}" type="presParOf" srcId="{14C40321-933C-4BC8-B06E-495FA02AED1E}" destId="{359E42B8-A493-4427-B491-438587F2399B}" srcOrd="1" destOrd="0" presId="urn:microsoft.com/office/officeart/2005/8/layout/lProcess2"/>
    <dgm:cxn modelId="{4369BDAB-0526-4872-B8D8-551968A52950}" type="presParOf" srcId="{14C40321-933C-4BC8-B06E-495FA02AED1E}" destId="{C8889C9D-2071-418C-9795-153F97719DDF}" srcOrd="2" destOrd="0" presId="urn:microsoft.com/office/officeart/2005/8/layout/lProcess2"/>
    <dgm:cxn modelId="{5BCE1D19-0F03-45C6-AB89-6EE55ED00844}" type="presParOf" srcId="{C8889C9D-2071-418C-9795-153F97719DDF}" destId="{F6EE64F6-E851-401B-933B-7FBB1E896FF2}" srcOrd="0" destOrd="0" presId="urn:microsoft.com/office/officeart/2005/8/layout/lProcess2"/>
    <dgm:cxn modelId="{8E9860AB-3820-47F9-A0E5-D9C556419881}" type="presParOf" srcId="{F6EE64F6-E851-401B-933B-7FBB1E896FF2}" destId="{5C883977-8617-43DF-BEE3-03E44ABB81AD}" srcOrd="0" destOrd="0" presId="urn:microsoft.com/office/officeart/2005/8/layout/lProcess2"/>
    <dgm:cxn modelId="{51D38008-F16E-488F-A13B-2D3CFB6CDBAA}" type="presParOf" srcId="{3AF7E764-BD18-4763-AAB4-87558472883A}" destId="{8986B866-1D8A-4631-AF00-5AF1EAC8E19B}" srcOrd="1" destOrd="0" presId="urn:microsoft.com/office/officeart/2005/8/layout/lProcess2"/>
    <dgm:cxn modelId="{6D15B359-D354-41D2-B120-62D7631693C6}" type="presParOf" srcId="{3AF7E764-BD18-4763-AAB4-87558472883A}" destId="{F90F0CF8-0117-4053-8057-0A1E3547C7EB}" srcOrd="2" destOrd="0" presId="urn:microsoft.com/office/officeart/2005/8/layout/lProcess2"/>
    <dgm:cxn modelId="{C7736502-950D-48C8-B9CF-D75FF9513D17}" type="presParOf" srcId="{F90F0CF8-0117-4053-8057-0A1E3547C7EB}" destId="{9F54EB41-2320-4156-AE10-30F0043B6AF0}" srcOrd="0" destOrd="0" presId="urn:microsoft.com/office/officeart/2005/8/layout/lProcess2"/>
    <dgm:cxn modelId="{272F66B6-30D8-4692-A09B-F8E48FC16BE6}" type="presParOf" srcId="{F90F0CF8-0117-4053-8057-0A1E3547C7EB}" destId="{A30E0060-FB2E-42E7-B3F1-D8E9D522ACD9}" srcOrd="1" destOrd="0" presId="urn:microsoft.com/office/officeart/2005/8/layout/lProcess2"/>
    <dgm:cxn modelId="{7C02271B-550F-4311-96CA-E34F7CBE0F3B}" type="presParOf" srcId="{F90F0CF8-0117-4053-8057-0A1E3547C7EB}" destId="{AE2C7B1B-CC1E-472E-B761-3DAFF8CA943A}" srcOrd="2" destOrd="0" presId="urn:microsoft.com/office/officeart/2005/8/layout/lProcess2"/>
    <dgm:cxn modelId="{B9F9F35B-FD95-47C8-898A-CFEE9EF0DB38}" type="presParOf" srcId="{AE2C7B1B-CC1E-472E-B761-3DAFF8CA943A}" destId="{065A6E0C-9B5D-410D-8ACB-4686DF10ECAF}" srcOrd="0" destOrd="0" presId="urn:microsoft.com/office/officeart/2005/8/layout/lProcess2"/>
    <dgm:cxn modelId="{43FE6BB1-D628-4C2F-B1BA-5641A7E08BBB}" type="presParOf" srcId="{065A6E0C-9B5D-410D-8ACB-4686DF10ECAF}" destId="{0BAA01F0-D8B1-4DEB-BD70-B2EB8FA03C4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35DF617-1F5A-4909-9874-21701C74D68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3473D9CB-8FE1-4443-8702-F0B3FF5C844E}">
      <dgm:prSet phldrT="[Text]" custT="1"/>
      <dgm:spPr/>
      <dgm:t>
        <a:bodyPr/>
        <a:lstStyle/>
        <a:p>
          <a:r>
            <a:rPr lang="en-US" sz="2800" dirty="0" smtClean="0">
              <a:solidFill>
                <a:srgbClr val="C00000"/>
              </a:solidFill>
            </a:rPr>
            <a:t>ASEAN</a:t>
          </a:r>
          <a:endParaRPr lang="th-TH" sz="2800" dirty="0">
            <a:solidFill>
              <a:srgbClr val="C00000"/>
            </a:solidFill>
          </a:endParaRPr>
        </a:p>
      </dgm:t>
    </dgm:pt>
    <dgm:pt modelId="{A856FB31-D0BF-48F4-A509-F03BB8967516}" type="parTrans" cxnId="{15CA3436-E830-4BC3-83F5-DBB1902A5B50}">
      <dgm:prSet/>
      <dgm:spPr/>
      <dgm:t>
        <a:bodyPr/>
        <a:lstStyle/>
        <a:p>
          <a:endParaRPr lang="th-TH"/>
        </a:p>
      </dgm:t>
    </dgm:pt>
    <dgm:pt modelId="{E17FCD74-7DD7-4C35-BE64-F1DFBAE90943}" type="sibTrans" cxnId="{15CA3436-E830-4BC3-83F5-DBB1902A5B50}">
      <dgm:prSet/>
      <dgm:spPr/>
      <dgm:t>
        <a:bodyPr/>
        <a:lstStyle/>
        <a:p>
          <a:endParaRPr lang="th-TH"/>
        </a:p>
      </dgm:t>
    </dgm:pt>
    <dgm:pt modelId="{6DA38354-CFE5-4F2C-802A-602697F53E53}">
      <dgm:prSet phldrT="[Text]" custT="1"/>
      <dgm:spPr/>
      <dgm:t>
        <a:bodyPr/>
        <a:lstStyle/>
        <a:p>
          <a:pPr algn="thaiDist"/>
          <a:r>
            <a:rPr lang="en-US" sz="1600" dirty="0" smtClean="0">
              <a:solidFill>
                <a:schemeClr val="accent6">
                  <a:lumMod val="50000"/>
                </a:schemeClr>
              </a:solidFill>
            </a:rPr>
            <a:t>policy recommendation for climate change impacts on ASEAN agricultural production as well as research network and data sharing systems.</a:t>
          </a:r>
          <a:endParaRPr lang="th-TH" sz="1600" dirty="0">
            <a:solidFill>
              <a:schemeClr val="accent6">
                <a:lumMod val="50000"/>
              </a:schemeClr>
            </a:solidFill>
          </a:endParaRPr>
        </a:p>
      </dgm:t>
    </dgm:pt>
    <dgm:pt modelId="{197A2C14-5B21-4D77-90EF-AC6A870805B6}" type="parTrans" cxnId="{E91465F5-5E5C-4142-B96A-6D612991FCA2}">
      <dgm:prSet/>
      <dgm:spPr/>
      <dgm:t>
        <a:bodyPr/>
        <a:lstStyle/>
        <a:p>
          <a:endParaRPr lang="th-TH"/>
        </a:p>
      </dgm:t>
    </dgm:pt>
    <dgm:pt modelId="{3F82FE16-1748-4562-A659-B412B742F880}" type="sibTrans" cxnId="{E91465F5-5E5C-4142-B96A-6D612991FCA2}">
      <dgm:prSet/>
      <dgm:spPr/>
      <dgm:t>
        <a:bodyPr/>
        <a:lstStyle/>
        <a:p>
          <a:endParaRPr lang="th-TH"/>
        </a:p>
      </dgm:t>
    </dgm:pt>
    <dgm:pt modelId="{84CE4609-CDA0-43C6-BAB8-965DD5ED1404}">
      <dgm:prSet phldrT="[Text]" custT="1"/>
      <dgm:spPr/>
      <dgm:t>
        <a:bodyPr/>
        <a:lstStyle/>
        <a:p>
          <a:r>
            <a:rPr lang="en-US" sz="2800" dirty="0" smtClean="0">
              <a:solidFill>
                <a:srgbClr val="C00000"/>
              </a:solidFill>
            </a:rPr>
            <a:t>Member state</a:t>
          </a:r>
          <a:endParaRPr lang="th-TH" sz="2800" dirty="0">
            <a:solidFill>
              <a:srgbClr val="C00000"/>
            </a:solidFill>
          </a:endParaRPr>
        </a:p>
      </dgm:t>
    </dgm:pt>
    <dgm:pt modelId="{A87736B4-2DCB-4F20-8574-29CC92343B47}" type="parTrans" cxnId="{4899C4C2-C552-4DBA-8D03-C912F89B3C36}">
      <dgm:prSet/>
      <dgm:spPr/>
      <dgm:t>
        <a:bodyPr/>
        <a:lstStyle/>
        <a:p>
          <a:endParaRPr lang="th-TH"/>
        </a:p>
      </dgm:t>
    </dgm:pt>
    <dgm:pt modelId="{C4B91F98-831B-47E9-B0D3-F294E800AC74}" type="sibTrans" cxnId="{4899C4C2-C552-4DBA-8D03-C912F89B3C36}">
      <dgm:prSet/>
      <dgm:spPr/>
      <dgm:t>
        <a:bodyPr/>
        <a:lstStyle/>
        <a:p>
          <a:endParaRPr lang="th-TH"/>
        </a:p>
      </dgm:t>
    </dgm:pt>
    <dgm:pt modelId="{B7E7E10C-A83E-4F8D-9262-7596EAF6ACE2}">
      <dgm:prSet phldrT="[Text]" custT="1"/>
      <dgm:spPr/>
      <dgm:t>
        <a:bodyPr/>
        <a:lstStyle/>
        <a:p>
          <a:pPr algn="thaiDist"/>
          <a:r>
            <a:rPr lang="en-US" sz="1600" dirty="0" smtClean="0">
              <a:solidFill>
                <a:schemeClr val="accent6">
                  <a:lumMod val="50000"/>
                </a:schemeClr>
              </a:solidFill>
            </a:rPr>
            <a:t>capacity building on downscaling global climate models and crop model to driving further initiative in some member states as well as the expertise enhancement in experience of the member states. </a:t>
          </a:r>
          <a:endParaRPr lang="th-TH" sz="1600" dirty="0">
            <a:solidFill>
              <a:schemeClr val="accent6">
                <a:lumMod val="50000"/>
              </a:schemeClr>
            </a:solidFill>
          </a:endParaRPr>
        </a:p>
      </dgm:t>
    </dgm:pt>
    <dgm:pt modelId="{2A9B62D8-6FF8-44FA-9D16-439A39710829}" type="parTrans" cxnId="{6861CC23-7F8D-48BA-939D-0F4188AC080F}">
      <dgm:prSet/>
      <dgm:spPr/>
      <dgm:t>
        <a:bodyPr/>
        <a:lstStyle/>
        <a:p>
          <a:endParaRPr lang="th-TH"/>
        </a:p>
      </dgm:t>
    </dgm:pt>
    <dgm:pt modelId="{A1D223F6-5022-45E0-8E31-36005EDEABFF}" type="sibTrans" cxnId="{6861CC23-7F8D-48BA-939D-0F4188AC080F}">
      <dgm:prSet/>
      <dgm:spPr/>
      <dgm:t>
        <a:bodyPr/>
        <a:lstStyle/>
        <a:p>
          <a:endParaRPr lang="th-TH"/>
        </a:p>
      </dgm:t>
    </dgm:pt>
    <dgm:pt modelId="{6989F1E3-BE3B-4416-890D-2DC97CF67E4A}">
      <dgm:prSet phldrT="[Text]" custT="1"/>
      <dgm:spPr/>
      <dgm:t>
        <a:bodyPr/>
        <a:lstStyle/>
        <a:p>
          <a:r>
            <a:rPr lang="en-US" sz="2800" dirty="0" smtClean="0">
              <a:solidFill>
                <a:srgbClr val="C00000"/>
              </a:solidFill>
            </a:rPr>
            <a:t>Sub-national agency</a:t>
          </a:r>
          <a:endParaRPr lang="th-TH" sz="2800" dirty="0">
            <a:solidFill>
              <a:srgbClr val="C00000"/>
            </a:solidFill>
          </a:endParaRPr>
        </a:p>
      </dgm:t>
    </dgm:pt>
    <dgm:pt modelId="{68070485-E79F-42E4-A403-A51B965F4B38}" type="parTrans" cxnId="{4E6B9AFF-BE70-4197-9BB8-2B653ABE7DF0}">
      <dgm:prSet/>
      <dgm:spPr/>
      <dgm:t>
        <a:bodyPr/>
        <a:lstStyle/>
        <a:p>
          <a:endParaRPr lang="th-TH"/>
        </a:p>
      </dgm:t>
    </dgm:pt>
    <dgm:pt modelId="{0113035E-0453-4691-A501-894F22818E80}" type="sibTrans" cxnId="{4E6B9AFF-BE70-4197-9BB8-2B653ABE7DF0}">
      <dgm:prSet/>
      <dgm:spPr/>
      <dgm:t>
        <a:bodyPr/>
        <a:lstStyle/>
        <a:p>
          <a:endParaRPr lang="th-TH"/>
        </a:p>
      </dgm:t>
    </dgm:pt>
    <dgm:pt modelId="{599C1917-10BB-46AE-96A4-4939027EAE34}">
      <dgm:prSet phldrT="[Text]" custT="1"/>
      <dgm:spPr/>
      <dgm:t>
        <a:bodyPr/>
        <a:lstStyle/>
        <a:p>
          <a:pPr algn="thaiDist"/>
          <a:r>
            <a:rPr lang="en-US" sz="1600" dirty="0" smtClean="0">
              <a:solidFill>
                <a:schemeClr val="accent6">
                  <a:lumMod val="50000"/>
                </a:schemeClr>
              </a:solidFill>
            </a:rPr>
            <a:t>recommendation to cope with the impacts of climate change on specific agricultural systems relevant to their needs and conditions. </a:t>
          </a:r>
          <a:endParaRPr lang="th-TH" sz="1600" dirty="0">
            <a:solidFill>
              <a:schemeClr val="accent6">
                <a:lumMod val="50000"/>
              </a:schemeClr>
            </a:solidFill>
          </a:endParaRPr>
        </a:p>
      </dgm:t>
    </dgm:pt>
    <dgm:pt modelId="{A427E91A-89A5-47AE-A256-AEC458FA0DA6}" type="parTrans" cxnId="{B59DE6A3-FE62-420E-A0BB-E4BD367F54A6}">
      <dgm:prSet/>
      <dgm:spPr/>
      <dgm:t>
        <a:bodyPr/>
        <a:lstStyle/>
        <a:p>
          <a:endParaRPr lang="th-TH"/>
        </a:p>
      </dgm:t>
    </dgm:pt>
    <dgm:pt modelId="{AC819769-3B33-45FC-ADB9-8A1145B792C1}" type="sibTrans" cxnId="{B59DE6A3-FE62-420E-A0BB-E4BD367F54A6}">
      <dgm:prSet/>
      <dgm:spPr/>
      <dgm:t>
        <a:bodyPr/>
        <a:lstStyle/>
        <a:p>
          <a:endParaRPr lang="th-TH"/>
        </a:p>
      </dgm:t>
    </dgm:pt>
    <dgm:pt modelId="{3434886C-2F85-40B4-B15D-CD06F0A41F89}">
      <dgm:prSet custT="1"/>
      <dgm:spPr/>
      <dgm:t>
        <a:bodyPr/>
        <a:lstStyle/>
        <a:p>
          <a:r>
            <a:rPr lang="en-US" sz="2800" dirty="0" smtClean="0">
              <a:solidFill>
                <a:srgbClr val="FF3300"/>
              </a:solidFill>
            </a:rPr>
            <a:t>UNFCCC, IPCC, donor &amp; others</a:t>
          </a:r>
          <a:endParaRPr lang="en-US" sz="2800" dirty="0">
            <a:solidFill>
              <a:srgbClr val="FF3300"/>
            </a:solidFill>
          </a:endParaRPr>
        </a:p>
      </dgm:t>
    </dgm:pt>
    <dgm:pt modelId="{512747B3-63B9-4EA5-A3D8-F35F9334754A}" type="parTrans" cxnId="{2459087D-7A24-4CFF-851C-42498BF809F0}">
      <dgm:prSet/>
      <dgm:spPr/>
      <dgm:t>
        <a:bodyPr/>
        <a:lstStyle/>
        <a:p>
          <a:endParaRPr lang="en-US"/>
        </a:p>
      </dgm:t>
    </dgm:pt>
    <dgm:pt modelId="{637F6E26-A3AC-4C1C-BA9B-93C07BA7EA3D}" type="sibTrans" cxnId="{2459087D-7A24-4CFF-851C-42498BF809F0}">
      <dgm:prSet/>
      <dgm:spPr/>
      <dgm:t>
        <a:bodyPr/>
        <a:lstStyle/>
        <a:p>
          <a:endParaRPr lang="en-US"/>
        </a:p>
      </dgm:t>
    </dgm:pt>
    <dgm:pt modelId="{7BD6E178-C8CF-4DEA-9E2E-1688260CAB55}">
      <dgm:prSet custT="1"/>
      <dgm:spPr/>
      <dgm:t>
        <a:bodyPr/>
        <a:lstStyle/>
        <a:p>
          <a:r>
            <a:rPr lang="en-US" sz="1800" dirty="0" smtClean="0">
              <a:solidFill>
                <a:schemeClr val="accent6">
                  <a:lumMod val="50000"/>
                </a:schemeClr>
              </a:solidFill>
            </a:rPr>
            <a:t>Contribution to Article 5 &amp; 6</a:t>
          </a:r>
          <a:endParaRPr lang="en-US" sz="1800" dirty="0"/>
        </a:p>
      </dgm:t>
    </dgm:pt>
    <dgm:pt modelId="{F6268B10-2BAD-41B1-9467-525A5A6E8A46}" type="parTrans" cxnId="{8048DDA5-6459-4187-8E29-F63D1CF0F5C6}">
      <dgm:prSet/>
      <dgm:spPr/>
      <dgm:t>
        <a:bodyPr/>
        <a:lstStyle/>
        <a:p>
          <a:endParaRPr lang="en-US"/>
        </a:p>
      </dgm:t>
    </dgm:pt>
    <dgm:pt modelId="{E0D2AFDB-35E1-43B5-A938-C753CAAD2DA6}" type="sibTrans" cxnId="{8048DDA5-6459-4187-8E29-F63D1CF0F5C6}">
      <dgm:prSet/>
      <dgm:spPr/>
      <dgm:t>
        <a:bodyPr/>
        <a:lstStyle/>
        <a:p>
          <a:endParaRPr lang="en-US"/>
        </a:p>
      </dgm:t>
    </dgm:pt>
    <dgm:pt modelId="{D1D64CE7-7175-4976-B721-6A209479CAC4}">
      <dgm:prSet custT="1"/>
      <dgm:spPr/>
      <dgm:t>
        <a:bodyPr/>
        <a:lstStyle/>
        <a:p>
          <a:r>
            <a:rPr lang="en-US" sz="1800" dirty="0" smtClean="0">
              <a:solidFill>
                <a:schemeClr val="accent6">
                  <a:lumMod val="50000"/>
                </a:schemeClr>
              </a:solidFill>
            </a:rPr>
            <a:t>IPCC assessment report</a:t>
          </a:r>
          <a:endParaRPr lang="th-TH" sz="1800" dirty="0">
            <a:solidFill>
              <a:schemeClr val="accent6">
                <a:lumMod val="50000"/>
              </a:schemeClr>
            </a:solidFill>
          </a:endParaRPr>
        </a:p>
      </dgm:t>
    </dgm:pt>
    <dgm:pt modelId="{8F57E962-2D73-4A67-890F-1C4230C9BF02}" type="parTrans" cxnId="{110D25F2-A843-4DCC-8F6D-A3AF384A5C39}">
      <dgm:prSet/>
      <dgm:spPr/>
      <dgm:t>
        <a:bodyPr/>
        <a:lstStyle/>
        <a:p>
          <a:endParaRPr lang="en-US"/>
        </a:p>
      </dgm:t>
    </dgm:pt>
    <dgm:pt modelId="{D6C3C8AE-7A78-4C99-A6F2-902E462200EC}" type="sibTrans" cxnId="{110D25F2-A843-4DCC-8F6D-A3AF384A5C39}">
      <dgm:prSet/>
      <dgm:spPr/>
      <dgm:t>
        <a:bodyPr/>
        <a:lstStyle/>
        <a:p>
          <a:endParaRPr lang="en-US"/>
        </a:p>
      </dgm:t>
    </dgm:pt>
    <dgm:pt modelId="{33F7289B-6936-4747-ABBD-2D3D7F5D6A38}">
      <dgm:prSet custT="1"/>
      <dgm:spPr/>
      <dgm:t>
        <a:bodyPr/>
        <a:lstStyle/>
        <a:p>
          <a:endParaRPr lang="th-TH" sz="1800" dirty="0">
            <a:solidFill>
              <a:schemeClr val="accent6">
                <a:lumMod val="50000"/>
              </a:schemeClr>
            </a:solidFill>
          </a:endParaRPr>
        </a:p>
      </dgm:t>
    </dgm:pt>
    <dgm:pt modelId="{B6364D87-115F-4724-8AD4-7AFBBD9D93A2}" type="parTrans" cxnId="{2770B6B9-5896-4F3F-99D8-63B7FE6312B5}">
      <dgm:prSet/>
      <dgm:spPr/>
      <dgm:t>
        <a:bodyPr/>
        <a:lstStyle/>
        <a:p>
          <a:endParaRPr lang="en-US"/>
        </a:p>
      </dgm:t>
    </dgm:pt>
    <dgm:pt modelId="{BB07FD31-B855-4A72-9530-F382B93D0C12}" type="sibTrans" cxnId="{2770B6B9-5896-4F3F-99D8-63B7FE6312B5}">
      <dgm:prSet/>
      <dgm:spPr/>
      <dgm:t>
        <a:bodyPr/>
        <a:lstStyle/>
        <a:p>
          <a:endParaRPr lang="en-US"/>
        </a:p>
      </dgm:t>
    </dgm:pt>
    <dgm:pt modelId="{AA434CAE-7076-448C-AC12-E9D864B5B44E}">
      <dgm:prSet custT="1"/>
      <dgm:spPr/>
      <dgm:t>
        <a:bodyPr/>
        <a:lstStyle/>
        <a:p>
          <a:r>
            <a:rPr lang="en-US" sz="1800" dirty="0" smtClean="0">
              <a:solidFill>
                <a:schemeClr val="accent6">
                  <a:lumMod val="50000"/>
                </a:schemeClr>
              </a:solidFill>
            </a:rPr>
            <a:t>Regional dialog &amp; working models</a:t>
          </a:r>
          <a:endParaRPr lang="th-TH" sz="1800" dirty="0">
            <a:solidFill>
              <a:schemeClr val="accent6">
                <a:lumMod val="50000"/>
              </a:schemeClr>
            </a:solidFill>
          </a:endParaRPr>
        </a:p>
      </dgm:t>
    </dgm:pt>
    <dgm:pt modelId="{0501759D-A3DC-4829-B8A0-09DB1A641F2B}" type="parTrans" cxnId="{237C2072-F072-4EF7-8121-A50A8CADB719}">
      <dgm:prSet/>
      <dgm:spPr/>
      <dgm:t>
        <a:bodyPr/>
        <a:lstStyle/>
        <a:p>
          <a:endParaRPr lang="en-US"/>
        </a:p>
      </dgm:t>
    </dgm:pt>
    <dgm:pt modelId="{0161C0BC-3FE6-491B-8878-74A9DFC0F75D}" type="sibTrans" cxnId="{237C2072-F072-4EF7-8121-A50A8CADB719}">
      <dgm:prSet/>
      <dgm:spPr/>
      <dgm:t>
        <a:bodyPr/>
        <a:lstStyle/>
        <a:p>
          <a:endParaRPr lang="en-US"/>
        </a:p>
      </dgm:t>
    </dgm:pt>
    <dgm:pt modelId="{B7E17875-8458-488B-9A5C-9F94A9EF50B5}">
      <dgm:prSet custT="1"/>
      <dgm:spPr/>
      <dgm:t>
        <a:bodyPr/>
        <a:lstStyle/>
        <a:p>
          <a:r>
            <a:rPr lang="en-US" sz="1800" dirty="0" smtClean="0">
              <a:solidFill>
                <a:schemeClr val="accent6">
                  <a:lumMod val="50000"/>
                </a:schemeClr>
              </a:solidFill>
            </a:rPr>
            <a:t>Human resource developments</a:t>
          </a:r>
          <a:endParaRPr lang="th-TH" sz="1800" dirty="0">
            <a:solidFill>
              <a:schemeClr val="accent6">
                <a:lumMod val="50000"/>
              </a:schemeClr>
            </a:solidFill>
          </a:endParaRPr>
        </a:p>
      </dgm:t>
    </dgm:pt>
    <dgm:pt modelId="{371775BF-98B0-4A52-808E-772F68064678}" type="parTrans" cxnId="{18E4984F-79B8-4DFF-8184-1778CA020D98}">
      <dgm:prSet/>
      <dgm:spPr/>
      <dgm:t>
        <a:bodyPr/>
        <a:lstStyle/>
        <a:p>
          <a:endParaRPr lang="en-US"/>
        </a:p>
      </dgm:t>
    </dgm:pt>
    <dgm:pt modelId="{C12B3130-0F87-42EE-A64F-773F20CEB4E0}" type="sibTrans" cxnId="{18E4984F-79B8-4DFF-8184-1778CA020D98}">
      <dgm:prSet/>
      <dgm:spPr/>
      <dgm:t>
        <a:bodyPr/>
        <a:lstStyle/>
        <a:p>
          <a:endParaRPr lang="en-US"/>
        </a:p>
      </dgm:t>
    </dgm:pt>
    <dgm:pt modelId="{5481D0F2-2FB1-4A4D-8413-6F2D7065AE4D}" type="pres">
      <dgm:prSet presAssocID="{135DF617-1F5A-4909-9874-21701C74D6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2A943465-7EEC-4F57-99EA-C26FDF6C292A}" type="pres">
      <dgm:prSet presAssocID="{3473D9CB-8FE1-4443-8702-F0B3FF5C844E}" presName="linNode" presStyleCnt="0"/>
      <dgm:spPr/>
    </dgm:pt>
    <dgm:pt modelId="{6EBC3236-9E6D-4248-943E-3C55E809046A}" type="pres">
      <dgm:prSet presAssocID="{3473D9CB-8FE1-4443-8702-F0B3FF5C844E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0F2E82B-95E8-4B65-952B-28C1AA3C7D15}" type="pres">
      <dgm:prSet presAssocID="{3473D9CB-8FE1-4443-8702-F0B3FF5C844E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DF29A8F-3B32-468B-9617-AA827E2129C2}" type="pres">
      <dgm:prSet presAssocID="{E17FCD74-7DD7-4C35-BE64-F1DFBAE90943}" presName="sp" presStyleCnt="0"/>
      <dgm:spPr/>
    </dgm:pt>
    <dgm:pt modelId="{A0AB5CC5-DEB1-4208-BA07-8572D6A78C00}" type="pres">
      <dgm:prSet presAssocID="{84CE4609-CDA0-43C6-BAB8-965DD5ED1404}" presName="linNode" presStyleCnt="0"/>
      <dgm:spPr/>
    </dgm:pt>
    <dgm:pt modelId="{241DB5F3-2BA3-4863-8B53-0E7CD561802E}" type="pres">
      <dgm:prSet presAssocID="{84CE4609-CDA0-43C6-BAB8-965DD5ED1404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756417A-4972-4FB5-A106-F0D9D213B9E6}" type="pres">
      <dgm:prSet presAssocID="{84CE4609-CDA0-43C6-BAB8-965DD5ED1404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A800A31-D914-4004-B058-CD8089B2114F}" type="pres">
      <dgm:prSet presAssocID="{C4B91F98-831B-47E9-B0D3-F294E800AC74}" presName="sp" presStyleCnt="0"/>
      <dgm:spPr/>
    </dgm:pt>
    <dgm:pt modelId="{87A34B56-51B1-48F8-A3F7-41ED63300F8E}" type="pres">
      <dgm:prSet presAssocID="{6989F1E3-BE3B-4416-890D-2DC97CF67E4A}" presName="linNode" presStyleCnt="0"/>
      <dgm:spPr/>
    </dgm:pt>
    <dgm:pt modelId="{90BFD0C8-4339-4A75-982F-1B5C95AF7B1C}" type="pres">
      <dgm:prSet presAssocID="{6989F1E3-BE3B-4416-890D-2DC97CF67E4A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D504AA7-1143-4378-9758-C8679710691F}" type="pres">
      <dgm:prSet presAssocID="{6989F1E3-BE3B-4416-890D-2DC97CF67E4A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C9EE865-B28F-4D91-9300-6C5A7199C2B5}" type="pres">
      <dgm:prSet presAssocID="{0113035E-0453-4691-A501-894F22818E80}" presName="sp" presStyleCnt="0"/>
      <dgm:spPr/>
    </dgm:pt>
    <dgm:pt modelId="{88BCA0AE-A525-4B3E-8A83-E177C910378A}" type="pres">
      <dgm:prSet presAssocID="{3434886C-2F85-40B4-B15D-CD06F0A41F89}" presName="linNode" presStyleCnt="0"/>
      <dgm:spPr/>
    </dgm:pt>
    <dgm:pt modelId="{80C6DD88-63A3-4549-BECC-27EFC1C14CAE}" type="pres">
      <dgm:prSet presAssocID="{3434886C-2F85-40B4-B15D-CD06F0A41F8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29C86-BA2C-4780-AF53-64BC358C233E}" type="pres">
      <dgm:prSet presAssocID="{3434886C-2F85-40B4-B15D-CD06F0A41F89}" presName="descendantText" presStyleLbl="alignAccFollowNode1" presStyleIdx="3" presStyleCnt="4" custLinFactNeighborX="-497" custLinFactNeighborY="133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E4984F-79B8-4DFF-8184-1778CA020D98}" srcId="{3434886C-2F85-40B4-B15D-CD06F0A41F89}" destId="{B7E17875-8458-488B-9A5C-9F94A9EF50B5}" srcOrd="3" destOrd="0" parTransId="{371775BF-98B0-4A52-808E-772F68064678}" sibTransId="{C12B3130-0F87-42EE-A64F-773F20CEB4E0}"/>
    <dgm:cxn modelId="{8048DDA5-6459-4187-8E29-F63D1CF0F5C6}" srcId="{3434886C-2F85-40B4-B15D-CD06F0A41F89}" destId="{7BD6E178-C8CF-4DEA-9E2E-1688260CAB55}" srcOrd="0" destOrd="0" parTransId="{F6268B10-2BAD-41B1-9467-525A5A6E8A46}" sibTransId="{E0D2AFDB-35E1-43B5-A938-C753CAAD2DA6}"/>
    <dgm:cxn modelId="{18E791C6-6CF7-4D7D-8A2F-8CA7425CF096}" type="presOf" srcId="{AA434CAE-7076-448C-AC12-E9D864B5B44E}" destId="{CE829C86-BA2C-4780-AF53-64BC358C233E}" srcOrd="0" destOrd="2" presId="urn:microsoft.com/office/officeart/2005/8/layout/vList5"/>
    <dgm:cxn modelId="{15CA3436-E830-4BC3-83F5-DBB1902A5B50}" srcId="{135DF617-1F5A-4909-9874-21701C74D681}" destId="{3473D9CB-8FE1-4443-8702-F0B3FF5C844E}" srcOrd="0" destOrd="0" parTransId="{A856FB31-D0BF-48F4-A509-F03BB8967516}" sibTransId="{E17FCD74-7DD7-4C35-BE64-F1DFBAE90943}"/>
    <dgm:cxn modelId="{AAF0EA13-8D34-4AB6-9CBE-2AB014C06BC2}" type="presOf" srcId="{7BD6E178-C8CF-4DEA-9E2E-1688260CAB55}" destId="{CE829C86-BA2C-4780-AF53-64BC358C233E}" srcOrd="0" destOrd="0" presId="urn:microsoft.com/office/officeart/2005/8/layout/vList5"/>
    <dgm:cxn modelId="{418B81C5-8337-42BB-8201-BBFAFCC24050}" type="presOf" srcId="{84CE4609-CDA0-43C6-BAB8-965DD5ED1404}" destId="{241DB5F3-2BA3-4863-8B53-0E7CD561802E}" srcOrd="0" destOrd="0" presId="urn:microsoft.com/office/officeart/2005/8/layout/vList5"/>
    <dgm:cxn modelId="{E91465F5-5E5C-4142-B96A-6D612991FCA2}" srcId="{3473D9CB-8FE1-4443-8702-F0B3FF5C844E}" destId="{6DA38354-CFE5-4F2C-802A-602697F53E53}" srcOrd="0" destOrd="0" parTransId="{197A2C14-5B21-4D77-90EF-AC6A870805B6}" sibTransId="{3F82FE16-1748-4562-A659-B412B742F880}"/>
    <dgm:cxn modelId="{B4FB269D-D98A-43CB-A0F2-C45FE304FD2F}" type="presOf" srcId="{599C1917-10BB-46AE-96A4-4939027EAE34}" destId="{8D504AA7-1143-4378-9758-C8679710691F}" srcOrd="0" destOrd="0" presId="urn:microsoft.com/office/officeart/2005/8/layout/vList5"/>
    <dgm:cxn modelId="{E65AE404-DC48-4A3A-92D6-4D3E0E1699F3}" type="presOf" srcId="{D1D64CE7-7175-4976-B721-6A209479CAC4}" destId="{CE829C86-BA2C-4780-AF53-64BC358C233E}" srcOrd="0" destOrd="1" presId="urn:microsoft.com/office/officeart/2005/8/layout/vList5"/>
    <dgm:cxn modelId="{110D25F2-A843-4DCC-8F6D-A3AF384A5C39}" srcId="{3434886C-2F85-40B4-B15D-CD06F0A41F89}" destId="{D1D64CE7-7175-4976-B721-6A209479CAC4}" srcOrd="1" destOrd="0" parTransId="{8F57E962-2D73-4A67-890F-1C4230C9BF02}" sibTransId="{D6C3C8AE-7A78-4C99-A6F2-902E462200EC}"/>
    <dgm:cxn modelId="{2770B6B9-5896-4F3F-99D8-63B7FE6312B5}" srcId="{3434886C-2F85-40B4-B15D-CD06F0A41F89}" destId="{33F7289B-6936-4747-ABBD-2D3D7F5D6A38}" srcOrd="4" destOrd="0" parTransId="{B6364D87-115F-4724-8AD4-7AFBBD9D93A2}" sibTransId="{BB07FD31-B855-4A72-9530-F382B93D0C12}"/>
    <dgm:cxn modelId="{4E6B9AFF-BE70-4197-9BB8-2B653ABE7DF0}" srcId="{135DF617-1F5A-4909-9874-21701C74D681}" destId="{6989F1E3-BE3B-4416-890D-2DC97CF67E4A}" srcOrd="2" destOrd="0" parTransId="{68070485-E79F-42E4-A403-A51B965F4B38}" sibTransId="{0113035E-0453-4691-A501-894F22818E80}"/>
    <dgm:cxn modelId="{B59DE6A3-FE62-420E-A0BB-E4BD367F54A6}" srcId="{6989F1E3-BE3B-4416-890D-2DC97CF67E4A}" destId="{599C1917-10BB-46AE-96A4-4939027EAE34}" srcOrd="0" destOrd="0" parTransId="{A427E91A-89A5-47AE-A256-AEC458FA0DA6}" sibTransId="{AC819769-3B33-45FC-ADB9-8A1145B792C1}"/>
    <dgm:cxn modelId="{1C9F174B-E750-46F5-8B8A-187412CBCE45}" type="presOf" srcId="{B7E7E10C-A83E-4F8D-9262-7596EAF6ACE2}" destId="{6756417A-4972-4FB5-A106-F0D9D213B9E6}" srcOrd="0" destOrd="0" presId="urn:microsoft.com/office/officeart/2005/8/layout/vList5"/>
    <dgm:cxn modelId="{DCDF9C78-168A-47C5-86EC-CEC7C4AF3DE0}" type="presOf" srcId="{6DA38354-CFE5-4F2C-802A-602697F53E53}" destId="{D0F2E82B-95E8-4B65-952B-28C1AA3C7D15}" srcOrd="0" destOrd="0" presId="urn:microsoft.com/office/officeart/2005/8/layout/vList5"/>
    <dgm:cxn modelId="{F3771273-E0ED-49E2-951F-D5080889A663}" type="presOf" srcId="{3473D9CB-8FE1-4443-8702-F0B3FF5C844E}" destId="{6EBC3236-9E6D-4248-943E-3C55E809046A}" srcOrd="0" destOrd="0" presId="urn:microsoft.com/office/officeart/2005/8/layout/vList5"/>
    <dgm:cxn modelId="{E15237ED-4969-461A-8A19-3C34E6C7F64A}" type="presOf" srcId="{3434886C-2F85-40B4-B15D-CD06F0A41F89}" destId="{80C6DD88-63A3-4549-BECC-27EFC1C14CAE}" srcOrd="0" destOrd="0" presId="urn:microsoft.com/office/officeart/2005/8/layout/vList5"/>
    <dgm:cxn modelId="{76EB4BE6-F760-4740-8EFB-24B5CD4A611C}" type="presOf" srcId="{135DF617-1F5A-4909-9874-21701C74D681}" destId="{5481D0F2-2FB1-4A4D-8413-6F2D7065AE4D}" srcOrd="0" destOrd="0" presId="urn:microsoft.com/office/officeart/2005/8/layout/vList5"/>
    <dgm:cxn modelId="{6861CC23-7F8D-48BA-939D-0F4188AC080F}" srcId="{84CE4609-CDA0-43C6-BAB8-965DD5ED1404}" destId="{B7E7E10C-A83E-4F8D-9262-7596EAF6ACE2}" srcOrd="0" destOrd="0" parTransId="{2A9B62D8-6FF8-44FA-9D16-439A39710829}" sibTransId="{A1D223F6-5022-45E0-8E31-36005EDEABFF}"/>
    <dgm:cxn modelId="{237C2072-F072-4EF7-8121-A50A8CADB719}" srcId="{3434886C-2F85-40B4-B15D-CD06F0A41F89}" destId="{AA434CAE-7076-448C-AC12-E9D864B5B44E}" srcOrd="2" destOrd="0" parTransId="{0501759D-A3DC-4829-B8A0-09DB1A641F2B}" sibTransId="{0161C0BC-3FE6-491B-8878-74A9DFC0F75D}"/>
    <dgm:cxn modelId="{2459087D-7A24-4CFF-851C-42498BF809F0}" srcId="{135DF617-1F5A-4909-9874-21701C74D681}" destId="{3434886C-2F85-40B4-B15D-CD06F0A41F89}" srcOrd="3" destOrd="0" parTransId="{512747B3-63B9-4EA5-A3D8-F35F9334754A}" sibTransId="{637F6E26-A3AC-4C1C-BA9B-93C07BA7EA3D}"/>
    <dgm:cxn modelId="{4899C4C2-C552-4DBA-8D03-C912F89B3C36}" srcId="{135DF617-1F5A-4909-9874-21701C74D681}" destId="{84CE4609-CDA0-43C6-BAB8-965DD5ED1404}" srcOrd="1" destOrd="0" parTransId="{A87736B4-2DCB-4F20-8574-29CC92343B47}" sibTransId="{C4B91F98-831B-47E9-B0D3-F294E800AC74}"/>
    <dgm:cxn modelId="{9B6FBEBB-856E-4BF7-AB96-B8ACD6528D66}" type="presOf" srcId="{B7E17875-8458-488B-9A5C-9F94A9EF50B5}" destId="{CE829C86-BA2C-4780-AF53-64BC358C233E}" srcOrd="0" destOrd="3" presId="urn:microsoft.com/office/officeart/2005/8/layout/vList5"/>
    <dgm:cxn modelId="{EA2CF141-3998-4E27-91FD-1CB3DC95508E}" type="presOf" srcId="{6989F1E3-BE3B-4416-890D-2DC97CF67E4A}" destId="{90BFD0C8-4339-4A75-982F-1B5C95AF7B1C}" srcOrd="0" destOrd="0" presId="urn:microsoft.com/office/officeart/2005/8/layout/vList5"/>
    <dgm:cxn modelId="{E106B159-C4C7-4FF5-8834-43FF8F4E1322}" type="presOf" srcId="{33F7289B-6936-4747-ABBD-2D3D7F5D6A38}" destId="{CE829C86-BA2C-4780-AF53-64BC358C233E}" srcOrd="0" destOrd="4" presId="urn:microsoft.com/office/officeart/2005/8/layout/vList5"/>
    <dgm:cxn modelId="{00E06C9F-B390-4CA7-A2A0-14F29328FB63}" type="presParOf" srcId="{5481D0F2-2FB1-4A4D-8413-6F2D7065AE4D}" destId="{2A943465-7EEC-4F57-99EA-C26FDF6C292A}" srcOrd="0" destOrd="0" presId="urn:microsoft.com/office/officeart/2005/8/layout/vList5"/>
    <dgm:cxn modelId="{690527A1-17B1-4899-8016-DC6F30102E3B}" type="presParOf" srcId="{2A943465-7EEC-4F57-99EA-C26FDF6C292A}" destId="{6EBC3236-9E6D-4248-943E-3C55E809046A}" srcOrd="0" destOrd="0" presId="urn:microsoft.com/office/officeart/2005/8/layout/vList5"/>
    <dgm:cxn modelId="{9CBD1F22-51E6-4C77-A3D1-E159EBE5FBAA}" type="presParOf" srcId="{2A943465-7EEC-4F57-99EA-C26FDF6C292A}" destId="{D0F2E82B-95E8-4B65-952B-28C1AA3C7D15}" srcOrd="1" destOrd="0" presId="urn:microsoft.com/office/officeart/2005/8/layout/vList5"/>
    <dgm:cxn modelId="{0DA301EE-2A1B-4EB5-B9D5-637857B3B0C7}" type="presParOf" srcId="{5481D0F2-2FB1-4A4D-8413-6F2D7065AE4D}" destId="{9DF29A8F-3B32-468B-9617-AA827E2129C2}" srcOrd="1" destOrd="0" presId="urn:microsoft.com/office/officeart/2005/8/layout/vList5"/>
    <dgm:cxn modelId="{CA392F6C-9E6F-4AE8-B0B0-183946298DF1}" type="presParOf" srcId="{5481D0F2-2FB1-4A4D-8413-6F2D7065AE4D}" destId="{A0AB5CC5-DEB1-4208-BA07-8572D6A78C00}" srcOrd="2" destOrd="0" presId="urn:microsoft.com/office/officeart/2005/8/layout/vList5"/>
    <dgm:cxn modelId="{087ABA2C-174E-48A2-A985-AF03D215C914}" type="presParOf" srcId="{A0AB5CC5-DEB1-4208-BA07-8572D6A78C00}" destId="{241DB5F3-2BA3-4863-8B53-0E7CD561802E}" srcOrd="0" destOrd="0" presId="urn:microsoft.com/office/officeart/2005/8/layout/vList5"/>
    <dgm:cxn modelId="{66527392-7217-4E3C-A9C5-24C7B49DC8F7}" type="presParOf" srcId="{A0AB5CC5-DEB1-4208-BA07-8572D6A78C00}" destId="{6756417A-4972-4FB5-A106-F0D9D213B9E6}" srcOrd="1" destOrd="0" presId="urn:microsoft.com/office/officeart/2005/8/layout/vList5"/>
    <dgm:cxn modelId="{621EDFBC-C4E2-4992-B93F-1EE493FBF84F}" type="presParOf" srcId="{5481D0F2-2FB1-4A4D-8413-6F2D7065AE4D}" destId="{4A800A31-D914-4004-B058-CD8089B2114F}" srcOrd="3" destOrd="0" presId="urn:microsoft.com/office/officeart/2005/8/layout/vList5"/>
    <dgm:cxn modelId="{137300C7-AF7F-4A7A-B29F-0B8023F141E7}" type="presParOf" srcId="{5481D0F2-2FB1-4A4D-8413-6F2D7065AE4D}" destId="{87A34B56-51B1-48F8-A3F7-41ED63300F8E}" srcOrd="4" destOrd="0" presId="urn:microsoft.com/office/officeart/2005/8/layout/vList5"/>
    <dgm:cxn modelId="{B2E029B5-31F6-4312-91C7-E229CF82D2BC}" type="presParOf" srcId="{87A34B56-51B1-48F8-A3F7-41ED63300F8E}" destId="{90BFD0C8-4339-4A75-982F-1B5C95AF7B1C}" srcOrd="0" destOrd="0" presId="urn:microsoft.com/office/officeart/2005/8/layout/vList5"/>
    <dgm:cxn modelId="{D033D2CA-D22A-4360-A000-25299BD01938}" type="presParOf" srcId="{87A34B56-51B1-48F8-A3F7-41ED63300F8E}" destId="{8D504AA7-1143-4378-9758-C8679710691F}" srcOrd="1" destOrd="0" presId="urn:microsoft.com/office/officeart/2005/8/layout/vList5"/>
    <dgm:cxn modelId="{FE45E99A-534C-435B-A87C-D28CB626C306}" type="presParOf" srcId="{5481D0F2-2FB1-4A4D-8413-6F2D7065AE4D}" destId="{FC9EE865-B28F-4D91-9300-6C5A7199C2B5}" srcOrd="5" destOrd="0" presId="urn:microsoft.com/office/officeart/2005/8/layout/vList5"/>
    <dgm:cxn modelId="{96DB9B65-5622-4900-BF51-37EBDB0B03D7}" type="presParOf" srcId="{5481D0F2-2FB1-4A4D-8413-6F2D7065AE4D}" destId="{88BCA0AE-A525-4B3E-8A83-E177C910378A}" srcOrd="6" destOrd="0" presId="urn:microsoft.com/office/officeart/2005/8/layout/vList5"/>
    <dgm:cxn modelId="{2AAC91D0-A1ED-421F-A9D3-6D93BA21DF93}" type="presParOf" srcId="{88BCA0AE-A525-4B3E-8A83-E177C910378A}" destId="{80C6DD88-63A3-4549-BECC-27EFC1C14CAE}" srcOrd="0" destOrd="0" presId="urn:microsoft.com/office/officeart/2005/8/layout/vList5"/>
    <dgm:cxn modelId="{46EE695B-5624-4733-972A-656E16C488E6}" type="presParOf" srcId="{88BCA0AE-A525-4B3E-8A83-E177C910378A}" destId="{CE829C86-BA2C-4780-AF53-64BC358C23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EF3B1C8-5E00-43A7-A67A-1926BEFA910C}" type="doc">
      <dgm:prSet loTypeId="urn:microsoft.com/office/officeart/2005/8/layout/funnel1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54B3262-B617-4EB6-9358-286EE21F4C1B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ACE61F5A-EF9D-4BD4-81FD-36E880513A32}" type="parTrans" cxnId="{543987CC-E03E-4E29-A9FC-B4A5736024AB}">
      <dgm:prSet/>
      <dgm:spPr/>
      <dgm:t>
        <a:bodyPr/>
        <a:lstStyle/>
        <a:p>
          <a:endParaRPr lang="en-US"/>
        </a:p>
      </dgm:t>
    </dgm:pt>
    <dgm:pt modelId="{622E284B-22AD-4D0B-8601-D5DEA9EB4B1B}" type="sibTrans" cxnId="{543987CC-E03E-4E29-A9FC-B4A5736024AB}">
      <dgm:prSet/>
      <dgm:spPr/>
      <dgm:t>
        <a:bodyPr/>
        <a:lstStyle/>
        <a:p>
          <a:endParaRPr lang="en-US"/>
        </a:p>
      </dgm:t>
    </dgm:pt>
    <dgm:pt modelId="{F5B40C44-C899-4C31-89FB-EA3049E71B2F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A58CF5E1-59E4-4AFB-9C80-FE43493A742D}" type="parTrans" cxnId="{D521ADED-C2A7-45B4-B6D8-7852E9FB3BC7}">
      <dgm:prSet/>
      <dgm:spPr/>
      <dgm:t>
        <a:bodyPr/>
        <a:lstStyle/>
        <a:p>
          <a:endParaRPr lang="en-US"/>
        </a:p>
      </dgm:t>
    </dgm:pt>
    <dgm:pt modelId="{D1E0CD00-C3C3-41D3-A544-E3BF445C7514}" type="sibTrans" cxnId="{D521ADED-C2A7-45B4-B6D8-7852E9FB3BC7}">
      <dgm:prSet/>
      <dgm:spPr/>
      <dgm:t>
        <a:bodyPr/>
        <a:lstStyle/>
        <a:p>
          <a:endParaRPr lang="en-US"/>
        </a:p>
      </dgm:t>
    </dgm:pt>
    <dgm:pt modelId="{E4367A20-D703-46CE-A0AC-81987EE207F4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BBD4389D-3CD9-4B48-BC6D-AFC0D49BB09E}" type="sibTrans" cxnId="{8D88FE12-A2EF-4177-B9AA-0098316C1655}">
      <dgm:prSet/>
      <dgm:spPr/>
      <dgm:t>
        <a:bodyPr/>
        <a:lstStyle/>
        <a:p>
          <a:endParaRPr lang="en-US"/>
        </a:p>
      </dgm:t>
    </dgm:pt>
    <dgm:pt modelId="{6D651B53-5F5F-49D5-8565-0418A79C0808}" type="parTrans" cxnId="{8D88FE12-A2EF-4177-B9AA-0098316C1655}">
      <dgm:prSet/>
      <dgm:spPr/>
      <dgm:t>
        <a:bodyPr/>
        <a:lstStyle/>
        <a:p>
          <a:endParaRPr lang="en-US"/>
        </a:p>
      </dgm:t>
    </dgm:pt>
    <dgm:pt modelId="{2AA76D28-61B5-42C1-AC52-BA1E84E4B3C1}">
      <dgm:prSet phldrT="[Text]" custT="1"/>
      <dgm:spPr/>
      <dgm:t>
        <a:bodyPr/>
        <a:lstStyle/>
        <a:p>
          <a:endParaRPr lang="en-US" sz="2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D187C24-D177-4CD2-B272-80BA32826F48}" type="sibTrans" cxnId="{FC55CDB7-9E51-4A20-BFA6-4E13CED7525E}">
      <dgm:prSet/>
      <dgm:spPr/>
      <dgm:t>
        <a:bodyPr/>
        <a:lstStyle/>
        <a:p>
          <a:endParaRPr lang="en-US"/>
        </a:p>
      </dgm:t>
    </dgm:pt>
    <dgm:pt modelId="{6D7F96A3-3D39-4777-ABDD-30744BB21043}" type="parTrans" cxnId="{FC55CDB7-9E51-4A20-BFA6-4E13CED7525E}">
      <dgm:prSet/>
      <dgm:spPr/>
      <dgm:t>
        <a:bodyPr/>
        <a:lstStyle/>
        <a:p>
          <a:endParaRPr lang="en-US"/>
        </a:p>
      </dgm:t>
    </dgm:pt>
    <dgm:pt modelId="{BC0CB116-D376-42BB-B848-CEA08406D56F}" type="pres">
      <dgm:prSet presAssocID="{6EF3B1C8-5E00-43A7-A67A-1926BEFA910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1C8525-842D-4217-BAAB-3462A5FD9A79}" type="pres">
      <dgm:prSet presAssocID="{6EF3B1C8-5E00-43A7-A67A-1926BEFA910C}" presName="ellipse" presStyleLbl="trBgShp" presStyleIdx="0" presStyleCnt="1" custLinFactNeighborX="663" custLinFactNeighborY="-12799"/>
      <dgm:spPr/>
      <dgm:t>
        <a:bodyPr/>
        <a:lstStyle/>
        <a:p>
          <a:endParaRPr lang="en-US"/>
        </a:p>
      </dgm:t>
    </dgm:pt>
    <dgm:pt modelId="{65FD512D-C2A9-473C-B0CC-15CDA5E8A356}" type="pres">
      <dgm:prSet presAssocID="{6EF3B1C8-5E00-43A7-A67A-1926BEFA910C}" presName="arrow1" presStyleLbl="fgShp" presStyleIdx="0" presStyleCnt="1" custScaleX="143243" custScaleY="190493" custLinFactNeighborX="39189" custLinFactNeighborY="10834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F45FE049-8450-40B9-837C-74ED45177CBE}" type="pres">
      <dgm:prSet presAssocID="{6EF3B1C8-5E00-43A7-A67A-1926BEFA910C}" presName="rectangle" presStyleLbl="revTx" presStyleIdx="0" presStyleCnt="1" custScaleX="166667" custLinFactY="100000" custLinFactNeighborX="9899" custLinFactNeighborY="1531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A21D1C-54A5-4356-89C8-DB8DAB39EEE4}" type="pres">
      <dgm:prSet presAssocID="{F5B40C44-C899-4C31-89FB-EA3049E71B2F}" presName="item1" presStyleLbl="node1" presStyleIdx="0" presStyleCnt="3" custLinFactNeighborX="-17097" custLinFactNeighborY="-307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CED19-64F8-4C5D-9844-6DF60832D2C9}" type="pres">
      <dgm:prSet presAssocID="{E4367A20-D703-46CE-A0AC-81987EE207F4}" presName="item2" presStyleLbl="node1" presStyleIdx="1" presStyleCnt="3" custLinFactNeighborX="34079" custLinFactNeighborY="-55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F72614-12E0-460F-98DB-2FBA0E10A102}" type="pres">
      <dgm:prSet presAssocID="{2AA76D28-61B5-42C1-AC52-BA1E84E4B3C1}" presName="item3" presStyleLbl="node1" presStyleIdx="2" presStyleCnt="3" custLinFactNeighborX="37450" custLinFactNeighborY="-8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294E9-F1CE-4391-BE9C-2FF07482D03C}" type="pres">
      <dgm:prSet presAssocID="{6EF3B1C8-5E00-43A7-A67A-1926BEFA910C}" presName="funnel" presStyleLbl="trAlignAcc1" presStyleIdx="0" presStyleCnt="1" custScaleX="128344" custScaleY="96947" custLinFactNeighborX="9714" custLinFactNeighborY="-15423"/>
      <dgm:spPr/>
      <dgm:t>
        <a:bodyPr/>
        <a:lstStyle/>
        <a:p>
          <a:endParaRPr lang="en-US"/>
        </a:p>
      </dgm:t>
    </dgm:pt>
  </dgm:ptLst>
  <dgm:cxnLst>
    <dgm:cxn modelId="{FC55CDB7-9E51-4A20-BFA6-4E13CED7525E}" srcId="{6EF3B1C8-5E00-43A7-A67A-1926BEFA910C}" destId="{2AA76D28-61B5-42C1-AC52-BA1E84E4B3C1}" srcOrd="3" destOrd="0" parTransId="{6D7F96A3-3D39-4777-ABDD-30744BB21043}" sibTransId="{7D187C24-D177-4CD2-B272-80BA32826F48}"/>
    <dgm:cxn modelId="{D5E3D4CE-8994-4F78-9CFC-6E39C4CA43C4}" type="presOf" srcId="{2AA76D28-61B5-42C1-AC52-BA1E84E4B3C1}" destId="{F45FE049-8450-40B9-837C-74ED45177CBE}" srcOrd="0" destOrd="0" presId="urn:microsoft.com/office/officeart/2005/8/layout/funnel1"/>
    <dgm:cxn modelId="{0A7558FA-5E6D-4679-8550-C76B901CD8EE}" type="presOf" srcId="{6EF3B1C8-5E00-43A7-A67A-1926BEFA910C}" destId="{BC0CB116-D376-42BB-B848-CEA08406D56F}" srcOrd="0" destOrd="0" presId="urn:microsoft.com/office/officeart/2005/8/layout/funnel1"/>
    <dgm:cxn modelId="{0549CEF2-E146-4E64-91F2-CED59DB4D3FA}" type="presOf" srcId="{E4367A20-D703-46CE-A0AC-81987EE207F4}" destId="{04A21D1C-54A5-4356-89C8-DB8DAB39EEE4}" srcOrd="0" destOrd="0" presId="urn:microsoft.com/office/officeart/2005/8/layout/funnel1"/>
    <dgm:cxn modelId="{8D88FE12-A2EF-4177-B9AA-0098316C1655}" srcId="{6EF3B1C8-5E00-43A7-A67A-1926BEFA910C}" destId="{E4367A20-D703-46CE-A0AC-81987EE207F4}" srcOrd="2" destOrd="0" parTransId="{6D651B53-5F5F-49D5-8565-0418A79C0808}" sibTransId="{BBD4389D-3CD9-4B48-BC6D-AFC0D49BB09E}"/>
    <dgm:cxn modelId="{E1AEA7E8-25CE-4626-8725-F2EE7CF3CB04}" type="presOf" srcId="{F5B40C44-C899-4C31-89FB-EA3049E71B2F}" destId="{A85CED19-64F8-4C5D-9844-6DF60832D2C9}" srcOrd="0" destOrd="0" presId="urn:microsoft.com/office/officeart/2005/8/layout/funnel1"/>
    <dgm:cxn modelId="{D521ADED-C2A7-45B4-B6D8-7852E9FB3BC7}" srcId="{6EF3B1C8-5E00-43A7-A67A-1926BEFA910C}" destId="{F5B40C44-C899-4C31-89FB-EA3049E71B2F}" srcOrd="1" destOrd="0" parTransId="{A58CF5E1-59E4-4AFB-9C80-FE43493A742D}" sibTransId="{D1E0CD00-C3C3-41D3-A544-E3BF445C7514}"/>
    <dgm:cxn modelId="{543987CC-E03E-4E29-A9FC-B4A5736024AB}" srcId="{6EF3B1C8-5E00-43A7-A67A-1926BEFA910C}" destId="{A54B3262-B617-4EB6-9358-286EE21F4C1B}" srcOrd="0" destOrd="0" parTransId="{ACE61F5A-EF9D-4BD4-81FD-36E880513A32}" sibTransId="{622E284B-22AD-4D0B-8601-D5DEA9EB4B1B}"/>
    <dgm:cxn modelId="{56E4A45E-BCB6-40AE-A921-D44ED4ADF7A6}" type="presOf" srcId="{A54B3262-B617-4EB6-9358-286EE21F4C1B}" destId="{2DF72614-12E0-460F-98DB-2FBA0E10A102}" srcOrd="0" destOrd="0" presId="urn:microsoft.com/office/officeart/2005/8/layout/funnel1"/>
    <dgm:cxn modelId="{7640FDB8-DC09-44BE-9C99-E91EBD21C110}" type="presParOf" srcId="{BC0CB116-D376-42BB-B848-CEA08406D56F}" destId="{A21C8525-842D-4217-BAAB-3462A5FD9A79}" srcOrd="0" destOrd="0" presId="urn:microsoft.com/office/officeart/2005/8/layout/funnel1"/>
    <dgm:cxn modelId="{9E02F285-E14B-4675-AA04-23B19D5DB786}" type="presParOf" srcId="{BC0CB116-D376-42BB-B848-CEA08406D56F}" destId="{65FD512D-C2A9-473C-B0CC-15CDA5E8A356}" srcOrd="1" destOrd="0" presId="urn:microsoft.com/office/officeart/2005/8/layout/funnel1"/>
    <dgm:cxn modelId="{0DF40D32-0A0E-4589-B543-E08382BF4168}" type="presParOf" srcId="{BC0CB116-D376-42BB-B848-CEA08406D56F}" destId="{F45FE049-8450-40B9-837C-74ED45177CBE}" srcOrd="2" destOrd="0" presId="urn:microsoft.com/office/officeart/2005/8/layout/funnel1"/>
    <dgm:cxn modelId="{83FAFECD-48D7-4451-9946-0D19A6EE70E3}" type="presParOf" srcId="{BC0CB116-D376-42BB-B848-CEA08406D56F}" destId="{04A21D1C-54A5-4356-89C8-DB8DAB39EEE4}" srcOrd="3" destOrd="0" presId="urn:microsoft.com/office/officeart/2005/8/layout/funnel1"/>
    <dgm:cxn modelId="{3E2FE56F-EB39-4D7D-8A5A-589B57D9E622}" type="presParOf" srcId="{BC0CB116-D376-42BB-B848-CEA08406D56F}" destId="{A85CED19-64F8-4C5D-9844-6DF60832D2C9}" srcOrd="4" destOrd="0" presId="urn:microsoft.com/office/officeart/2005/8/layout/funnel1"/>
    <dgm:cxn modelId="{5E958099-6B15-4F85-90B1-3CC212FED399}" type="presParOf" srcId="{BC0CB116-D376-42BB-B848-CEA08406D56F}" destId="{2DF72614-12E0-460F-98DB-2FBA0E10A102}" srcOrd="5" destOrd="0" presId="urn:microsoft.com/office/officeart/2005/8/layout/funnel1"/>
    <dgm:cxn modelId="{EF4C531F-807E-499E-AA69-21BCD8126AFA}" type="presParOf" srcId="{BC0CB116-D376-42BB-B848-CEA08406D56F}" destId="{D64294E9-F1CE-4391-BE9C-2FF07482D03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DF570-14AA-4471-97D7-833BAAD6985B}">
      <dsp:nvSpPr>
        <dsp:cNvPr id="0" name=""/>
        <dsp:cNvSpPr/>
      </dsp:nvSpPr>
      <dsp:spPr>
        <a:xfrm rot="16200000">
          <a:off x="-1238485" y="1239475"/>
          <a:ext cx="5054617" cy="257566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8365" bIns="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Climate change </a:t>
          </a:r>
          <a:endParaRPr lang="th-TH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science  &amp;</a:t>
          </a:r>
          <a:r>
            <a:rPr lang="th-TH" sz="2400" kern="1200" dirty="0" smtClean="0"/>
            <a:t> </a:t>
          </a:r>
          <a:r>
            <a:rPr lang="en-US" sz="2400" kern="1200" dirty="0" smtClean="0"/>
            <a:t>impact</a:t>
          </a:r>
          <a:endParaRPr lang="th-TH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Adaptation</a:t>
          </a:r>
          <a:endParaRPr lang="th-TH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Green city</a:t>
          </a:r>
          <a:endParaRPr lang="th-TH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policy</a:t>
          </a:r>
          <a:endParaRPr lang="th-TH" sz="2400" kern="1200" dirty="0"/>
        </a:p>
      </dsp:txBody>
      <dsp:txXfrm rot="5400000">
        <a:off x="991" y="1010922"/>
        <a:ext cx="2575665" cy="3032771"/>
      </dsp:txXfrm>
    </dsp:sp>
    <dsp:sp modelId="{5682A3FF-FBAF-4D1C-89D3-9C3F89EB474F}">
      <dsp:nvSpPr>
        <dsp:cNvPr id="0" name=""/>
        <dsp:cNvSpPr/>
      </dsp:nvSpPr>
      <dsp:spPr>
        <a:xfrm rot="16200000">
          <a:off x="1530355" y="1239475"/>
          <a:ext cx="5054617" cy="257566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8365" bIns="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Water</a:t>
          </a:r>
          <a:endParaRPr lang="th-TH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strategic water  resources management</a:t>
          </a:r>
          <a:endParaRPr lang="th-TH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flood &amp; drought</a:t>
          </a:r>
          <a:endParaRPr lang="th-TH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Adaptation to  CC</a:t>
          </a:r>
          <a:endParaRPr lang="th-TH" sz="2400" kern="1200" dirty="0"/>
        </a:p>
      </dsp:txBody>
      <dsp:txXfrm rot="5400000">
        <a:off x="2769831" y="1010922"/>
        <a:ext cx="2575665" cy="3032771"/>
      </dsp:txXfrm>
    </dsp:sp>
    <dsp:sp modelId="{BF39D665-2D41-4363-B13E-F5C7C3CA17B2}">
      <dsp:nvSpPr>
        <dsp:cNvPr id="0" name=""/>
        <dsp:cNvSpPr/>
      </dsp:nvSpPr>
      <dsp:spPr>
        <a:xfrm rot="16200000">
          <a:off x="4299196" y="1239475"/>
          <a:ext cx="5054617" cy="257566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8365" bIns="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Disaster</a:t>
          </a:r>
          <a:endParaRPr lang="th-TH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Earthquake</a:t>
          </a:r>
          <a:endParaRPr lang="th-TH" sz="2400" kern="1200" dirty="0"/>
        </a:p>
      </dsp:txBody>
      <dsp:txXfrm rot="5400000">
        <a:off x="5538672" y="1010922"/>
        <a:ext cx="2575665" cy="30327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AB9EC-E3E7-BF43-99E0-9D2EC56D9ACE}">
      <dsp:nvSpPr>
        <dsp:cNvPr id="0" name=""/>
        <dsp:cNvSpPr/>
      </dsp:nvSpPr>
      <dsp:spPr>
        <a:xfrm>
          <a:off x="-111731" y="0"/>
          <a:ext cx="6512325" cy="549150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Research priority</a:t>
          </a:r>
          <a:endParaRPr lang="en-US" sz="3200" kern="1200" dirty="0"/>
        </a:p>
      </dsp:txBody>
      <dsp:txXfrm>
        <a:off x="2006402" y="274575"/>
        <a:ext cx="2276057" cy="823726"/>
      </dsp:txXfrm>
    </dsp:sp>
    <dsp:sp modelId="{2188A52C-0651-9D46-8C31-4947D52005BE}">
      <dsp:nvSpPr>
        <dsp:cNvPr id="0" name=""/>
        <dsp:cNvSpPr/>
      </dsp:nvSpPr>
      <dsp:spPr>
        <a:xfrm>
          <a:off x="475084" y="1372877"/>
          <a:ext cx="5338694" cy="4118631"/>
        </a:xfrm>
        <a:prstGeom prst="ellipse">
          <a:avLst/>
        </a:prstGeom>
        <a:gradFill rotWithShape="0">
          <a:gsLst>
            <a:gs pos="0">
              <a:schemeClr val="accent3">
                <a:hueOff val="5625133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3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3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Funding and research activity</a:t>
          </a:r>
          <a:endParaRPr lang="en-US" sz="2400" kern="1200" dirty="0"/>
        </a:p>
      </dsp:txBody>
      <dsp:txXfrm>
        <a:off x="1900515" y="1630291"/>
        <a:ext cx="2487831" cy="772243"/>
      </dsp:txXfrm>
    </dsp:sp>
    <dsp:sp modelId="{6B74D699-82FA-EA4B-9031-5F667ABE959F}">
      <dsp:nvSpPr>
        <dsp:cNvPr id="0" name=""/>
        <dsp:cNvSpPr/>
      </dsp:nvSpPr>
      <dsp:spPr>
        <a:xfrm>
          <a:off x="1481382" y="2745754"/>
          <a:ext cx="3326097" cy="2745754"/>
        </a:xfrm>
        <a:prstGeom prst="ellipse">
          <a:avLst/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Research utilization</a:t>
          </a:r>
          <a:endParaRPr lang="en-US" sz="3100" kern="1200" dirty="0"/>
        </a:p>
      </dsp:txBody>
      <dsp:txXfrm>
        <a:off x="1968478" y="3432193"/>
        <a:ext cx="2351905" cy="13728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BE963-3EC0-40FB-91C5-000D0A883B02}">
      <dsp:nvSpPr>
        <dsp:cNvPr id="0" name=""/>
        <dsp:cNvSpPr/>
      </dsp:nvSpPr>
      <dsp:spPr>
        <a:xfrm>
          <a:off x="2190707" y="1981194"/>
          <a:ext cx="1519571" cy="16541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Climate Change Research  Center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solidFill>
              <a:schemeClr val="tx1"/>
            </a:solidFill>
          </a:endParaRPr>
        </a:p>
      </dsp:txBody>
      <dsp:txXfrm>
        <a:off x="2413243" y="2223445"/>
        <a:ext cx="1074499" cy="1169690"/>
      </dsp:txXfrm>
    </dsp:sp>
    <dsp:sp modelId="{857DD34E-EC37-430A-9B79-0AC010230226}">
      <dsp:nvSpPr>
        <dsp:cNvPr id="0" name=""/>
        <dsp:cNvSpPr/>
      </dsp:nvSpPr>
      <dsp:spPr>
        <a:xfrm rot="16226806">
          <a:off x="2819902" y="1481778"/>
          <a:ext cx="278048" cy="4900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861284" y="1621489"/>
        <a:ext cx="194634" cy="294015"/>
      </dsp:txXfrm>
    </dsp:sp>
    <dsp:sp modelId="{AA3B7ED3-658F-45A1-8233-86A0DBD7593B}">
      <dsp:nvSpPr>
        <dsp:cNvPr id="0" name=""/>
        <dsp:cNvSpPr/>
      </dsp:nvSpPr>
      <dsp:spPr>
        <a:xfrm>
          <a:off x="2199033" y="76191"/>
          <a:ext cx="1534765" cy="13804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RU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Climate projection &amp; modeling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423794" y="278352"/>
        <a:ext cx="1085243" cy="976123"/>
      </dsp:txXfrm>
    </dsp:sp>
    <dsp:sp modelId="{E07EDFD7-711B-4BDC-B621-2085B9030A8C}">
      <dsp:nvSpPr>
        <dsp:cNvPr id="0" name=""/>
        <dsp:cNvSpPr/>
      </dsp:nvSpPr>
      <dsp:spPr>
        <a:xfrm rot="21423664">
          <a:off x="3752594" y="2519422"/>
          <a:ext cx="104274" cy="4900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3752615" y="2618229"/>
        <a:ext cx="72992" cy="294015"/>
      </dsp:txXfrm>
    </dsp:sp>
    <dsp:sp modelId="{63667340-9A5F-414B-A59A-35E12FD69644}">
      <dsp:nvSpPr>
        <dsp:cNvPr id="0" name=""/>
        <dsp:cNvSpPr/>
      </dsp:nvSpPr>
      <dsp:spPr>
        <a:xfrm>
          <a:off x="3905296" y="1945462"/>
          <a:ext cx="1322204" cy="15597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KMUTT</a:t>
          </a:r>
          <a:r>
            <a:rPr lang="en-US" sz="1800" kern="1200" dirty="0" smtClean="0">
              <a:solidFill>
                <a:schemeClr val="tx1"/>
              </a:solidFill>
            </a:rPr>
            <a:t>  Seasonal forecast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098928" y="2173880"/>
        <a:ext cx="934940" cy="1102901"/>
      </dsp:txXfrm>
    </dsp:sp>
    <dsp:sp modelId="{CAF5D85C-1D3C-492A-A7F7-653821DC30FC}">
      <dsp:nvSpPr>
        <dsp:cNvPr id="0" name=""/>
        <dsp:cNvSpPr/>
      </dsp:nvSpPr>
      <dsp:spPr>
        <a:xfrm rot="5397229">
          <a:off x="2774370" y="3673097"/>
          <a:ext cx="349425" cy="4900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826741" y="3718689"/>
        <a:ext cx="244598" cy="294015"/>
      </dsp:txXfrm>
    </dsp:sp>
    <dsp:sp modelId="{5A7C1198-7795-4273-846C-69455866E011}">
      <dsp:nvSpPr>
        <dsp:cNvPr id="0" name=""/>
        <dsp:cNvSpPr/>
      </dsp:nvSpPr>
      <dsp:spPr>
        <a:xfrm>
          <a:off x="2209797" y="4114809"/>
          <a:ext cx="1484654" cy="14346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Future unit</a:t>
          </a:r>
          <a:endParaRPr lang="en-US" sz="2000" kern="1200" dirty="0"/>
        </a:p>
      </dsp:txBody>
      <dsp:txXfrm>
        <a:off x="2427220" y="4324913"/>
        <a:ext cx="1049808" cy="1014474"/>
      </dsp:txXfrm>
    </dsp:sp>
    <dsp:sp modelId="{279FFC82-FFCD-4611-B102-4C4B39457010}">
      <dsp:nvSpPr>
        <dsp:cNvPr id="0" name=""/>
        <dsp:cNvSpPr/>
      </dsp:nvSpPr>
      <dsp:spPr>
        <a:xfrm rot="11014743">
          <a:off x="2090254" y="2511722"/>
          <a:ext cx="71961" cy="4900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2111821" y="2610401"/>
        <a:ext cx="50373" cy="294015"/>
      </dsp:txXfrm>
    </dsp:sp>
    <dsp:sp modelId="{CD31C9B4-F88C-4F96-9FC3-609B4C38DD5C}">
      <dsp:nvSpPr>
        <dsp:cNvPr id="0" name=""/>
        <dsp:cNvSpPr/>
      </dsp:nvSpPr>
      <dsp:spPr>
        <a:xfrm>
          <a:off x="609596" y="1828795"/>
          <a:ext cx="1447810" cy="17567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SU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 Cloud Physics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821623" y="2086060"/>
        <a:ext cx="1023756" cy="12421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A8896-28A0-408C-92D4-5484007BE075}">
      <dsp:nvSpPr>
        <dsp:cNvPr id="0" name=""/>
        <dsp:cNvSpPr/>
      </dsp:nvSpPr>
      <dsp:spPr>
        <a:xfrm>
          <a:off x="389368" y="1970712"/>
          <a:ext cx="1423628" cy="7118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ASEAN-IAP center</a:t>
          </a:r>
          <a:endParaRPr lang="en-US" sz="1500" kern="1200" dirty="0"/>
        </a:p>
      </dsp:txBody>
      <dsp:txXfrm>
        <a:off x="410216" y="1991560"/>
        <a:ext cx="1381932" cy="670118"/>
      </dsp:txXfrm>
    </dsp:sp>
    <dsp:sp modelId="{A9272C73-E2AB-4AD3-9FD3-160A4FCE110F}">
      <dsp:nvSpPr>
        <dsp:cNvPr id="0" name=""/>
        <dsp:cNvSpPr/>
      </dsp:nvSpPr>
      <dsp:spPr>
        <a:xfrm rot="17471731">
          <a:off x="1462656" y="1799907"/>
          <a:ext cx="1097474" cy="30190"/>
        </a:xfrm>
        <a:custGeom>
          <a:avLst/>
          <a:gdLst/>
          <a:ahLst/>
          <a:cxnLst/>
          <a:rect l="0" t="0" r="0" b="0"/>
          <a:pathLst>
            <a:path>
              <a:moveTo>
                <a:pt x="0" y="15095"/>
              </a:moveTo>
              <a:lnTo>
                <a:pt x="1097474" y="1509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83956" y="1787565"/>
        <a:ext cx="54873" cy="54873"/>
      </dsp:txXfrm>
    </dsp:sp>
    <dsp:sp modelId="{911B8CF5-DC17-4477-90CB-AD63344A9C13}">
      <dsp:nvSpPr>
        <dsp:cNvPr id="0" name=""/>
        <dsp:cNvSpPr/>
      </dsp:nvSpPr>
      <dsp:spPr>
        <a:xfrm>
          <a:off x="2209790" y="947479"/>
          <a:ext cx="593795" cy="7118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Earth Sc</a:t>
          </a:r>
          <a:r>
            <a:rPr lang="en-US" sz="1500" kern="1200" dirty="0" smtClean="0"/>
            <a:t>.</a:t>
          </a:r>
          <a:endParaRPr lang="en-US" sz="1500" kern="1200" dirty="0"/>
        </a:p>
      </dsp:txBody>
      <dsp:txXfrm>
        <a:off x="2227182" y="964871"/>
        <a:ext cx="559011" cy="677030"/>
      </dsp:txXfrm>
    </dsp:sp>
    <dsp:sp modelId="{6E9F09D2-7B8E-497B-9245-5706DF27264F}">
      <dsp:nvSpPr>
        <dsp:cNvPr id="0" name=""/>
        <dsp:cNvSpPr/>
      </dsp:nvSpPr>
      <dsp:spPr>
        <a:xfrm rot="17603573">
          <a:off x="2534694" y="878998"/>
          <a:ext cx="891896" cy="30190"/>
        </a:xfrm>
        <a:custGeom>
          <a:avLst/>
          <a:gdLst/>
          <a:ahLst/>
          <a:cxnLst/>
          <a:rect l="0" t="0" r="0" b="0"/>
          <a:pathLst>
            <a:path>
              <a:moveTo>
                <a:pt x="0" y="15095"/>
              </a:moveTo>
              <a:lnTo>
                <a:pt x="891896" y="1509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58345" y="871795"/>
        <a:ext cx="44594" cy="44594"/>
      </dsp:txXfrm>
    </dsp:sp>
    <dsp:sp modelId="{F93281C1-3BC7-4E4A-A054-B442A7E1F45B}">
      <dsp:nvSpPr>
        <dsp:cNvPr id="0" name=""/>
        <dsp:cNvSpPr/>
      </dsp:nvSpPr>
      <dsp:spPr>
        <a:xfrm>
          <a:off x="3157699" y="128893"/>
          <a:ext cx="916161" cy="71181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Hydrology 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3178547" y="149741"/>
        <a:ext cx="874465" cy="670118"/>
      </dsp:txXfrm>
    </dsp:sp>
    <dsp:sp modelId="{FC546D98-8FA3-46A1-B31B-93C2BA970BD3}">
      <dsp:nvSpPr>
        <dsp:cNvPr id="0" name=""/>
        <dsp:cNvSpPr/>
      </dsp:nvSpPr>
      <dsp:spPr>
        <a:xfrm>
          <a:off x="2803585" y="1288291"/>
          <a:ext cx="354113" cy="30190"/>
        </a:xfrm>
        <a:custGeom>
          <a:avLst/>
          <a:gdLst/>
          <a:ahLst/>
          <a:cxnLst/>
          <a:rect l="0" t="0" r="0" b="0"/>
          <a:pathLst>
            <a:path>
              <a:moveTo>
                <a:pt x="0" y="15095"/>
              </a:moveTo>
              <a:lnTo>
                <a:pt x="354113" y="1509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71789" y="1294533"/>
        <a:ext cx="17705" cy="17705"/>
      </dsp:txXfrm>
    </dsp:sp>
    <dsp:sp modelId="{08366FEB-76E3-4395-BA0B-F3A651585C53}">
      <dsp:nvSpPr>
        <dsp:cNvPr id="0" name=""/>
        <dsp:cNvSpPr/>
      </dsp:nvSpPr>
      <dsp:spPr>
        <a:xfrm>
          <a:off x="3157699" y="947479"/>
          <a:ext cx="1407726" cy="71181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Carbon cycle,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  GHGs mitigation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3178547" y="968327"/>
        <a:ext cx="1366030" cy="670118"/>
      </dsp:txXfrm>
    </dsp:sp>
    <dsp:sp modelId="{68E4F85B-B5F3-4B5A-B7DE-724487D8C875}">
      <dsp:nvSpPr>
        <dsp:cNvPr id="0" name=""/>
        <dsp:cNvSpPr/>
      </dsp:nvSpPr>
      <dsp:spPr>
        <a:xfrm rot="3996427">
          <a:off x="2534694" y="1697584"/>
          <a:ext cx="891896" cy="30190"/>
        </a:xfrm>
        <a:custGeom>
          <a:avLst/>
          <a:gdLst/>
          <a:ahLst/>
          <a:cxnLst/>
          <a:rect l="0" t="0" r="0" b="0"/>
          <a:pathLst>
            <a:path>
              <a:moveTo>
                <a:pt x="0" y="15095"/>
              </a:moveTo>
              <a:lnTo>
                <a:pt x="891896" y="1509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58345" y="1690382"/>
        <a:ext cx="44594" cy="44594"/>
      </dsp:txXfrm>
    </dsp:sp>
    <dsp:sp modelId="{7E1364D7-BBD4-4872-A8E3-EAD37C4BB34D}">
      <dsp:nvSpPr>
        <dsp:cNvPr id="0" name=""/>
        <dsp:cNvSpPr/>
      </dsp:nvSpPr>
      <dsp:spPr>
        <a:xfrm>
          <a:off x="3157699" y="1766065"/>
          <a:ext cx="1423628" cy="71181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Air pollution, Aerosols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3178547" y="1786913"/>
        <a:ext cx="1381932" cy="670118"/>
      </dsp:txXfrm>
    </dsp:sp>
    <dsp:sp modelId="{A006BB52-1E47-43C0-9671-158BBD9E1D2C}">
      <dsp:nvSpPr>
        <dsp:cNvPr id="0" name=""/>
        <dsp:cNvSpPr/>
      </dsp:nvSpPr>
      <dsp:spPr>
        <a:xfrm rot="4102667">
          <a:off x="1472969" y="2812067"/>
          <a:ext cx="1076862" cy="30190"/>
        </a:xfrm>
        <a:custGeom>
          <a:avLst/>
          <a:gdLst/>
          <a:ahLst/>
          <a:cxnLst/>
          <a:rect l="0" t="0" r="0" b="0"/>
          <a:pathLst>
            <a:path>
              <a:moveTo>
                <a:pt x="0" y="15095"/>
              </a:moveTo>
              <a:lnTo>
                <a:pt x="1076862" y="1509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84479" y="2800241"/>
        <a:ext cx="53843" cy="53843"/>
      </dsp:txXfrm>
    </dsp:sp>
    <dsp:sp modelId="{07DC2F06-E82C-443B-909D-9F1229E34149}">
      <dsp:nvSpPr>
        <dsp:cNvPr id="0" name=""/>
        <dsp:cNvSpPr/>
      </dsp:nvSpPr>
      <dsp:spPr>
        <a:xfrm>
          <a:off x="2209804" y="2971800"/>
          <a:ext cx="719686" cy="7118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Climate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230652" y="2992648"/>
        <a:ext cx="677990" cy="670118"/>
      </dsp:txXfrm>
    </dsp:sp>
    <dsp:sp modelId="{093DED1F-A3D5-4598-9D23-1AAE59C6B87E}">
      <dsp:nvSpPr>
        <dsp:cNvPr id="0" name=""/>
        <dsp:cNvSpPr/>
      </dsp:nvSpPr>
      <dsp:spPr>
        <a:xfrm rot="18746825">
          <a:off x="2844210" y="3119037"/>
          <a:ext cx="524661" cy="30190"/>
        </a:xfrm>
        <a:custGeom>
          <a:avLst/>
          <a:gdLst/>
          <a:ahLst/>
          <a:cxnLst/>
          <a:rect l="0" t="0" r="0" b="0"/>
          <a:pathLst>
            <a:path>
              <a:moveTo>
                <a:pt x="0" y="15095"/>
              </a:moveTo>
              <a:lnTo>
                <a:pt x="524661" y="1509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93424" y="3121016"/>
        <a:ext cx="26233" cy="26233"/>
      </dsp:txXfrm>
    </dsp:sp>
    <dsp:sp modelId="{7363393C-F39F-4038-B9B9-2E58CC033230}">
      <dsp:nvSpPr>
        <dsp:cNvPr id="0" name=""/>
        <dsp:cNvSpPr/>
      </dsp:nvSpPr>
      <dsp:spPr>
        <a:xfrm>
          <a:off x="3283590" y="2584651"/>
          <a:ext cx="1423628" cy="71181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Short-term, seasonal forecast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3304438" y="2605499"/>
        <a:ext cx="1381932" cy="670118"/>
      </dsp:txXfrm>
    </dsp:sp>
    <dsp:sp modelId="{C37F7389-E1DE-42C1-8934-3A41004397D8}">
      <dsp:nvSpPr>
        <dsp:cNvPr id="0" name=""/>
        <dsp:cNvSpPr/>
      </dsp:nvSpPr>
      <dsp:spPr>
        <a:xfrm rot="3037370">
          <a:off x="2827469" y="3528330"/>
          <a:ext cx="558143" cy="30190"/>
        </a:xfrm>
        <a:custGeom>
          <a:avLst/>
          <a:gdLst/>
          <a:ahLst/>
          <a:cxnLst/>
          <a:rect l="0" t="0" r="0" b="0"/>
          <a:pathLst>
            <a:path>
              <a:moveTo>
                <a:pt x="0" y="15095"/>
              </a:moveTo>
              <a:lnTo>
                <a:pt x="558143" y="1509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92587" y="3529472"/>
        <a:ext cx="27907" cy="27907"/>
      </dsp:txXfrm>
    </dsp:sp>
    <dsp:sp modelId="{1F9C2463-E674-4B3D-827D-CDD59AC50E48}">
      <dsp:nvSpPr>
        <dsp:cNvPr id="0" name=""/>
        <dsp:cNvSpPr/>
      </dsp:nvSpPr>
      <dsp:spPr>
        <a:xfrm>
          <a:off x="3283590" y="3403237"/>
          <a:ext cx="1423628" cy="71181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Climate modeling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3304438" y="3424085"/>
        <a:ext cx="1381932" cy="6701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A8896-28A0-408C-92D4-5484007BE075}">
      <dsp:nvSpPr>
        <dsp:cNvPr id="0" name=""/>
        <dsp:cNvSpPr/>
      </dsp:nvSpPr>
      <dsp:spPr>
        <a:xfrm>
          <a:off x="73" y="96646"/>
          <a:ext cx="1563483" cy="781741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KMUTT Climate Research Center</a:t>
          </a:r>
        </a:p>
      </dsp:txBody>
      <dsp:txXfrm>
        <a:off x="22969" y="119542"/>
        <a:ext cx="1517691" cy="7359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BE963-3EC0-40FB-91C5-000D0A883B02}">
      <dsp:nvSpPr>
        <dsp:cNvPr id="0" name=""/>
        <dsp:cNvSpPr/>
      </dsp:nvSpPr>
      <dsp:spPr>
        <a:xfrm>
          <a:off x="2742471" y="1777212"/>
          <a:ext cx="1052899" cy="10528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TRF- Climate Research</a:t>
          </a:r>
          <a:endParaRPr lang="en-US" sz="1500" kern="1200" dirty="0"/>
        </a:p>
      </dsp:txBody>
      <dsp:txXfrm>
        <a:off x="2896664" y="1931405"/>
        <a:ext cx="744513" cy="744513"/>
      </dsp:txXfrm>
    </dsp:sp>
    <dsp:sp modelId="{857DD34E-EC37-430A-9B79-0AC010230226}">
      <dsp:nvSpPr>
        <dsp:cNvPr id="0" name=""/>
        <dsp:cNvSpPr/>
      </dsp:nvSpPr>
      <dsp:spPr>
        <a:xfrm rot="16217189">
          <a:off x="3120988" y="1291079"/>
          <a:ext cx="303910" cy="416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166347" y="1419879"/>
        <a:ext cx="212737" cy="249644"/>
      </dsp:txXfrm>
    </dsp:sp>
    <dsp:sp modelId="{AA3B7ED3-658F-45A1-8233-86A0DBD7593B}">
      <dsp:nvSpPr>
        <dsp:cNvPr id="0" name=""/>
        <dsp:cNvSpPr/>
      </dsp:nvSpPr>
      <dsp:spPr>
        <a:xfrm>
          <a:off x="2160256" y="-19930"/>
          <a:ext cx="2234445" cy="12237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MoU</a:t>
          </a:r>
          <a:r>
            <a:rPr lang="en-US" sz="1600" kern="1200" dirty="0" smtClean="0"/>
            <a:t> with </a:t>
          </a:r>
          <a:r>
            <a:rPr lang="en-US" sz="1600" kern="1200" dirty="0" err="1" smtClean="0"/>
            <a:t>Ramkhamheang</a:t>
          </a:r>
          <a:r>
            <a:rPr lang="en-US" sz="1600" kern="1200" dirty="0" smtClean="0"/>
            <a:t> U on Climate projection &amp; modeling</a:t>
          </a:r>
          <a:endParaRPr lang="en-US" sz="1600" kern="1200" dirty="0"/>
        </a:p>
      </dsp:txBody>
      <dsp:txXfrm>
        <a:off x="2487483" y="159283"/>
        <a:ext cx="1579991" cy="865317"/>
      </dsp:txXfrm>
    </dsp:sp>
    <dsp:sp modelId="{E07EDFD7-711B-4BDC-B621-2085B9030A8C}">
      <dsp:nvSpPr>
        <dsp:cNvPr id="0" name=""/>
        <dsp:cNvSpPr/>
      </dsp:nvSpPr>
      <dsp:spPr>
        <a:xfrm>
          <a:off x="3875205" y="2095625"/>
          <a:ext cx="192330" cy="416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875205" y="2178839"/>
        <a:ext cx="134631" cy="249644"/>
      </dsp:txXfrm>
    </dsp:sp>
    <dsp:sp modelId="{63667340-9A5F-414B-A59A-35E12FD69644}">
      <dsp:nvSpPr>
        <dsp:cNvPr id="0" name=""/>
        <dsp:cNvSpPr/>
      </dsp:nvSpPr>
      <dsp:spPr>
        <a:xfrm>
          <a:off x="4158258" y="1691790"/>
          <a:ext cx="1867702" cy="12237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MoU</a:t>
          </a:r>
          <a:r>
            <a:rPr lang="en-US" sz="1800" kern="1200" dirty="0" smtClean="0"/>
            <a:t> with KMUTT on Seasonal forecast</a:t>
          </a:r>
          <a:endParaRPr lang="en-US" sz="1800" kern="1200" dirty="0"/>
        </a:p>
      </dsp:txBody>
      <dsp:txXfrm>
        <a:off x="4431777" y="1871003"/>
        <a:ext cx="1320664" cy="865317"/>
      </dsp:txXfrm>
    </dsp:sp>
    <dsp:sp modelId="{CAF5D85C-1D3C-492A-A7F7-653821DC30FC}">
      <dsp:nvSpPr>
        <dsp:cNvPr id="0" name=""/>
        <dsp:cNvSpPr/>
      </dsp:nvSpPr>
      <dsp:spPr>
        <a:xfrm rot="5382811">
          <a:off x="3133554" y="2876962"/>
          <a:ext cx="278546" cy="416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175127" y="2918395"/>
        <a:ext cx="194982" cy="249644"/>
      </dsp:txXfrm>
    </dsp:sp>
    <dsp:sp modelId="{5A7C1198-7795-4273-846C-69455866E011}">
      <dsp:nvSpPr>
        <dsp:cNvPr id="0" name=""/>
        <dsp:cNvSpPr/>
      </dsp:nvSpPr>
      <dsp:spPr>
        <a:xfrm>
          <a:off x="2619417" y="3355650"/>
          <a:ext cx="1316124" cy="13194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Future unit</a:t>
          </a:r>
          <a:endParaRPr lang="en-US" sz="2400" kern="1200" dirty="0"/>
        </a:p>
      </dsp:txBody>
      <dsp:txXfrm>
        <a:off x="2812159" y="3548881"/>
        <a:ext cx="930640" cy="933003"/>
      </dsp:txXfrm>
    </dsp:sp>
    <dsp:sp modelId="{279FFC82-FFCD-4611-B102-4C4B39457010}">
      <dsp:nvSpPr>
        <dsp:cNvPr id="0" name=""/>
        <dsp:cNvSpPr/>
      </dsp:nvSpPr>
      <dsp:spPr>
        <a:xfrm rot="10790554">
          <a:off x="2469475" y="2097557"/>
          <a:ext cx="192918" cy="416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527350" y="2180691"/>
        <a:ext cx="135043" cy="249644"/>
      </dsp:txXfrm>
    </dsp:sp>
    <dsp:sp modelId="{CD31C9B4-F88C-4F96-9FC3-609B4C38DD5C}">
      <dsp:nvSpPr>
        <dsp:cNvPr id="0" name=""/>
        <dsp:cNvSpPr/>
      </dsp:nvSpPr>
      <dsp:spPr>
        <a:xfrm>
          <a:off x="966364" y="1555446"/>
          <a:ext cx="1412114" cy="15052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Mou</a:t>
          </a:r>
          <a:r>
            <a:rPr lang="en-US" sz="1800" kern="1200" dirty="0" smtClean="0"/>
            <a:t> With </a:t>
          </a:r>
          <a:r>
            <a:rPr lang="en-US" sz="1800" kern="1200" dirty="0" err="1" smtClean="0"/>
            <a:t>Silpakorn</a:t>
          </a:r>
          <a:r>
            <a:rPr lang="en-US" sz="1800" kern="1200" dirty="0" smtClean="0"/>
            <a:t> U on Cloud Physics</a:t>
          </a:r>
          <a:endParaRPr lang="en-US" sz="1800" kern="1200" dirty="0"/>
        </a:p>
      </dsp:txBody>
      <dsp:txXfrm>
        <a:off x="1173163" y="1775878"/>
        <a:ext cx="998516" cy="10643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23186-3898-4FB6-B7FA-A37A2BECD477}">
      <dsp:nvSpPr>
        <dsp:cNvPr id="0" name=""/>
        <dsp:cNvSpPr/>
      </dsp:nvSpPr>
      <dsp:spPr>
        <a:xfrm>
          <a:off x="725" y="608881"/>
          <a:ext cx="2744761" cy="108944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Phase I </a:t>
          </a:r>
          <a:endParaRPr lang="en-US" sz="2000" b="1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725" y="608881"/>
        <a:ext cx="2744761" cy="326834"/>
      </dsp:txXfrm>
    </dsp:sp>
    <dsp:sp modelId="{5C883977-8617-43DF-BEE3-03E44ABB81AD}">
      <dsp:nvSpPr>
        <dsp:cNvPr id="0" name=""/>
        <dsp:cNvSpPr/>
      </dsp:nvSpPr>
      <dsp:spPr>
        <a:xfrm>
          <a:off x="101238" y="946848"/>
          <a:ext cx="2543735" cy="6603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Downscaling</a:t>
          </a:r>
          <a:endParaRPr lang="en-US" sz="1800" b="1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20579" y="966189"/>
        <a:ext cx="2505053" cy="621657"/>
      </dsp:txXfrm>
    </dsp:sp>
    <dsp:sp modelId="{9F54EB41-2320-4156-AE10-30F0043B6AF0}">
      <dsp:nvSpPr>
        <dsp:cNvPr id="0" name=""/>
        <dsp:cNvSpPr/>
      </dsp:nvSpPr>
      <dsp:spPr>
        <a:xfrm>
          <a:off x="3064156" y="588642"/>
          <a:ext cx="2928401" cy="107034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Phase II</a:t>
          </a:r>
          <a:endParaRPr lang="en-US" sz="2000" b="1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3064156" y="588642"/>
        <a:ext cx="2928401" cy="321102"/>
      </dsp:txXfrm>
    </dsp:sp>
    <dsp:sp modelId="{0BAA01F0-D8B1-4DEB-BD70-B2EB8FA03C42}">
      <dsp:nvSpPr>
        <dsp:cNvPr id="0" name=""/>
        <dsp:cNvSpPr/>
      </dsp:nvSpPr>
      <dsp:spPr>
        <a:xfrm>
          <a:off x="3205448" y="912270"/>
          <a:ext cx="2654100" cy="660339"/>
        </a:xfrm>
        <a:prstGeom prst="roundRect">
          <a:avLst>
            <a:gd name="adj" fmla="val 10000"/>
          </a:avLst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Impact Assessment</a:t>
          </a:r>
          <a:endParaRPr lang="en-US" sz="1800" b="1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3224789" y="931611"/>
        <a:ext cx="2615418" cy="6216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2E82B-95E8-4B65-952B-28C1AA3C7D15}">
      <dsp:nvSpPr>
        <dsp:cNvPr id="0" name=""/>
        <dsp:cNvSpPr/>
      </dsp:nvSpPr>
      <dsp:spPr>
        <a:xfrm rot="5400000">
          <a:off x="5330315" y="-2150591"/>
          <a:ext cx="912026" cy="54459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thaiDi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6">
                  <a:lumMod val="50000"/>
                </a:schemeClr>
              </a:solidFill>
            </a:rPr>
            <a:t>policy recommendation for climate change impacts on ASEAN agricultural production as well as research network and data sharing systems.</a:t>
          </a:r>
          <a:endParaRPr lang="th-TH" sz="1600" kern="1200" dirty="0">
            <a:solidFill>
              <a:schemeClr val="accent6">
                <a:lumMod val="50000"/>
              </a:schemeClr>
            </a:solidFill>
          </a:endParaRPr>
        </a:p>
      </dsp:txBody>
      <dsp:txXfrm rot="-5400000">
        <a:off x="3063351" y="160894"/>
        <a:ext cx="5401435" cy="822984"/>
      </dsp:txXfrm>
    </dsp:sp>
    <dsp:sp modelId="{6EBC3236-9E6D-4248-943E-3C55E809046A}">
      <dsp:nvSpPr>
        <dsp:cNvPr id="0" name=""/>
        <dsp:cNvSpPr/>
      </dsp:nvSpPr>
      <dsp:spPr>
        <a:xfrm>
          <a:off x="0" y="2370"/>
          <a:ext cx="3063350" cy="11400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C00000"/>
              </a:solidFill>
            </a:rPr>
            <a:t>ASEAN</a:t>
          </a:r>
          <a:endParaRPr lang="th-TH" sz="2800" kern="1200" dirty="0">
            <a:solidFill>
              <a:srgbClr val="C00000"/>
            </a:solidFill>
          </a:endParaRPr>
        </a:p>
      </dsp:txBody>
      <dsp:txXfrm>
        <a:off x="55652" y="58022"/>
        <a:ext cx="2952046" cy="1028729"/>
      </dsp:txXfrm>
    </dsp:sp>
    <dsp:sp modelId="{6756417A-4972-4FB5-A106-F0D9D213B9E6}">
      <dsp:nvSpPr>
        <dsp:cNvPr id="0" name=""/>
        <dsp:cNvSpPr/>
      </dsp:nvSpPr>
      <dsp:spPr>
        <a:xfrm rot="5400000">
          <a:off x="5330315" y="-953556"/>
          <a:ext cx="912026" cy="54459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thaiDi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6">
                  <a:lumMod val="50000"/>
                </a:schemeClr>
              </a:solidFill>
            </a:rPr>
            <a:t>capacity building on downscaling global climate models and crop model to driving further initiative in some member states as well as the expertise enhancement in experience of the member states. </a:t>
          </a:r>
          <a:endParaRPr lang="th-TH" sz="1600" kern="1200" dirty="0">
            <a:solidFill>
              <a:schemeClr val="accent6">
                <a:lumMod val="50000"/>
              </a:schemeClr>
            </a:solidFill>
          </a:endParaRPr>
        </a:p>
      </dsp:txBody>
      <dsp:txXfrm rot="-5400000">
        <a:off x="3063351" y="1357929"/>
        <a:ext cx="5401435" cy="822984"/>
      </dsp:txXfrm>
    </dsp:sp>
    <dsp:sp modelId="{241DB5F3-2BA3-4863-8B53-0E7CD561802E}">
      <dsp:nvSpPr>
        <dsp:cNvPr id="0" name=""/>
        <dsp:cNvSpPr/>
      </dsp:nvSpPr>
      <dsp:spPr>
        <a:xfrm>
          <a:off x="0" y="1199405"/>
          <a:ext cx="3063350" cy="11400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C00000"/>
              </a:solidFill>
            </a:rPr>
            <a:t>Member state</a:t>
          </a:r>
          <a:endParaRPr lang="th-TH" sz="2800" kern="1200" dirty="0">
            <a:solidFill>
              <a:srgbClr val="C00000"/>
            </a:solidFill>
          </a:endParaRPr>
        </a:p>
      </dsp:txBody>
      <dsp:txXfrm>
        <a:off x="55652" y="1255057"/>
        <a:ext cx="2952046" cy="1028729"/>
      </dsp:txXfrm>
    </dsp:sp>
    <dsp:sp modelId="{8D504AA7-1143-4378-9758-C8679710691F}">
      <dsp:nvSpPr>
        <dsp:cNvPr id="0" name=""/>
        <dsp:cNvSpPr/>
      </dsp:nvSpPr>
      <dsp:spPr>
        <a:xfrm rot="5400000">
          <a:off x="5330315" y="243478"/>
          <a:ext cx="912026" cy="54459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thaiDi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6">
                  <a:lumMod val="50000"/>
                </a:schemeClr>
              </a:solidFill>
            </a:rPr>
            <a:t>recommendation to cope with the impacts of climate change on specific agricultural systems relevant to their needs and conditions. </a:t>
          </a:r>
          <a:endParaRPr lang="th-TH" sz="1600" kern="1200" dirty="0">
            <a:solidFill>
              <a:schemeClr val="accent6">
                <a:lumMod val="50000"/>
              </a:schemeClr>
            </a:solidFill>
          </a:endParaRPr>
        </a:p>
      </dsp:txBody>
      <dsp:txXfrm rot="-5400000">
        <a:off x="3063351" y="2554964"/>
        <a:ext cx="5401435" cy="822984"/>
      </dsp:txXfrm>
    </dsp:sp>
    <dsp:sp modelId="{90BFD0C8-4339-4A75-982F-1B5C95AF7B1C}">
      <dsp:nvSpPr>
        <dsp:cNvPr id="0" name=""/>
        <dsp:cNvSpPr/>
      </dsp:nvSpPr>
      <dsp:spPr>
        <a:xfrm>
          <a:off x="0" y="2396440"/>
          <a:ext cx="3063350" cy="11400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C00000"/>
              </a:solidFill>
            </a:rPr>
            <a:t>Sub-national agency</a:t>
          </a:r>
          <a:endParaRPr lang="th-TH" sz="2800" kern="1200" dirty="0">
            <a:solidFill>
              <a:srgbClr val="C00000"/>
            </a:solidFill>
          </a:endParaRPr>
        </a:p>
      </dsp:txBody>
      <dsp:txXfrm>
        <a:off x="55652" y="2452092"/>
        <a:ext cx="2952046" cy="1028729"/>
      </dsp:txXfrm>
    </dsp:sp>
    <dsp:sp modelId="{CE829C86-BA2C-4780-AF53-64BC358C233E}">
      <dsp:nvSpPr>
        <dsp:cNvPr id="0" name=""/>
        <dsp:cNvSpPr/>
      </dsp:nvSpPr>
      <dsp:spPr>
        <a:xfrm rot="5400000">
          <a:off x="5315090" y="1556887"/>
          <a:ext cx="912026" cy="54459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6">
                  <a:lumMod val="50000"/>
                </a:schemeClr>
              </a:solidFill>
            </a:rPr>
            <a:t>Contribution to Article 5 &amp; 6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6">
                  <a:lumMod val="50000"/>
                </a:schemeClr>
              </a:solidFill>
            </a:rPr>
            <a:t>IPCC assessment report</a:t>
          </a:r>
          <a:endParaRPr lang="th-TH" sz="1800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6">
                  <a:lumMod val="50000"/>
                </a:schemeClr>
              </a:solidFill>
            </a:rPr>
            <a:t>Regional dialog &amp; working models</a:t>
          </a:r>
          <a:endParaRPr lang="th-TH" sz="1800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6">
                  <a:lumMod val="50000"/>
                </a:schemeClr>
              </a:solidFill>
            </a:rPr>
            <a:t>Human resource developments</a:t>
          </a:r>
          <a:endParaRPr lang="th-TH" sz="1800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1800" kern="1200" dirty="0">
            <a:solidFill>
              <a:schemeClr val="accent6">
                <a:lumMod val="50000"/>
              </a:schemeClr>
            </a:solidFill>
          </a:endParaRPr>
        </a:p>
      </dsp:txBody>
      <dsp:txXfrm rot="-5400000">
        <a:off x="3048126" y="3868373"/>
        <a:ext cx="5401435" cy="822984"/>
      </dsp:txXfrm>
    </dsp:sp>
    <dsp:sp modelId="{80C6DD88-63A3-4549-BECC-27EFC1C14CAE}">
      <dsp:nvSpPr>
        <dsp:cNvPr id="0" name=""/>
        <dsp:cNvSpPr/>
      </dsp:nvSpPr>
      <dsp:spPr>
        <a:xfrm>
          <a:off x="0" y="3593475"/>
          <a:ext cx="3063350" cy="11400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FF3300"/>
              </a:solidFill>
            </a:rPr>
            <a:t>UNFCCC, IPCC, donor &amp; others</a:t>
          </a:r>
          <a:endParaRPr lang="en-US" sz="2800" kern="1200" dirty="0">
            <a:solidFill>
              <a:srgbClr val="FF3300"/>
            </a:solidFill>
          </a:endParaRPr>
        </a:p>
      </dsp:txBody>
      <dsp:txXfrm>
        <a:off x="55652" y="3649127"/>
        <a:ext cx="2952046" cy="10287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C8525-842D-4217-BAAB-3462A5FD9A79}">
      <dsp:nvSpPr>
        <dsp:cNvPr id="0" name=""/>
        <dsp:cNvSpPr/>
      </dsp:nvSpPr>
      <dsp:spPr>
        <a:xfrm>
          <a:off x="481641" y="91301"/>
          <a:ext cx="1718470" cy="596802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D512D-C2A9-473C-B0CC-15CDA5E8A356}">
      <dsp:nvSpPr>
        <dsp:cNvPr id="0" name=""/>
        <dsp:cNvSpPr/>
      </dsp:nvSpPr>
      <dsp:spPr>
        <a:xfrm>
          <a:off x="1224135" y="1555704"/>
          <a:ext cx="477052" cy="406023"/>
        </a:xfrm>
        <a:prstGeom prst="downArrow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  <dsp:sp modelId="{F45FE049-8450-40B9-837C-74ED45177CBE}">
      <dsp:nvSpPr>
        <dsp:cNvPr id="0" name=""/>
        <dsp:cNvSpPr/>
      </dsp:nvSpPr>
      <dsp:spPr>
        <a:xfrm>
          <a:off x="-2" y="1916760"/>
          <a:ext cx="2664301" cy="399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-2" y="1916760"/>
        <a:ext cx="2664301" cy="399644"/>
      </dsp:txXfrm>
    </dsp:sp>
    <dsp:sp modelId="{04A21D1C-54A5-4356-89C8-DB8DAB39EEE4}">
      <dsp:nvSpPr>
        <dsp:cNvPr id="0" name=""/>
        <dsp:cNvSpPr/>
      </dsp:nvSpPr>
      <dsp:spPr>
        <a:xfrm>
          <a:off x="992534" y="626088"/>
          <a:ext cx="599466" cy="599466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1080324" y="713878"/>
        <a:ext cx="423886" cy="423886"/>
      </dsp:txXfrm>
    </dsp:sp>
    <dsp:sp modelId="{A85CED19-64F8-4C5D-9844-6DF60832D2C9}">
      <dsp:nvSpPr>
        <dsp:cNvPr id="0" name=""/>
        <dsp:cNvSpPr/>
      </dsp:nvSpPr>
      <dsp:spPr>
        <a:xfrm>
          <a:off x="870366" y="27532"/>
          <a:ext cx="599466" cy="599466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958156" y="115322"/>
        <a:ext cx="423886" cy="423886"/>
      </dsp:txXfrm>
    </dsp:sp>
    <dsp:sp modelId="{2DF72614-12E0-460F-98DB-2FBA0E10A102}">
      <dsp:nvSpPr>
        <dsp:cNvPr id="0" name=""/>
        <dsp:cNvSpPr/>
      </dsp:nvSpPr>
      <dsp:spPr>
        <a:xfrm>
          <a:off x="1503362" y="210814"/>
          <a:ext cx="599466" cy="599466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1591152" y="298604"/>
        <a:ext cx="423886" cy="423886"/>
      </dsp:txXfrm>
    </dsp:sp>
    <dsp:sp modelId="{D64294E9-F1CE-4391-BE9C-2FF07482D03C}">
      <dsp:nvSpPr>
        <dsp:cNvPr id="0" name=""/>
        <dsp:cNvSpPr/>
      </dsp:nvSpPr>
      <dsp:spPr>
        <a:xfrm>
          <a:off x="270671" y="0"/>
          <a:ext cx="2393624" cy="144645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3487D-C21A-4BD4-884A-A982B0A4C1BE}" type="datetimeFigureOut">
              <a:rPr lang="th-TH" smtClean="0"/>
              <a:t>9/25/14 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B76B6-FB40-40ED-88F8-02F0479ED26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6495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CA607-D106-4A7E-B7E2-96D4382D0BE1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DF193-AFB0-4313-B850-0B1C8EB8713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70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h-TH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12700" cap="sq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02996A66-537B-47E2-BE4B-A98994726600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3376" y="685910"/>
            <a:ext cx="5092881" cy="3428084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anose="020B0304020202020204" pitchFamily="34" charset="-34"/>
            </a:endParaRPr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884568" y="8685261"/>
            <a:ext cx="2971800" cy="45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r" eaLnBrk="1" hangingPunct="1"/>
            <a:fld id="{69F96766-7EA2-4D1B-AAEC-5270A7B14157}" type="slidenum">
              <a:rPr lang="en-US" sz="1200"/>
              <a:pPr algn="r" eaLnBrk="1" hangingPunct="1"/>
              <a:t>26</a:t>
            </a:fld>
            <a:endParaRPr lang="th-TH" sz="1200"/>
          </a:p>
        </p:txBody>
      </p:sp>
    </p:spTree>
    <p:extLst>
      <p:ext uri="{BB962C8B-B14F-4D97-AF65-F5344CB8AC3E}">
        <p14:creationId xmlns:p14="http://schemas.microsoft.com/office/powerpoint/2010/main" val="2655533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1FD9B-74CC-4539-A388-D91A0D3E976C}" type="slidenum">
              <a:rPr lang="th-TH" smtClean="0"/>
              <a:pPr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8328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1FD9B-74CC-4539-A388-D91A0D3E976C}" type="slidenum">
              <a:rPr lang="th-TH" smtClean="0"/>
              <a:pPr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8747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1FD9B-74CC-4539-A388-D91A0D3E976C}" type="slidenum">
              <a:rPr lang="th-TH" smtClean="0"/>
              <a:pPr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5506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th-TH" smtClean="0"/>
              <a:pPr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55884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1FD9B-74CC-4539-A388-D91A0D3E976C}" type="slidenum">
              <a:rPr lang="th-TH" smtClean="0"/>
              <a:pPr/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5506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h-TH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12700" cap="sq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9C405390-A9AA-4886-B6F7-BAE68C30C6B2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h-TH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12700" cap="sq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3FD3BD94-DD94-4014-85E2-B17F9B73F279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h-TH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12700" cap="sq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3CB7850B-3B28-4973-8322-41E640249A91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DF193-AFB0-4313-B850-0B1C8EB8713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32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h-TH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12700" cap="sq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9C3E7D6B-16EE-4D33-BE55-3BE251171360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DF193-AFB0-4313-B850-0B1C8EB8713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32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56DD8C-317C-4CDB-A828-8653C8B84C66}" type="slidenum">
              <a:rPr lang="th-TH" smtClean="0">
                <a:solidFill>
                  <a:prstClr val="black"/>
                </a:solidFill>
              </a:rPr>
              <a:pPr/>
              <a:t>20</a:t>
            </a:fld>
            <a:endParaRPr lang="th-TH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46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76C3-0969-4551-8BEC-0563900FF64B}" type="datetimeFigureOut">
              <a:rPr lang="th-TH" smtClean="0"/>
              <a:t>9/25/14 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F2E8-17A6-422D-B197-24D107BB6BA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76C3-0969-4551-8BEC-0563900FF64B}" type="datetimeFigureOut">
              <a:rPr lang="th-TH" smtClean="0"/>
              <a:t>9/25/14 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F2E8-17A6-422D-B197-24D107BB6BA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76C3-0969-4551-8BEC-0563900FF64B}" type="datetimeFigureOut">
              <a:rPr lang="th-TH" smtClean="0"/>
              <a:t>9/25/14 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F2E8-17A6-422D-B197-24D107BB6BA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A625F-B3B0-4F05-9688-154151855216}" type="slidenum">
              <a:rPr lang="en-US"/>
              <a:pPr>
                <a:defRPr/>
              </a:pPr>
              <a:t>‹#›</a:t>
            </a:fld>
            <a:r>
              <a:rPr lang="en-US"/>
              <a:t>/20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76C3-0969-4551-8BEC-0563900FF64B}" type="datetimeFigureOut">
              <a:rPr lang="th-TH" smtClean="0"/>
              <a:t>9/25/14 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F2E8-17A6-422D-B197-24D107BB6BA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76C3-0969-4551-8BEC-0563900FF64B}" type="datetimeFigureOut">
              <a:rPr lang="th-TH" smtClean="0"/>
              <a:t>9/25/14 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F2E8-17A6-422D-B197-24D107BB6BA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76C3-0969-4551-8BEC-0563900FF64B}" type="datetimeFigureOut">
              <a:rPr lang="th-TH" smtClean="0"/>
              <a:t>9/25/14 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F2E8-17A6-422D-B197-24D107BB6BA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76C3-0969-4551-8BEC-0563900FF64B}" type="datetimeFigureOut">
              <a:rPr lang="th-TH" smtClean="0"/>
              <a:t>9/25/14 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F2E8-17A6-422D-B197-24D107BB6BA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76C3-0969-4551-8BEC-0563900FF64B}" type="datetimeFigureOut">
              <a:rPr lang="th-TH" smtClean="0"/>
              <a:t>9/25/14 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F2E8-17A6-422D-B197-24D107BB6BA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76C3-0969-4551-8BEC-0563900FF64B}" type="datetimeFigureOut">
              <a:rPr lang="th-TH" smtClean="0"/>
              <a:t>9/25/14 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F2E8-17A6-422D-B197-24D107BB6BA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76C3-0969-4551-8BEC-0563900FF64B}" type="datetimeFigureOut">
              <a:rPr lang="th-TH" smtClean="0"/>
              <a:t>9/25/14 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F2E8-17A6-422D-B197-24D107BB6BA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76C3-0969-4551-8BEC-0563900FF64B}" type="datetimeFigureOut">
              <a:rPr lang="th-TH" smtClean="0"/>
              <a:t>9/25/14 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F2E8-17A6-422D-B197-24D107BB6BA2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376C3-0969-4551-8BEC-0563900FF64B}" type="datetimeFigureOut">
              <a:rPr lang="th-TH" smtClean="0"/>
              <a:t>9/25/14 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9F2E8-17A6-422D-B197-24D107BB6BA2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24.png"/><Relationship Id="rId24" Type="http://schemas.openxmlformats.org/officeDocument/2006/relationships/image" Target="../media/image25.png"/><Relationship Id="rId25" Type="http://schemas.openxmlformats.org/officeDocument/2006/relationships/image" Target="../media/image26.png"/><Relationship Id="rId10" Type="http://schemas.openxmlformats.org/officeDocument/2006/relationships/image" Target="../media/image11.jpeg"/><Relationship Id="rId11" Type="http://schemas.openxmlformats.org/officeDocument/2006/relationships/image" Target="../media/image12.jpeg"/><Relationship Id="rId12" Type="http://schemas.openxmlformats.org/officeDocument/2006/relationships/image" Target="../media/image13.jpeg"/><Relationship Id="rId13" Type="http://schemas.openxmlformats.org/officeDocument/2006/relationships/image" Target="../media/image14.jpeg"/><Relationship Id="rId14" Type="http://schemas.openxmlformats.org/officeDocument/2006/relationships/image" Target="../media/image15.jpeg"/><Relationship Id="rId15" Type="http://schemas.openxmlformats.org/officeDocument/2006/relationships/image" Target="../media/image16.jpe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wmf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4.xml"/><Relationship Id="rId12" Type="http://schemas.microsoft.com/office/2007/relationships/diagramDrawing" Target="../diagrams/drawing4.xml"/><Relationship Id="rId13" Type="http://schemas.openxmlformats.org/officeDocument/2006/relationships/diagramData" Target="../diagrams/data5.xml"/><Relationship Id="rId14" Type="http://schemas.openxmlformats.org/officeDocument/2006/relationships/diagramLayout" Target="../diagrams/layout5.xml"/><Relationship Id="rId15" Type="http://schemas.openxmlformats.org/officeDocument/2006/relationships/diagramQuickStyle" Target="../diagrams/quickStyle5.xml"/><Relationship Id="rId16" Type="http://schemas.openxmlformats.org/officeDocument/2006/relationships/diagramColors" Target="../diagrams/colors5.xml"/><Relationship Id="rId17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diagramData" Target="../diagrams/data4.xml"/><Relationship Id="rId9" Type="http://schemas.openxmlformats.org/officeDocument/2006/relationships/diagramLayout" Target="../diagrams/layout4.xml"/><Relationship Id="rId10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diagramData" Target="../diagrams/data7.xml"/><Relationship Id="rId5" Type="http://schemas.openxmlformats.org/officeDocument/2006/relationships/diagramLayout" Target="../diagrams/layout7.xml"/><Relationship Id="rId6" Type="http://schemas.openxmlformats.org/officeDocument/2006/relationships/diagramQuickStyle" Target="../diagrams/quickStyle7.xml"/><Relationship Id="rId7" Type="http://schemas.openxmlformats.org/officeDocument/2006/relationships/diagramColors" Target="../diagrams/colors7.xml"/><Relationship Id="rId8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png"/><Relationship Id="rId5" Type="http://schemas.openxmlformats.org/officeDocument/2006/relationships/image" Target="../media/image37.jpeg"/><Relationship Id="rId6" Type="http://schemas.openxmlformats.org/officeDocument/2006/relationships/image" Target="../media/image38.jpeg"/><Relationship Id="rId7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diagramData" Target="../diagrams/data9.xml"/><Relationship Id="rId5" Type="http://schemas.openxmlformats.org/officeDocument/2006/relationships/diagramLayout" Target="../diagrams/layout9.xml"/><Relationship Id="rId6" Type="http://schemas.openxmlformats.org/officeDocument/2006/relationships/diagramQuickStyle" Target="../diagrams/quickStyle9.xml"/><Relationship Id="rId7" Type="http://schemas.openxmlformats.org/officeDocument/2006/relationships/diagramColors" Target="../diagrams/colors9.xml"/><Relationship Id="rId8" Type="http://schemas.microsoft.com/office/2007/relationships/diagramDrawing" Target="../diagrams/drawing9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1122-trflogo[1]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51368" cy="1766540"/>
          </a:xfrm>
          <a:prstGeom prst="ellipse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14348" y="2786058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dirty="0" smtClean="0"/>
              <a:t>Research Management on Water, Disaster and Climate Change: A practical experience </a:t>
            </a:r>
            <a:r>
              <a:rPr lang="en-US" sz="3200" dirty="0" smtClean="0"/>
              <a:t>from the </a:t>
            </a:r>
            <a:r>
              <a:rPr lang="en-US" sz="3200" dirty="0" smtClean="0"/>
              <a:t>Thailand Research Fund (TRF)</a:t>
            </a:r>
            <a:endParaRPr lang="th-TH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E609-7BEC-4C14-863D-1FCAB0C31F5C}" type="slidenum">
              <a:rPr lang="th-TH" sz="1400" smtClean="0"/>
              <a:pPr/>
              <a:t>1</a:t>
            </a:fld>
            <a:endParaRPr lang="th-TH" sz="1400" dirty="0"/>
          </a:p>
        </p:txBody>
      </p:sp>
      <p:pic>
        <p:nvPicPr>
          <p:cNvPr id="6" name="Picture 2" descr="C:\Users\luntharima.TRF\Downloads\trfcatalystforchang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0"/>
            <a:ext cx="7572396" cy="173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z="1000" dirty="0" smtClean="0"/>
              <a:t>17-19 September 2014</a:t>
            </a:r>
            <a:endParaRPr lang="th-TH" sz="1000" dirty="0"/>
          </a:p>
        </p:txBody>
      </p:sp>
      <p:sp>
        <p:nvSpPr>
          <p:cNvPr id="4" name="Rectangle 3"/>
          <p:cNvSpPr/>
          <p:nvPr/>
        </p:nvSpPr>
        <p:spPr>
          <a:xfrm>
            <a:off x="1979712" y="4725144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S. </a:t>
            </a:r>
            <a:r>
              <a:rPr lang="en-US" dirty="0" err="1"/>
              <a:t>Jongdeepaisarl</a:t>
            </a:r>
            <a:r>
              <a:rPr lang="en-US" dirty="0"/>
              <a:t> &amp; A. </a:t>
            </a:r>
            <a:r>
              <a:rPr lang="en-US" dirty="0" smtClean="0"/>
              <a:t>Chidthaisong, TRF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get the right “Research topic</a:t>
            </a:r>
            <a:r>
              <a:rPr lang="en-US" dirty="0" smtClean="0"/>
              <a:t>” or High priority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592" y="2564904"/>
            <a:ext cx="7283152" cy="1224136"/>
          </a:xfrm>
        </p:spPr>
        <p:txBody>
          <a:bodyPr>
            <a:noAutofit/>
          </a:bodyPr>
          <a:lstStyle/>
          <a:p>
            <a:r>
              <a:rPr lang="en-US" sz="3600" dirty="0" smtClean="0"/>
              <a:t>Consultation meeting/focus </a:t>
            </a:r>
            <a:r>
              <a:rPr lang="en-US" sz="3600" dirty="0" smtClean="0"/>
              <a:t>group</a:t>
            </a:r>
          </a:p>
          <a:p>
            <a:pPr lvl="1"/>
            <a:r>
              <a:rPr lang="en-US" sz="3200" dirty="0" smtClean="0"/>
              <a:t>Academic</a:t>
            </a:r>
          </a:p>
          <a:p>
            <a:pPr lvl="1"/>
            <a:r>
              <a:rPr lang="en-US" sz="3200" dirty="0" smtClean="0"/>
              <a:t>Government agency</a:t>
            </a:r>
          </a:p>
          <a:p>
            <a:pPr lvl="1"/>
            <a:r>
              <a:rPr lang="en-US" sz="3200" dirty="0" smtClean="0"/>
              <a:t>Public</a:t>
            </a:r>
          </a:p>
          <a:p>
            <a:pPr lvl="1"/>
            <a:r>
              <a:rPr lang="en-US" sz="3200" dirty="0" smtClean="0"/>
              <a:t>…</a:t>
            </a:r>
            <a:endParaRPr lang="en-US" sz="3200" dirty="0" smtClean="0"/>
          </a:p>
          <a:p>
            <a:r>
              <a:rPr lang="en-US" sz="3600" dirty="0" smtClean="0"/>
              <a:t>Country/global policy &amp; trends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0067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Managing funding </a:t>
            </a:r>
            <a:r>
              <a:rPr lang="en-US" dirty="0"/>
              <a:t>&amp; </a:t>
            </a:r>
            <a:r>
              <a:rPr lang="en-US" dirty="0" smtClean="0"/>
              <a:t>Research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Calls for proposal</a:t>
            </a:r>
          </a:p>
          <a:p>
            <a:r>
              <a:rPr lang="en-US" sz="3200" dirty="0" smtClean="0"/>
              <a:t>Proposal evaluation by experts</a:t>
            </a:r>
          </a:p>
          <a:p>
            <a:r>
              <a:rPr lang="en-US" sz="3200" dirty="0" smtClean="0"/>
              <a:t>Seek independent opinions from stakeholders &amp; public</a:t>
            </a:r>
          </a:p>
          <a:p>
            <a:r>
              <a:rPr lang="en-US" sz="3200" dirty="0" smtClean="0"/>
              <a:t>Progress report/routine meeting with researcher team</a:t>
            </a:r>
          </a:p>
          <a:p>
            <a:r>
              <a:rPr lang="en-US" sz="3200" dirty="0" smtClean="0"/>
              <a:t>Research result evaluations/seek suggestions from experts</a:t>
            </a:r>
          </a:p>
          <a:p>
            <a:r>
              <a:rPr lang="en-US" sz="3200" dirty="0" smtClean="0"/>
              <a:t>Institutional/block grant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0614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Enhancing Research Utilization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3232" cy="4525963"/>
          </a:xfrm>
        </p:spPr>
        <p:txBody>
          <a:bodyPr/>
          <a:lstStyle/>
          <a:p>
            <a:r>
              <a:rPr lang="en-US" dirty="0" smtClean="0"/>
              <a:t>Involve user from the beginning</a:t>
            </a:r>
          </a:p>
          <a:p>
            <a:r>
              <a:rPr lang="en-US" dirty="0" smtClean="0"/>
              <a:t>Research question from users at different levels</a:t>
            </a:r>
          </a:p>
          <a:p>
            <a:r>
              <a:rPr lang="en-US" dirty="0" smtClean="0"/>
              <a:t>Results tested/trial by relevant users</a:t>
            </a:r>
          </a:p>
          <a:p>
            <a:r>
              <a:rPr lang="en-US" dirty="0" smtClean="0"/>
              <a:t>Enhance accessibility to research results</a:t>
            </a:r>
          </a:p>
          <a:p>
            <a:r>
              <a:rPr lang="en-US" dirty="0" smtClean="0"/>
              <a:t>Simplify/digest technical data into information</a:t>
            </a:r>
          </a:p>
          <a:p>
            <a:r>
              <a:rPr lang="en-US" dirty="0" smtClean="0"/>
              <a:t>Publish/communicate via various channels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2491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kumimoji="0" lang="en-US" sz="4000" b="0" smtClean="0">
                <a:solidFill>
                  <a:srgbClr val="FFCC00"/>
                </a:solidFill>
                <a:effectLst/>
                <a:cs typeface="Angsana New" pitchFamily="18" charset="-34"/>
              </a:rPr>
              <a:t>Strategic Partners</a:t>
            </a:r>
            <a:endParaRPr kumimoji="0" lang="th-TH" sz="4000" b="0" smtClean="0">
              <a:solidFill>
                <a:srgbClr val="FFCC00"/>
              </a:solidFill>
              <a:effectLst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5040312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Cordia New" pitchFamily="34" charset="-34"/>
              </a:rPr>
              <a:t>Key agencies</a:t>
            </a:r>
          </a:p>
          <a:p>
            <a:pPr marL="404813" lvl="1" indent="0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sz="2000" dirty="0" smtClean="0">
                <a:cs typeface="Cordia New" pitchFamily="34" charset="-34"/>
              </a:rPr>
              <a:t>Office of natural resources and environmental policy and planning</a:t>
            </a:r>
          </a:p>
          <a:p>
            <a:pPr marL="404813" lvl="1" indent="0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sz="2000" dirty="0" smtClean="0">
                <a:cs typeface="Cordia New" pitchFamily="34" charset="-34"/>
              </a:rPr>
              <a:t>Office of agricultural economics,</a:t>
            </a:r>
          </a:p>
          <a:p>
            <a:pPr marL="404813" lvl="1" indent="0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sz="2000" dirty="0" smtClean="0">
                <a:cs typeface="Cordia New" pitchFamily="34" charset="-34"/>
              </a:rPr>
              <a:t>International organization department</a:t>
            </a:r>
          </a:p>
          <a:p>
            <a:pPr marL="404813" lvl="1" indent="0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sz="2000" dirty="0" smtClean="0">
                <a:cs typeface="Cordia New" pitchFamily="34" charset="-34"/>
              </a:rPr>
              <a:t>Thailand greenhouse gas management organization,</a:t>
            </a:r>
          </a:p>
          <a:p>
            <a:pPr marL="404813" lvl="1" indent="0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sz="2000" dirty="0" smtClean="0">
                <a:cs typeface="Cordia New" pitchFamily="34" charset="-34"/>
              </a:rPr>
              <a:t>Thai meteorological department,</a:t>
            </a:r>
          </a:p>
          <a:p>
            <a:pPr marL="404813" lvl="1" indent="0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sz="2000" dirty="0" smtClean="0">
                <a:cs typeface="Cordia New" pitchFamily="34" charset="-34"/>
              </a:rPr>
              <a:t>Office of the national economic and social development board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Cordia New" pitchFamily="34" charset="-34"/>
              </a:rPr>
              <a:t>Academic institutions </a:t>
            </a:r>
          </a:p>
          <a:p>
            <a:pPr marL="404813" lvl="1" indent="0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sz="2000" dirty="0" err="1" smtClean="0">
                <a:cs typeface="Cordia New" pitchFamily="34" charset="-34"/>
              </a:rPr>
              <a:t>Chulalongkorn</a:t>
            </a:r>
            <a:r>
              <a:rPr kumimoji="0" lang="en-US" sz="2000" dirty="0" smtClean="0">
                <a:cs typeface="Cordia New" pitchFamily="34" charset="-34"/>
              </a:rPr>
              <a:t> University, </a:t>
            </a:r>
            <a:r>
              <a:rPr kumimoji="0" lang="en-US" sz="2000" dirty="0" err="1" smtClean="0">
                <a:cs typeface="Cordia New" pitchFamily="34" charset="-34"/>
              </a:rPr>
              <a:t>Thammasart</a:t>
            </a:r>
            <a:r>
              <a:rPr kumimoji="0" lang="en-US" sz="2000" dirty="0" smtClean="0">
                <a:cs typeface="Cordia New" pitchFamily="34" charset="-34"/>
              </a:rPr>
              <a:t> university, </a:t>
            </a:r>
            <a:r>
              <a:rPr kumimoji="0" lang="en-US" sz="2000" dirty="0" err="1" smtClean="0">
                <a:cs typeface="Cordia New" pitchFamily="34" charset="-34"/>
              </a:rPr>
              <a:t>Kasetsart</a:t>
            </a:r>
            <a:r>
              <a:rPr kumimoji="0" lang="en-US" sz="2000" dirty="0" smtClean="0">
                <a:cs typeface="Cordia New" pitchFamily="34" charset="-34"/>
              </a:rPr>
              <a:t> University, King’s </a:t>
            </a:r>
            <a:r>
              <a:rPr kumimoji="0" lang="en-US" sz="2000" dirty="0" err="1" smtClean="0">
                <a:cs typeface="Cordia New" pitchFamily="34" charset="-34"/>
              </a:rPr>
              <a:t>Mongkut</a:t>
            </a:r>
            <a:r>
              <a:rPr kumimoji="0" lang="en-US" sz="2000" dirty="0" smtClean="0">
                <a:cs typeface="Cordia New" pitchFamily="34" charset="-34"/>
              </a:rPr>
              <a:t> University of Technology </a:t>
            </a:r>
            <a:r>
              <a:rPr kumimoji="0" lang="en-US" sz="2000" dirty="0" err="1" smtClean="0">
                <a:cs typeface="Cordia New" pitchFamily="34" charset="-34"/>
              </a:rPr>
              <a:t>Thonburi</a:t>
            </a:r>
            <a:r>
              <a:rPr kumimoji="0" lang="en-US" sz="2000" dirty="0" smtClean="0">
                <a:cs typeface="Cordia New" pitchFamily="34" charset="-34"/>
              </a:rPr>
              <a:t>, </a:t>
            </a:r>
            <a:r>
              <a:rPr kumimoji="0" lang="en-US" sz="2000" dirty="0" err="1" smtClean="0">
                <a:cs typeface="Cordia New" pitchFamily="34" charset="-34"/>
              </a:rPr>
              <a:t>Ramkhamhaeng</a:t>
            </a:r>
            <a:r>
              <a:rPr kumimoji="0" lang="en-US" sz="2000" dirty="0" smtClean="0">
                <a:cs typeface="Cordia New" pitchFamily="34" charset="-34"/>
              </a:rPr>
              <a:t> University, </a:t>
            </a:r>
            <a:r>
              <a:rPr kumimoji="0" lang="en-US" sz="2000" dirty="0" err="1" smtClean="0">
                <a:cs typeface="Cordia New" pitchFamily="34" charset="-34"/>
              </a:rPr>
              <a:t>Silpakorn</a:t>
            </a:r>
            <a:r>
              <a:rPr kumimoji="0" lang="en-US" sz="2000" dirty="0" smtClean="0">
                <a:cs typeface="Cordia New" pitchFamily="34" charset="-34"/>
              </a:rPr>
              <a:t> University, </a:t>
            </a:r>
            <a:r>
              <a:rPr kumimoji="0" lang="en-US" sz="2000" dirty="0" err="1" smtClean="0">
                <a:cs typeface="Cordia New" pitchFamily="34" charset="-34"/>
              </a:rPr>
              <a:t>Khon</a:t>
            </a:r>
            <a:r>
              <a:rPr kumimoji="0" lang="en-US" sz="2000" dirty="0" smtClean="0">
                <a:cs typeface="Cordia New" pitchFamily="34" charset="-34"/>
              </a:rPr>
              <a:t> </a:t>
            </a:r>
            <a:r>
              <a:rPr kumimoji="0" lang="en-US" sz="2000" dirty="0" err="1" smtClean="0">
                <a:cs typeface="Cordia New" pitchFamily="34" charset="-34"/>
              </a:rPr>
              <a:t>Kaen</a:t>
            </a:r>
            <a:r>
              <a:rPr kumimoji="0" lang="en-US" sz="2000" dirty="0" smtClean="0">
                <a:cs typeface="Cordia New" pitchFamily="34" charset="-34"/>
              </a:rPr>
              <a:t> University, Chiang Mai University, </a:t>
            </a:r>
            <a:r>
              <a:rPr kumimoji="0" lang="en-US" sz="2000" dirty="0" err="1" smtClean="0">
                <a:cs typeface="Cordia New" pitchFamily="34" charset="-34"/>
              </a:rPr>
              <a:t>Burapha</a:t>
            </a:r>
            <a:r>
              <a:rPr kumimoji="0" lang="en-US" sz="2000" dirty="0" smtClean="0">
                <a:cs typeface="Cordia New" pitchFamily="34" charset="-34"/>
              </a:rPr>
              <a:t> University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Cordia New" pitchFamily="34" charset="-34"/>
              </a:rPr>
              <a:t>Private sector</a:t>
            </a:r>
          </a:p>
          <a:p>
            <a:pPr marL="404813" lvl="1" indent="0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sz="2000" dirty="0" smtClean="0">
                <a:cs typeface="Cordia New" pitchFamily="34" charset="-34"/>
              </a:rPr>
              <a:t>The federation of Thai Industries</a:t>
            </a:r>
          </a:p>
          <a:p>
            <a:pPr marL="404813" lvl="1" indent="0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sz="2000" dirty="0" smtClean="0">
                <a:cs typeface="Cordia New" pitchFamily="34" charset="-34"/>
              </a:rPr>
              <a:t>Thai Chamber of Commerce</a:t>
            </a:r>
            <a:endParaRPr kumimoji="0" lang="th-TH" sz="2000" dirty="0" smtClean="0"/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608013" y="147638"/>
            <a:ext cx="7635875" cy="6594475"/>
            <a:chOff x="576468" y="-63500"/>
            <a:chExt cx="7635670" cy="6594309"/>
          </a:xfrm>
        </p:grpSpPr>
        <p:pic>
          <p:nvPicPr>
            <p:cNvPr id="1331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468" y="395862"/>
              <a:ext cx="3047858" cy="2817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6" name="Text Box 7"/>
            <p:cNvSpPr txBox="1">
              <a:spLocks noChangeArrowheads="1"/>
            </p:cNvSpPr>
            <p:nvPr/>
          </p:nvSpPr>
          <p:spPr bwMode="auto">
            <a:xfrm>
              <a:off x="971550" y="-63500"/>
              <a:ext cx="16557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  <a:cs typeface="Tahoma" pitchFamily="34" charset="0"/>
                </a:rPr>
                <a:t>PRECIS</a:t>
              </a:r>
              <a:endParaRPr lang="th-TH" sz="20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317" name="Text Box 8"/>
            <p:cNvSpPr txBox="1">
              <a:spLocks noChangeArrowheads="1"/>
            </p:cNvSpPr>
            <p:nvPr/>
          </p:nvSpPr>
          <p:spPr bwMode="auto">
            <a:xfrm>
              <a:off x="5724525" y="-26988"/>
              <a:ext cx="1655763" cy="396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  <a:cs typeface="Tahoma" pitchFamily="34" charset="0"/>
                </a:rPr>
                <a:t>MM5</a:t>
              </a:r>
              <a:endParaRPr lang="th-TH" sz="2000"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4644008" y="404812"/>
              <a:ext cx="3568130" cy="2808164"/>
              <a:chOff x="4397375" y="404812"/>
              <a:chExt cx="3814763" cy="2974182"/>
            </a:xfrm>
          </p:grpSpPr>
          <p:pic>
            <p:nvPicPr>
              <p:cNvPr id="13339" name="Picture 20" descr="MM5 A1B 2010s War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397375" y="404813"/>
                <a:ext cx="1292225" cy="1519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40" name="Picture 21" descr="MM5 A1B 2020s War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692775" y="404813"/>
                <a:ext cx="1279525" cy="152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41" name="Picture 22" descr="MM5 A1B 2030s Warm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962517" y="404812"/>
                <a:ext cx="1249621" cy="1495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42" name="Picture 23" descr="MM5 A2 2010s Warm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397375" y="1880394"/>
                <a:ext cx="1231900" cy="149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43" name="Picture 24" descr="MM5 A2 2020s Warm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629017" y="1900744"/>
                <a:ext cx="1333500" cy="1478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44" name="Picture 25" descr="MM5 A2 2030s Warm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939635" y="1868994"/>
                <a:ext cx="1272503" cy="15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319" name="Rectangle 26"/>
            <p:cNvSpPr>
              <a:spLocks noChangeArrowheads="1"/>
            </p:cNvSpPr>
            <p:nvPr/>
          </p:nvSpPr>
          <p:spPr bwMode="auto">
            <a:xfrm>
              <a:off x="1120775" y="3465660"/>
              <a:ext cx="13906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>
                  <a:latin typeface="Tahoma" pitchFamily="34" charset="0"/>
                  <a:cs typeface="Tahoma" pitchFamily="34" charset="0"/>
                </a:rPr>
                <a:t>GFDL-R30 </a:t>
              </a:r>
            </a:p>
          </p:txBody>
        </p:sp>
        <p:grpSp>
          <p:nvGrpSpPr>
            <p:cNvPr id="4" name="Group 56"/>
            <p:cNvGrpSpPr>
              <a:grpSpLocks/>
            </p:cNvGrpSpPr>
            <p:nvPr/>
          </p:nvGrpSpPr>
          <p:grpSpPr bwMode="auto">
            <a:xfrm>
              <a:off x="576468" y="3827435"/>
              <a:ext cx="2981152" cy="2685883"/>
              <a:chOff x="395287" y="3933825"/>
              <a:chExt cx="3081338" cy="2924175"/>
            </a:xfrm>
          </p:grpSpPr>
          <p:pic>
            <p:nvPicPr>
              <p:cNvPr id="13333" name="Picture 202" descr="Description: B181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95288" y="3933825"/>
                <a:ext cx="1074737" cy="1511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4" name="Picture 201" descr="Description: B184.jp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403350" y="3933825"/>
                <a:ext cx="1065213" cy="1501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5" name="Picture 200" descr="Description: B187.jp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411413" y="3933825"/>
                <a:ext cx="1065212" cy="1501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6" name="Picture 199" descr="Description: B199.jp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95287" y="5300663"/>
                <a:ext cx="1081087" cy="155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7" name="Picture 198" descr="Description: B202.jp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403350" y="5300663"/>
                <a:ext cx="1108075" cy="155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8" name="Picture 197" descr="Description: B205.jp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411413" y="5324475"/>
                <a:ext cx="1065212" cy="1533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321" name="Rectangle 50"/>
            <p:cNvSpPr>
              <a:spLocks noChangeArrowheads="1"/>
            </p:cNvSpPr>
            <p:nvPr/>
          </p:nvSpPr>
          <p:spPr bwMode="auto">
            <a:xfrm>
              <a:off x="5967413" y="3465660"/>
              <a:ext cx="11001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ahoma" pitchFamily="34" charset="0"/>
                  <a:cs typeface="Tahoma" pitchFamily="34" charset="0"/>
                </a:rPr>
                <a:t>RegCM3</a:t>
              </a:r>
              <a:endParaRPr lang="th-TH" sz="2000"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5" name="Group 57"/>
            <p:cNvGrpSpPr>
              <a:grpSpLocks/>
            </p:cNvGrpSpPr>
            <p:nvPr/>
          </p:nvGrpSpPr>
          <p:grpSpPr bwMode="auto">
            <a:xfrm>
              <a:off x="4716463" y="3930649"/>
              <a:ext cx="3352801" cy="2600160"/>
              <a:chOff x="4716463" y="3930649"/>
              <a:chExt cx="3352801" cy="2600160"/>
            </a:xfrm>
          </p:grpSpPr>
          <p:pic>
            <p:nvPicPr>
              <p:cNvPr id="13323" name="Picture 51" descr="temp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463" y="3933825"/>
                <a:ext cx="671512" cy="1363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4" name="Picture 52" descr="temp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4732337" y="5279859"/>
                <a:ext cx="655637" cy="1250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5" name="Picture 53" descr="temp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5387975" y="3930649"/>
                <a:ext cx="677863" cy="1349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6" name="Picture 54" descr="temp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5387974" y="5246095"/>
                <a:ext cx="677864" cy="12847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7" name="Picture 55" descr="temp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6065838" y="3948522"/>
                <a:ext cx="668338" cy="1331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8" name="Picture 56" descr="temp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6065838" y="5279858"/>
                <a:ext cx="668338" cy="1250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9" name="Picture 57" descr="temp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6734176" y="3942704"/>
                <a:ext cx="666750" cy="13636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0" name="Picture 58" descr="temp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6734176" y="5279858"/>
                <a:ext cx="666750" cy="1250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1" name="Picture 59" descr="temp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7400926" y="3948522"/>
                <a:ext cx="668338" cy="1360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2" name="Picture 60" descr="temp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7400926" y="5278271"/>
                <a:ext cx="668338" cy="1252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313621371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764704"/>
            <a:ext cx="7643192" cy="4525963"/>
          </a:xfrm>
        </p:spPr>
        <p:txBody>
          <a:bodyPr/>
          <a:lstStyle/>
          <a:p>
            <a:r>
              <a:rPr lang="en-US" dirty="0" smtClean="0"/>
              <a:t>Support modeling research group</a:t>
            </a:r>
          </a:p>
          <a:p>
            <a:r>
              <a:rPr lang="en-US" dirty="0" smtClean="0"/>
              <a:t>Engage them with international community</a:t>
            </a:r>
          </a:p>
          <a:p>
            <a:pPr lvl="1"/>
            <a:r>
              <a:rPr lang="en-US" dirty="0" smtClean="0"/>
              <a:t>Organizing seminar</a:t>
            </a:r>
          </a:p>
          <a:p>
            <a:pPr lvl="1"/>
            <a:r>
              <a:rPr lang="en-US" dirty="0" smtClean="0"/>
              <a:t>Support participation outside Thailand</a:t>
            </a:r>
          </a:p>
          <a:p>
            <a:pPr lvl="1"/>
            <a:r>
              <a:rPr lang="en-US" dirty="0" smtClean="0"/>
              <a:t>Set condition as part of research activity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426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67275443"/>
              </p:ext>
            </p:extLst>
          </p:nvPr>
        </p:nvGraphicFramePr>
        <p:xfrm>
          <a:off x="-609600" y="914400"/>
          <a:ext cx="5486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8963653"/>
              </p:ext>
            </p:extLst>
          </p:nvPr>
        </p:nvGraphicFramePr>
        <p:xfrm>
          <a:off x="4419600" y="1295400"/>
          <a:ext cx="4708592" cy="4243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" name="Group 10"/>
          <p:cNvGrpSpPr/>
          <p:nvPr/>
        </p:nvGrpSpPr>
        <p:grpSpPr>
          <a:xfrm>
            <a:off x="4556192" y="1828800"/>
            <a:ext cx="1998511" cy="2240117"/>
            <a:chOff x="2995737" y="1451610"/>
            <a:chExt cx="3842635" cy="2792842"/>
          </a:xfrm>
        </p:grpSpPr>
        <p:graphicFrame>
          <p:nvGraphicFramePr>
            <p:cNvPr id="8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54785781"/>
                </p:ext>
              </p:extLst>
            </p:nvPr>
          </p:nvGraphicFramePr>
          <p:xfrm>
            <a:off x="3412742" y="3028838"/>
            <a:ext cx="3006469" cy="121561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grpSp>
          <p:nvGrpSpPr>
            <p:cNvPr id="3" name="Group 12"/>
            <p:cNvGrpSpPr/>
            <p:nvPr/>
          </p:nvGrpSpPr>
          <p:grpSpPr>
            <a:xfrm>
              <a:off x="2995737" y="1451610"/>
              <a:ext cx="3842635" cy="754380"/>
              <a:chOff x="3143250" y="1474470"/>
              <a:chExt cx="3842635" cy="75438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3143250" y="1474470"/>
                <a:ext cx="3840480" cy="75438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 err="1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315373" y="1587072"/>
                <a:ext cx="820475" cy="383718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IAP</a:t>
                </a:r>
                <a:endParaRPr lang="en-US" sz="14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590525" y="1587072"/>
                <a:ext cx="1395360" cy="383718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KMUTT</a:t>
                </a:r>
                <a:endParaRPr lang="en-US" sz="14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345753" y="1569472"/>
                <a:ext cx="868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MoU</a:t>
                </a:r>
                <a:endParaRPr lang="en-US" dirty="0"/>
              </a:p>
            </p:txBody>
          </p:sp>
          <p:sp>
            <p:nvSpPr>
              <p:cNvPr id="24" name="Right Arrow 23"/>
              <p:cNvSpPr/>
              <p:nvPr/>
            </p:nvSpPr>
            <p:spPr>
              <a:xfrm>
                <a:off x="4199239" y="1664473"/>
                <a:ext cx="335533" cy="184666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 err="1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5" name="Right Arrow 24"/>
              <p:cNvSpPr/>
              <p:nvPr/>
            </p:nvSpPr>
            <p:spPr>
              <a:xfrm rot="10800000">
                <a:off x="5517860" y="1664473"/>
                <a:ext cx="335535" cy="184666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 err="1" smtClean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1" name="Down Arrow 10"/>
            <p:cNvSpPr/>
            <p:nvPr/>
          </p:nvSpPr>
          <p:spPr>
            <a:xfrm>
              <a:off x="4706554" y="2313264"/>
              <a:ext cx="418846" cy="537210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 smtClean="0">
                <a:solidFill>
                  <a:srgbClr val="0000FF"/>
                </a:solidFill>
              </a:endParaRPr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4572000" y="3505200"/>
            <a:ext cx="152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7718" y="1354336"/>
            <a:ext cx="5246370" cy="46464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12505" cy="99417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Current &amp; past activities and roles of TRF &amp; JGSEE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82249589"/>
              </p:ext>
            </p:extLst>
          </p:nvPr>
        </p:nvGraphicFramePr>
        <p:xfrm>
          <a:off x="-927735" y="1345566"/>
          <a:ext cx="6782753" cy="4655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68627" y="5698123"/>
            <a:ext cx="25561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Managed/facilitated by JGSEE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57837" y="1354336"/>
            <a:ext cx="342042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Several projects on climate change have been supported by TRF</a:t>
            </a:r>
          </a:p>
          <a:p>
            <a:pPr marL="214313" indent="-21431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Currently supporting Dr. </a:t>
            </a:r>
            <a:r>
              <a:rPr lang="en-US" sz="2100" dirty="0" err="1">
                <a:solidFill>
                  <a:prstClr val="black"/>
                </a:solidFill>
                <a:latin typeface="Calibri" panose="020F0502020204030204"/>
              </a:rPr>
              <a:t>Usa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&amp; Dr. </a:t>
            </a:r>
            <a:r>
              <a:rPr lang="en-US" sz="2100" dirty="0" err="1">
                <a:solidFill>
                  <a:prstClr val="black"/>
                </a:solidFill>
                <a:latin typeface="Calibri" panose="020F0502020204030204"/>
              </a:rPr>
              <a:t>Dusadee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on developing capacity and knowledge on seasonal precipitation forecast</a:t>
            </a:r>
          </a:p>
          <a:p>
            <a:pPr marL="214313" indent="-21431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JGSEE provided computing equipment</a:t>
            </a:r>
          </a:p>
          <a:p>
            <a:pPr marL="214313" indent="-21431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During negotiation to sing </a:t>
            </a:r>
            <a:r>
              <a:rPr lang="en-US" sz="2100" dirty="0" err="1">
                <a:solidFill>
                  <a:prstClr val="black"/>
                </a:solidFill>
                <a:latin typeface="Calibri" panose="020F0502020204030204"/>
              </a:rPr>
              <a:t>MoU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between KMUTT and TRF to support a kind of “Research Center” </a:t>
            </a:r>
          </a:p>
        </p:txBody>
      </p:sp>
    </p:spTree>
    <p:extLst>
      <p:ext uri="{BB962C8B-B14F-4D97-AF65-F5344CB8AC3E}">
        <p14:creationId xmlns:p14="http://schemas.microsoft.com/office/powerpoint/2010/main" val="2849614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International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7918450" cy="3395663"/>
          </a:xfrm>
        </p:spPr>
        <p:txBody>
          <a:bodyPr/>
          <a:lstStyle/>
          <a:p>
            <a:pPr marL="1423988" indent="-1423988">
              <a:buFont typeface="Wingdings" pitchFamily="2" charset="2"/>
              <a:buNone/>
              <a:defRPr/>
            </a:pPr>
            <a:r>
              <a:rPr lang="en-US" sz="3200" dirty="0" smtClean="0"/>
              <a:t>China - </a:t>
            </a:r>
            <a:r>
              <a:rPr lang="en-US" dirty="0" smtClean="0"/>
              <a:t>National </a:t>
            </a:r>
            <a:r>
              <a:rPr lang="en-US" dirty="0"/>
              <a:t>Natural Science Foundation of China (NSFC</a:t>
            </a:r>
            <a:r>
              <a:rPr lang="en-US" dirty="0" smtClean="0"/>
              <a:t>)</a:t>
            </a:r>
          </a:p>
          <a:p>
            <a:pPr marL="1423988" indent="-1423988">
              <a:buFont typeface="Wingdings" pitchFamily="2" charset="2"/>
              <a:buNone/>
              <a:defRPr/>
            </a:pPr>
            <a:endParaRPr lang="en-US" dirty="0" smtClean="0"/>
          </a:p>
          <a:p>
            <a:pPr marL="1423988" indent="-1423988">
              <a:buFont typeface="Wingdings" pitchFamily="2" charset="2"/>
              <a:buNone/>
              <a:defRPr/>
            </a:pPr>
            <a:r>
              <a:rPr lang="en-US" sz="3200" dirty="0" err="1" smtClean="0"/>
              <a:t>Asean</a:t>
            </a:r>
            <a:r>
              <a:rPr lang="en-US" sz="3200" dirty="0" smtClean="0"/>
              <a:t> - </a:t>
            </a:r>
            <a:r>
              <a:rPr lang="en-US" dirty="0" smtClean="0"/>
              <a:t>Southeast </a:t>
            </a:r>
            <a:r>
              <a:rPr lang="en-US" dirty="0"/>
              <a:t>Asia Regional Climate Downscaling (SEACLID)</a:t>
            </a:r>
            <a:r>
              <a:rPr lang="th-TH" dirty="0"/>
              <a:t> </a:t>
            </a:r>
            <a:r>
              <a:rPr lang="en-US" dirty="0" smtClean="0"/>
              <a:t>which partial funding by</a:t>
            </a:r>
            <a:r>
              <a:rPr lang="th-TH" dirty="0" smtClean="0"/>
              <a:t> </a:t>
            </a:r>
            <a:r>
              <a:rPr lang="en-US" dirty="0"/>
              <a:t>Asia Pacific Network for Global Change Research (APN)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/>
        </p:nvGrpSpPr>
        <p:grpSpPr>
          <a:xfrm>
            <a:off x="228600" y="2111524"/>
            <a:ext cx="2324946" cy="1173460"/>
            <a:chOff x="1009629" y="2647"/>
            <a:chExt cx="4649895" cy="3400518"/>
          </a:xfrm>
        </p:grpSpPr>
        <p:sp>
          <p:nvSpPr>
            <p:cNvPr id="14" name="Oval 13"/>
            <p:cNvSpPr/>
            <p:nvPr/>
          </p:nvSpPr>
          <p:spPr>
            <a:xfrm>
              <a:off x="1009629" y="2647"/>
              <a:ext cx="4649895" cy="340051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1693117" y="97179"/>
              <a:ext cx="3287972" cy="3287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smtClean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ASEAN</a:t>
              </a:r>
              <a:endParaRPr lang="en-US" sz="2400" b="1" kern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2214329" y="990601"/>
            <a:ext cx="3541441" cy="114549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ASEAN </a:t>
            </a:r>
            <a:r>
              <a:rPr lang="en-US" sz="16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Research Collaboration Program for Climate Change Impact Assessments on </a:t>
            </a:r>
            <a:r>
              <a:rPr lang="en-US" sz="16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Agriculture</a:t>
            </a:r>
            <a:endParaRPr lang="th-TH" sz="16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th-TH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209800" y="2935266"/>
            <a:ext cx="2895600" cy="79853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Southeast Asia  Regional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Climate Downscaling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(SEACLID)</a:t>
            </a:r>
            <a:endParaRPr lang="th-TH" sz="16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Up Arrow 1"/>
          <p:cNvSpPr/>
          <p:nvPr/>
        </p:nvSpPr>
        <p:spPr>
          <a:xfrm rot="6573760">
            <a:off x="1777158" y="3093711"/>
            <a:ext cx="419101" cy="29764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Up Arrow 18"/>
          <p:cNvSpPr/>
          <p:nvPr/>
        </p:nvSpPr>
        <p:spPr>
          <a:xfrm rot="4163036">
            <a:off x="1753985" y="1778815"/>
            <a:ext cx="419101" cy="29764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" name="Group 20"/>
          <p:cNvGrpSpPr/>
          <p:nvPr/>
        </p:nvGrpSpPr>
        <p:grpSpPr>
          <a:xfrm>
            <a:off x="2766462" y="3581400"/>
            <a:ext cx="6301338" cy="3369830"/>
            <a:chOff x="0" y="1340768"/>
            <a:chExt cx="9124974" cy="5256584"/>
          </a:xfrm>
        </p:grpSpPr>
        <p:pic>
          <p:nvPicPr>
            <p:cNvPr id="22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48" y="1668549"/>
              <a:ext cx="4396436" cy="3301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0" y="5053592"/>
              <a:ext cx="4399947" cy="154376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itchFamily="2" charset="2"/>
                <a:buChar char="§"/>
              </a:pPr>
              <a:r>
                <a:rPr lang="en-US" sz="1050" dirty="0" smtClean="0">
                  <a:latin typeface="Tahoma" pitchFamily="34" charset="0"/>
                  <a:cs typeface="Tahoma" pitchFamily="34" charset="0"/>
                </a:rPr>
                <a:t>Regional climate change scenarios are the basis for assessment of impacts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1050" dirty="0" smtClean="0">
                  <a:latin typeface="Tahoma" pitchFamily="34" charset="0"/>
                  <a:cs typeface="Tahoma" pitchFamily="34" charset="0"/>
                </a:rPr>
                <a:t>SEA countries are not part of CORDEX </a:t>
              </a:r>
            </a:p>
            <a:p>
              <a:pPr>
                <a:buFont typeface="Wingdings" pitchFamily="2" charset="2"/>
                <a:buChar char="§"/>
              </a:pPr>
              <a:r>
                <a:rPr lang="en-US" sz="1050" dirty="0" smtClean="0">
                  <a:latin typeface="Tahoma" pitchFamily="34" charset="0"/>
                  <a:cs typeface="Tahoma" pitchFamily="34" charset="0"/>
                </a:rPr>
                <a:t>CORDEX resolution is 50 km; We may need higher than this</a:t>
              </a:r>
              <a:endParaRPr lang="en-US" sz="105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695301" y="5074341"/>
              <a:ext cx="4426163" cy="11042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§"/>
              </a:pPr>
              <a:r>
                <a:rPr lang="en-US" sz="1000" dirty="0" smtClean="0">
                  <a:latin typeface="Tahoma" pitchFamily="34" charset="0"/>
                  <a:cs typeface="Tahoma" pitchFamily="34" charset="0"/>
                </a:rPr>
                <a:t>SEACLID Project has been invited to be part of CORDEX </a:t>
              </a:r>
              <a:r>
                <a:rPr lang="en-US" sz="1000" dirty="0">
                  <a:latin typeface="Tahoma" pitchFamily="34" charset="0"/>
                  <a:cs typeface="Tahoma" pitchFamily="34" charset="0"/>
                </a:rPr>
                <a:t> </a:t>
              </a:r>
              <a:endParaRPr lang="en-US" sz="1000" dirty="0" smtClean="0">
                <a:latin typeface="Tahoma" pitchFamily="34" charset="0"/>
                <a:cs typeface="Tahoma" pitchFamily="34" charset="0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sz="1000" dirty="0" smtClean="0">
                  <a:latin typeface="Tahoma" pitchFamily="34" charset="0"/>
                  <a:cs typeface="Tahoma" pitchFamily="34" charset="0"/>
                </a:rPr>
                <a:t>SEACLID = CORDEX-SEA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sz="1000" dirty="0" smtClean="0">
                  <a:latin typeface="Tahoma" pitchFamily="34" charset="0"/>
                  <a:cs typeface="Tahoma" pitchFamily="34" charset="0"/>
                </a:rPr>
                <a:t>Model resolution to be increased to 25 km. </a:t>
              </a:r>
            </a:p>
          </p:txBody>
        </p:sp>
        <p:grpSp>
          <p:nvGrpSpPr>
            <p:cNvPr id="5" name="Group 24"/>
            <p:cNvGrpSpPr/>
            <p:nvPr/>
          </p:nvGrpSpPr>
          <p:grpSpPr>
            <a:xfrm>
              <a:off x="4426675" y="1340768"/>
              <a:ext cx="4698299" cy="3688691"/>
              <a:chOff x="4426675" y="1366216"/>
              <a:chExt cx="4698299" cy="3688691"/>
            </a:xfrm>
          </p:grpSpPr>
          <p:grpSp>
            <p:nvGrpSpPr>
              <p:cNvPr id="6" name="Group 26"/>
              <p:cNvGrpSpPr/>
              <p:nvPr/>
            </p:nvGrpSpPr>
            <p:grpSpPr>
              <a:xfrm>
                <a:off x="4695300" y="1700808"/>
                <a:ext cx="4429674" cy="3354099"/>
                <a:chOff x="4695300" y="1700808"/>
                <a:chExt cx="4429674" cy="3354099"/>
              </a:xfrm>
            </p:grpSpPr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4695300" y="1700808"/>
                  <a:ext cx="4429674" cy="3354099"/>
                </a:xfrm>
                <a:prstGeom prst="rect">
                  <a:avLst/>
                </a:prstGeom>
              </p:spPr>
            </p:pic>
            <p:sp>
              <p:nvSpPr>
                <p:cNvPr id="30" name="TextBox 29"/>
                <p:cNvSpPr txBox="1"/>
                <p:nvPr/>
              </p:nvSpPr>
              <p:spPr>
                <a:xfrm>
                  <a:off x="7380312" y="3501007"/>
                  <a:ext cx="1643444" cy="3840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b="1" dirty="0" smtClean="0">
                      <a:solidFill>
                        <a:srgbClr val="FF0000"/>
                      </a:solidFill>
                      <a:latin typeface="Tahoma" pitchFamily="34" charset="0"/>
                      <a:cs typeface="Tahoma" pitchFamily="34" charset="0"/>
                    </a:rPr>
                    <a:t>SEACLID</a:t>
                  </a:r>
                  <a:endParaRPr lang="en-US" sz="1000" b="1" dirty="0">
                    <a:solidFill>
                      <a:srgbClr val="FF0000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8" name="Explosion 1 27"/>
              <p:cNvSpPr/>
              <p:nvPr/>
            </p:nvSpPr>
            <p:spPr>
              <a:xfrm rot="20392178">
                <a:off x="4426675" y="1366216"/>
                <a:ext cx="1692109" cy="936104"/>
              </a:xfrm>
              <a:prstGeom prst="irregularSeal1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new</a:t>
                </a:r>
                <a:endParaRPr lang="th-TH" dirty="0"/>
              </a:p>
            </p:txBody>
          </p:sp>
        </p:grpSp>
        <p:sp>
          <p:nvSpPr>
            <p:cNvPr id="26" name="Right Arrow 25"/>
            <p:cNvSpPr/>
            <p:nvPr/>
          </p:nvSpPr>
          <p:spPr>
            <a:xfrm>
              <a:off x="4067944" y="2554754"/>
              <a:ext cx="881975" cy="76455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6064053" y="965582"/>
            <a:ext cx="22685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b="1" dirty="0">
                <a:latin typeface="Tahoma" pitchFamily="34" charset="0"/>
                <a:cs typeface="Tahoma" pitchFamily="34" charset="0"/>
              </a:rPr>
              <a:t>Impact </a:t>
            </a:r>
            <a:r>
              <a:rPr lang="en-US" sz="1600" b="1" dirty="0" smtClean="0">
                <a:latin typeface="Tahoma" pitchFamily="34" charset="0"/>
                <a:cs typeface="Tahoma" pitchFamily="34" charset="0"/>
              </a:rPr>
              <a:t>Assessment </a:t>
            </a:r>
          </a:p>
          <a:p>
            <a:pPr lvl="0"/>
            <a:r>
              <a:rPr lang="en-US" sz="1600" b="1" dirty="0" smtClean="0">
                <a:latin typeface="Tahoma" pitchFamily="34" charset="0"/>
                <a:cs typeface="Tahoma" pitchFamily="34" charset="0"/>
              </a:rPr>
              <a:t>on Agriculture</a:t>
            </a:r>
            <a:endParaRPr lang="en-US" sz="1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48909" y="1679105"/>
            <a:ext cx="2000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b="1" dirty="0" smtClean="0">
                <a:latin typeface="Tahoma" pitchFamily="34" charset="0"/>
                <a:cs typeface="Tahoma" pitchFamily="34" charset="0"/>
              </a:rPr>
              <a:t>Regional Climate </a:t>
            </a:r>
          </a:p>
          <a:p>
            <a:pPr lvl="0"/>
            <a:r>
              <a:rPr lang="en-US" sz="1600" b="1" dirty="0" smtClean="0">
                <a:latin typeface="Tahoma" pitchFamily="34" charset="0"/>
                <a:cs typeface="Tahoma" pitchFamily="34" charset="0"/>
              </a:rPr>
              <a:t>Downscaling</a:t>
            </a:r>
            <a:endParaRPr lang="en-US" sz="1600" b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4" name="Straight Connector 33"/>
          <p:cNvCxnSpPr>
            <a:stCxn id="16" idx="3"/>
            <a:endCxn id="31" idx="1"/>
          </p:cNvCxnSpPr>
          <p:nvPr/>
        </p:nvCxnSpPr>
        <p:spPr>
          <a:xfrm flipV="1">
            <a:off x="5755770" y="1257970"/>
            <a:ext cx="308283" cy="305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6" idx="3"/>
            <a:endCxn id="32" idx="1"/>
          </p:cNvCxnSpPr>
          <p:nvPr/>
        </p:nvCxnSpPr>
        <p:spPr>
          <a:xfrm>
            <a:off x="5755770" y="1563346"/>
            <a:ext cx="393139" cy="408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endCxn id="32" idx="2"/>
          </p:cNvCxnSpPr>
          <p:nvPr/>
        </p:nvCxnSpPr>
        <p:spPr>
          <a:xfrm flipV="1">
            <a:off x="5181600" y="2263880"/>
            <a:ext cx="1967744" cy="101272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7544" y="908720"/>
            <a:ext cx="1517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ASEAN  member states </a:t>
            </a:r>
            <a:endParaRPr lang="th-TH" dirty="0"/>
          </a:p>
        </p:txBody>
      </p:sp>
      <p:sp>
        <p:nvSpPr>
          <p:cNvPr id="33" name="TextBox 32"/>
          <p:cNvSpPr txBox="1"/>
          <p:nvPr/>
        </p:nvSpPr>
        <p:spPr>
          <a:xfrm>
            <a:off x="1066800" y="3429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ASEAN  academic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90160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472386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Thailand Research Fund (TRF)</a:t>
            </a:r>
            <a:br>
              <a:rPr lang="en-US" sz="4000" b="1" dirty="0" smtClean="0"/>
            </a:b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0000FF"/>
                </a:solidFill>
              </a:rPr>
              <a:t>A Catalyst for Change</a:t>
            </a:r>
            <a:endParaRPr lang="th-TH" sz="4000" b="1" dirty="0">
              <a:solidFill>
                <a:srgbClr val="0000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8864" y="1712778"/>
            <a:ext cx="8229600" cy="1932246"/>
          </a:xfrm>
          <a:solidFill>
            <a:srgbClr val="92D050"/>
          </a:solidFill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None/>
            </a:pPr>
            <a:endParaRPr lang="en-US" sz="900" dirty="0" smtClean="0"/>
          </a:p>
          <a:p>
            <a:pPr marL="0" indent="0">
              <a:spcBef>
                <a:spcPts val="1200"/>
              </a:spcBef>
              <a:buNone/>
              <a:tabLst>
                <a:tab pos="0" algn="l"/>
              </a:tabLst>
            </a:pPr>
            <a:r>
              <a:rPr lang="en-US" sz="2800" dirty="0" smtClean="0"/>
              <a:t>Established in 1993 by the Research Endowment Act of 1992 as a research management organization under the Prime Minister’s Office</a:t>
            </a:r>
          </a:p>
          <a:p>
            <a:pPr>
              <a:spcBef>
                <a:spcPts val="1200"/>
              </a:spcBef>
              <a:buNone/>
            </a:pPr>
            <a:endParaRPr lang="en-US" sz="2800" dirty="0" smtClean="0"/>
          </a:p>
          <a:p>
            <a:pPr lvl="1">
              <a:buNone/>
            </a:pPr>
            <a:endParaRPr lang="th-TH" sz="2400" dirty="0"/>
          </a:p>
        </p:txBody>
      </p:sp>
      <p:pic>
        <p:nvPicPr>
          <p:cNvPr id="4" name="Picture 3" descr="20121122-trflogo[1]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3568" cy="1048796"/>
          </a:xfrm>
          <a:prstGeom prst="ellipse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E609-7BEC-4C14-863D-1FCAB0C31F5C}" type="slidenum">
              <a:rPr lang="th-TH" smtClean="0"/>
              <a:pPr/>
              <a:t>2</a:t>
            </a:fld>
            <a:endParaRPr lang="th-TH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z="1000" dirty="0" smtClean="0"/>
              <a:t>17-19 September 2014</a:t>
            </a:r>
            <a:endParaRPr lang="th-TH" sz="1000" dirty="0"/>
          </a:p>
        </p:txBody>
      </p:sp>
      <p:sp>
        <p:nvSpPr>
          <p:cNvPr id="10" name="Rectangle 9"/>
          <p:cNvSpPr/>
          <p:nvPr/>
        </p:nvSpPr>
        <p:spPr>
          <a:xfrm>
            <a:off x="539552" y="3789040"/>
            <a:ext cx="8208912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Covers all research fields, basic research to policy </a:t>
            </a:r>
            <a:br>
              <a:rPr lang="en-US" dirty="0" smtClean="0"/>
            </a:br>
            <a:r>
              <a:rPr lang="en-US" dirty="0" smtClean="0"/>
              <a:t> research, domestic and international/transnational, </a:t>
            </a:r>
            <a:br>
              <a:rPr lang="en-US" dirty="0" smtClean="0"/>
            </a:br>
            <a:r>
              <a:rPr lang="en-US" dirty="0" smtClean="0"/>
              <a:t> area/community/agenda-based issues</a:t>
            </a:r>
          </a:p>
          <a:p>
            <a:pPr lvl="1"/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0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Scope and activities</a:t>
            </a:r>
            <a:endParaRPr lang="th-TH" sz="3000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637337" y="6151563"/>
            <a:ext cx="2044700" cy="588962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>
              <a:defRPr/>
            </a:pPr>
            <a:r>
              <a:rPr lang="en-US" sz="1200" b="0" dirty="0" smtClean="0">
                <a:solidFill>
                  <a:srgbClr val="F07F09">
                    <a:tint val="88000"/>
                    <a:satMod val="150000"/>
                  </a:srgbClr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0" dirty="0" smtClean="0">
                <a:solidFill>
                  <a:srgbClr val="F07F09">
                    <a:tint val="88000"/>
                    <a:satMod val="150000"/>
                  </a:srgbClr>
                </a:solidFill>
                <a:latin typeface="Tahoma" pitchFamily="34" charset="0"/>
                <a:cs typeface="Tahoma" pitchFamily="34" charset="0"/>
              </a:rPr>
              <a:t>to be a</a:t>
            </a:r>
            <a:r>
              <a:rPr lang="en-US" sz="1400" b="0" dirty="0" smtClean="0">
                <a:solidFill>
                  <a:srgbClr val="F07F09">
                    <a:tint val="88000"/>
                    <a:satMod val="150000"/>
                  </a:srgbClr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1400" b="0" dirty="0" smtClean="0">
                <a:solidFill>
                  <a:srgbClr val="F07F09">
                    <a:tint val="88000"/>
                    <a:satMod val="150000"/>
                  </a:srgbClr>
                </a:solidFill>
                <a:latin typeface="Tahoma" pitchFamily="34" charset="0"/>
                <a:cs typeface="Tahoma" pitchFamily="34" charset="0"/>
              </a:rPr>
            </a:br>
            <a:r>
              <a:rPr lang="en-US" sz="1400" b="0" dirty="0" smtClean="0">
                <a:solidFill>
                  <a:srgbClr val="F07F09">
                    <a:tint val="88000"/>
                    <a:satMod val="150000"/>
                  </a:srgbClr>
                </a:solidFill>
                <a:latin typeface="Tahoma" pitchFamily="34" charset="0"/>
                <a:cs typeface="Tahoma" pitchFamily="34" charset="0"/>
              </a:rPr>
              <a:t>Catalyst</a:t>
            </a:r>
            <a:r>
              <a:rPr lang="en-US" sz="1600" b="0" dirty="0" smtClean="0">
                <a:solidFill>
                  <a:srgbClr val="F07F09">
                    <a:tint val="88000"/>
                    <a:satMod val="150000"/>
                  </a:srgbClr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1600" b="0" dirty="0" smtClean="0">
                <a:solidFill>
                  <a:srgbClr val="F07F09">
                    <a:tint val="88000"/>
                    <a:satMod val="150000"/>
                  </a:srgbClr>
                </a:solidFill>
                <a:latin typeface="Tahoma" pitchFamily="34" charset="0"/>
                <a:cs typeface="Tahoma" pitchFamily="34" charset="0"/>
              </a:rPr>
            </a:br>
            <a:r>
              <a:rPr lang="en-US" sz="1600" b="0" dirty="0" smtClean="0">
                <a:solidFill>
                  <a:srgbClr val="F07F09">
                    <a:tint val="88000"/>
                    <a:satMod val="150000"/>
                  </a:srgbClr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0" dirty="0" smtClean="0">
                <a:solidFill>
                  <a:srgbClr val="F07F09">
                    <a:tint val="88000"/>
                    <a:satMod val="150000"/>
                  </a:srgbClr>
                </a:solidFill>
                <a:latin typeface="Tahoma" pitchFamily="34" charset="0"/>
                <a:cs typeface="Tahoma" pitchFamily="34" charset="0"/>
              </a:rPr>
              <a:t>for</a:t>
            </a:r>
            <a:r>
              <a:rPr lang="en-US" sz="1200" b="0" dirty="0" smtClean="0">
                <a:solidFill>
                  <a:srgbClr val="F07F09">
                    <a:tint val="88000"/>
                    <a:satMod val="150000"/>
                  </a:srgb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400" b="0" dirty="0" smtClean="0">
                <a:solidFill>
                  <a:srgbClr val="F07F09">
                    <a:tint val="88000"/>
                    <a:satMod val="150000"/>
                  </a:srgbClr>
                </a:solidFill>
                <a:latin typeface="Tahoma" pitchFamily="34" charset="0"/>
                <a:cs typeface="Tahoma" pitchFamily="34" charset="0"/>
              </a:rPr>
              <a:t>Changes </a:t>
            </a:r>
            <a:endParaRPr lang="th-TH" sz="1400" b="0" dirty="0">
              <a:solidFill>
                <a:srgbClr val="F07F09">
                  <a:tint val="88000"/>
                  <a:satMod val="150000"/>
                </a:srgb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316" name="Content Placeholder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2037" y="6019800"/>
            <a:ext cx="46196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60500" y="1339850"/>
            <a:ext cx="6186487" cy="4695825"/>
            <a:chOff x="1410470" y="1612538"/>
            <a:chExt cx="6185896" cy="4696782"/>
          </a:xfrm>
        </p:grpSpPr>
        <p:sp>
          <p:nvSpPr>
            <p:cNvPr id="13" name="Up Arrow 12"/>
            <p:cNvSpPr/>
            <p:nvPr/>
          </p:nvSpPr>
          <p:spPr bwMode="auto">
            <a:xfrm>
              <a:off x="2600981" y="3276577"/>
              <a:ext cx="576207" cy="35884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TextBox 16"/>
            <p:cNvSpPr txBox="1">
              <a:spLocks noChangeArrowheads="1"/>
            </p:cNvSpPr>
            <p:nvPr/>
          </p:nvSpPr>
          <p:spPr bwMode="auto">
            <a:xfrm>
              <a:off x="1410470" y="1612538"/>
              <a:ext cx="3060408" cy="16005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buFont typeface="Arial" pitchFamily="34" charset="0"/>
                <a:buChar char="•"/>
                <a:defRPr/>
              </a:pPr>
              <a:r>
                <a:rPr lang="en-US" sz="1400" dirty="0" smtClean="0">
                  <a:solidFill>
                    <a:prstClr val="black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Downscaling techniques.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400" dirty="0" smtClean="0">
                  <a:solidFill>
                    <a:prstClr val="black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Capacity building on GCMs 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prstClr val="black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downscaling and crop models.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400" dirty="0" smtClean="0">
                  <a:solidFill>
                    <a:prstClr val="black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Finer-scale CC scenario generated 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prstClr val="black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&amp; evaluated.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400" dirty="0" smtClean="0">
                  <a:solidFill>
                    <a:prstClr val="black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Links with some crop/impact 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prstClr val="black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models.</a:t>
              </a:r>
            </a:p>
          </p:txBody>
        </p:sp>
        <p:sp>
          <p:nvSpPr>
            <p:cNvPr id="16" name="TextBox 17"/>
            <p:cNvSpPr txBox="1">
              <a:spLocks noChangeArrowheads="1"/>
            </p:cNvSpPr>
            <p:nvPr/>
          </p:nvSpPr>
          <p:spPr bwMode="auto">
            <a:xfrm>
              <a:off x="4585167" y="1612538"/>
              <a:ext cx="2881037" cy="160052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buFont typeface="Arial" pitchFamily="34" charset="0"/>
                <a:buChar char="•"/>
                <a:defRPr/>
              </a:pPr>
              <a:r>
                <a:rPr lang="en-US" sz="1400" dirty="0" smtClean="0">
                  <a:solidFill>
                    <a:prstClr val="black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Assessment report for specific 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prstClr val="black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agricultural system from each  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prstClr val="black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ASEAN participant member.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400" dirty="0" smtClean="0">
                  <a:solidFill>
                    <a:prstClr val="black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Database and data sharing  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prstClr val="black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system and research networks 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prstClr val="black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on CC impacts on ASEAN 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prstClr val="black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agriculture and water resources.</a:t>
              </a:r>
            </a:p>
          </p:txBody>
        </p:sp>
        <p:graphicFrame>
          <p:nvGraphicFramePr>
            <p:cNvPr id="8" name="Diagram 7"/>
            <p:cNvGraphicFramePr/>
            <p:nvPr/>
          </p:nvGraphicFramePr>
          <p:xfrm>
            <a:off x="1500366" y="3086583"/>
            <a:ext cx="6096000" cy="23920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9" name="Rectangle 8"/>
            <p:cNvSpPr/>
            <p:nvPr/>
          </p:nvSpPr>
          <p:spPr bwMode="auto">
            <a:xfrm>
              <a:off x="1489837" y="5143858"/>
              <a:ext cx="6011288" cy="116546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just" fontAlgn="auto">
                <a:spcBef>
                  <a:spcPts val="50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Each phase has 4 main activities : 1) ASEAN assessment report for impacts of climate change on agriculture, 2) GCMs downscaling 3) impact assessment and 4) database and data sharing system and research networking. 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 bwMode="auto">
            <a:xfrm>
              <a:off x="4247061" y="4054611"/>
              <a:ext cx="396837" cy="408071"/>
            </a:xfrm>
            <a:prstGeom prst="rightArrow">
              <a:avLst>
                <a:gd name="adj1" fmla="val 50000"/>
                <a:gd name="adj2" fmla="val 4754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Up Arrow 10"/>
            <p:cNvSpPr/>
            <p:nvPr/>
          </p:nvSpPr>
          <p:spPr bwMode="auto">
            <a:xfrm>
              <a:off x="2608918" y="4780246"/>
              <a:ext cx="450807" cy="317565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Up Arrow 18"/>
            <p:cNvSpPr/>
            <p:nvPr/>
          </p:nvSpPr>
          <p:spPr bwMode="auto">
            <a:xfrm>
              <a:off x="5756630" y="4788185"/>
              <a:ext cx="449219" cy="319153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Up Arrow 19"/>
            <p:cNvSpPr/>
            <p:nvPr/>
          </p:nvSpPr>
          <p:spPr bwMode="auto">
            <a:xfrm>
              <a:off x="5691548" y="3263874"/>
              <a:ext cx="593668" cy="35726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379412" y="5249863"/>
            <a:ext cx="1095375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Activities</a:t>
            </a:r>
          </a:p>
        </p:txBody>
      </p:sp>
      <p:sp>
        <p:nvSpPr>
          <p:cNvPr id="13320" name="TextBox 14"/>
          <p:cNvSpPr txBox="1">
            <a:spLocks noChangeArrowheads="1"/>
          </p:cNvSpPr>
          <p:nvPr/>
        </p:nvSpPr>
        <p:spPr bwMode="auto">
          <a:xfrm>
            <a:off x="420687" y="3754438"/>
            <a:ext cx="1017588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Themes</a:t>
            </a:r>
          </a:p>
        </p:txBody>
      </p:sp>
      <p:sp>
        <p:nvSpPr>
          <p:cNvPr id="13321" name="TextBox 13"/>
          <p:cNvSpPr txBox="1">
            <a:spLocks noChangeArrowheads="1"/>
          </p:cNvSpPr>
          <p:nvPr/>
        </p:nvSpPr>
        <p:spPr bwMode="auto">
          <a:xfrm>
            <a:off x="384175" y="1955800"/>
            <a:ext cx="992187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Outputs</a:t>
            </a:r>
          </a:p>
        </p:txBody>
      </p:sp>
    </p:spTree>
    <p:extLst>
      <p:ext uri="{BB962C8B-B14F-4D97-AF65-F5344CB8AC3E}">
        <p14:creationId xmlns:p14="http://schemas.microsoft.com/office/powerpoint/2010/main" val="1016346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Beneficiaries </a:t>
            </a:r>
            <a:endParaRPr lang="th-TH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54965" y="1310640"/>
          <a:ext cx="8509307" cy="4735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6597352"/>
            <a:ext cx="1691680" cy="260648"/>
          </a:xfrm>
          <a:prstGeom prst="rect">
            <a:avLst/>
          </a:prstGeom>
          <a:solidFill>
            <a:srgbClr val="4830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>
              <a:solidFill>
                <a:srgbClr val="FFFFFF"/>
              </a:solidFill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6490924" y="5906421"/>
            <a:ext cx="2506663" cy="720725"/>
            <a:chOff x="6299200" y="5876925"/>
            <a:chExt cx="2506663" cy="720725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6299200" y="6008688"/>
              <a:ext cx="2044700" cy="588962"/>
            </a:xfrm>
            <a:prstGeom prst="rect">
              <a:avLst/>
            </a:prstGeom>
          </p:spPr>
          <p:txBody>
            <a:bodyPr anchor="b"/>
            <a:lstStyle>
              <a:lvl1pPr algn="l" rtl="0" eaLnBrk="1" latinLnBrk="0" hangingPunct="1">
                <a:spcBef>
                  <a:spcPct val="0"/>
                </a:spcBef>
                <a:buNone/>
                <a:defRPr kumimoji="0" sz="3600" b="1" kern="1200">
                  <a:solidFill>
                    <a:schemeClr val="accent1">
                      <a:tint val="88000"/>
                      <a:satMod val="150000"/>
                    </a:schemeClr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pPr algn="r">
                <a:defRPr/>
              </a:pPr>
              <a:r>
                <a:rPr lang="en-US" sz="1200" b="0" dirty="0" smtClean="0">
                  <a:solidFill>
                    <a:srgbClr val="2D2D8A"/>
                  </a:solidFill>
                  <a:latin typeface="Tahoma" pitchFamily="34" charset="0"/>
                  <a:cs typeface="Tahoma" pitchFamily="34" charset="0"/>
                </a:rPr>
                <a:t>  </a:t>
              </a:r>
              <a:r>
                <a:rPr lang="en-US" sz="1100" b="0" dirty="0" smtClean="0">
                  <a:solidFill>
                    <a:srgbClr val="2D2D8A"/>
                  </a:solidFill>
                  <a:latin typeface="Tahoma" pitchFamily="34" charset="0"/>
                  <a:cs typeface="Tahoma" pitchFamily="34" charset="0"/>
                </a:rPr>
                <a:t>to be a</a:t>
              </a:r>
              <a:r>
                <a:rPr lang="en-US" sz="1400" b="0" dirty="0" smtClean="0">
                  <a:solidFill>
                    <a:srgbClr val="2D2D8A"/>
                  </a:solidFill>
                  <a:latin typeface="Tahoma" pitchFamily="34" charset="0"/>
                  <a:cs typeface="Tahoma" pitchFamily="34" charset="0"/>
                </a:rPr>
                <a:t/>
              </a:r>
              <a:br>
                <a:rPr lang="en-US" sz="1400" b="0" dirty="0" smtClean="0">
                  <a:solidFill>
                    <a:srgbClr val="2D2D8A"/>
                  </a:solidFill>
                  <a:latin typeface="Tahoma" pitchFamily="34" charset="0"/>
                  <a:cs typeface="Tahoma" pitchFamily="34" charset="0"/>
                </a:rPr>
              </a:br>
              <a:r>
                <a:rPr lang="en-US" sz="1400" b="0" dirty="0" smtClean="0">
                  <a:solidFill>
                    <a:srgbClr val="2D2D8A"/>
                  </a:solidFill>
                  <a:latin typeface="Tahoma" pitchFamily="34" charset="0"/>
                  <a:cs typeface="Tahoma" pitchFamily="34" charset="0"/>
                </a:rPr>
                <a:t>Catalyst</a:t>
              </a:r>
              <a:r>
                <a:rPr lang="en-US" sz="1600" b="0" dirty="0" smtClean="0">
                  <a:solidFill>
                    <a:srgbClr val="2D2D8A"/>
                  </a:solidFill>
                  <a:latin typeface="Tahoma" pitchFamily="34" charset="0"/>
                  <a:cs typeface="Tahoma" pitchFamily="34" charset="0"/>
                </a:rPr>
                <a:t/>
              </a:r>
              <a:br>
                <a:rPr lang="en-US" sz="1600" b="0" dirty="0" smtClean="0">
                  <a:solidFill>
                    <a:srgbClr val="2D2D8A"/>
                  </a:solidFill>
                  <a:latin typeface="Tahoma" pitchFamily="34" charset="0"/>
                  <a:cs typeface="Tahoma" pitchFamily="34" charset="0"/>
                </a:rPr>
              </a:br>
              <a:r>
                <a:rPr lang="en-US" sz="1600" b="0" dirty="0" smtClean="0">
                  <a:solidFill>
                    <a:srgbClr val="2D2D8A"/>
                  </a:solidFill>
                  <a:latin typeface="Tahoma" pitchFamily="34" charset="0"/>
                  <a:cs typeface="Tahoma" pitchFamily="34" charset="0"/>
                </a:rPr>
                <a:t>  </a:t>
              </a:r>
              <a:r>
                <a:rPr lang="en-US" sz="1100" b="0" dirty="0" smtClean="0">
                  <a:solidFill>
                    <a:srgbClr val="2D2D8A"/>
                  </a:solidFill>
                  <a:latin typeface="Tahoma" pitchFamily="34" charset="0"/>
                  <a:cs typeface="Tahoma" pitchFamily="34" charset="0"/>
                </a:rPr>
                <a:t>for</a:t>
              </a:r>
              <a:r>
                <a:rPr lang="en-US" sz="1200" b="0" dirty="0" smtClean="0">
                  <a:solidFill>
                    <a:srgbClr val="2D2D8A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1400" b="0" dirty="0" smtClean="0">
                  <a:solidFill>
                    <a:srgbClr val="2D2D8A"/>
                  </a:solidFill>
                  <a:latin typeface="Tahoma" pitchFamily="34" charset="0"/>
                  <a:cs typeface="Tahoma" pitchFamily="34" charset="0"/>
                </a:rPr>
                <a:t>Changes </a:t>
              </a:r>
              <a:endParaRPr lang="th-TH" sz="1400" b="0" dirty="0">
                <a:solidFill>
                  <a:srgbClr val="2D2D8A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9" name="Content Placeholder 3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343900" y="5876925"/>
              <a:ext cx="461963" cy="690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148617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43" name="Rectangle 19"/>
          <p:cNvSpPr>
            <a:spLocks noChangeArrowheads="1"/>
          </p:cNvSpPr>
          <p:nvPr/>
        </p:nvSpPr>
        <p:spPr bwMode="auto">
          <a:xfrm>
            <a:off x="0" y="4724400"/>
            <a:ext cx="8893175" cy="2133600"/>
          </a:xfrm>
          <a:prstGeom prst="rect">
            <a:avLst/>
          </a:prstGeom>
          <a:solidFill>
            <a:srgbClr val="BF7F3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26" name="Rectangle 2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r>
              <a:rPr lang="en-US" smtClean="0">
                <a:cs typeface="Angsana New" panose="02020603050405020304" pitchFamily="18" charset="-34"/>
              </a:rPr>
              <a:t>TRF-NSFC Collaboration</a:t>
            </a:r>
            <a:endParaRPr lang="th-TH" smtClean="0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6113463" y="981075"/>
            <a:ext cx="2079625" cy="1439863"/>
          </a:xfrm>
          <a:prstGeom prst="ellipse">
            <a:avLst/>
          </a:prstGeom>
          <a:solidFill>
            <a:srgbClr val="FFCC00"/>
          </a:solidFill>
          <a:ln w="12700" algn="ctr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sz="3200" b="1">
                <a:latin typeface="Browallia New" panose="020B0604020202020204" pitchFamily="34" charset="-34"/>
                <a:cs typeface="Browallia New" panose="020B0604020202020204" pitchFamily="34" charset="-34"/>
              </a:rPr>
              <a:t>NFSC</a:t>
            </a:r>
            <a:endParaRPr lang="th-TH" sz="32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" name="Oval 37"/>
          <p:cNvSpPr>
            <a:spLocks noChangeArrowheads="1"/>
          </p:cNvSpPr>
          <p:nvPr/>
        </p:nvSpPr>
        <p:spPr bwMode="auto">
          <a:xfrm>
            <a:off x="425450" y="981075"/>
            <a:ext cx="2160588" cy="1368425"/>
          </a:xfrm>
          <a:prstGeom prst="ellipse">
            <a:avLst/>
          </a:prstGeom>
          <a:solidFill>
            <a:srgbClr val="85CA3A"/>
          </a:solidFill>
          <a:ln w="12700" algn="ctr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FF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TRF</a:t>
            </a:r>
            <a:endParaRPr lang="th-TH" sz="3200" b="1">
              <a:solidFill>
                <a:srgbClr val="FFFFFF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80230" name="AutoShape 6"/>
          <p:cNvSpPr>
            <a:spLocks noChangeArrowheads="1"/>
          </p:cNvSpPr>
          <p:nvPr/>
        </p:nvSpPr>
        <p:spPr bwMode="auto">
          <a:xfrm>
            <a:off x="2728913" y="1412875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85CA3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1" name="Text Box 7"/>
          <p:cNvSpPr txBox="1">
            <a:spLocks noChangeArrowheads="1"/>
          </p:cNvSpPr>
          <p:nvPr/>
        </p:nvSpPr>
        <p:spPr bwMode="auto">
          <a:xfrm>
            <a:off x="3810000" y="1412875"/>
            <a:ext cx="1014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MOU</a:t>
            </a:r>
            <a:endParaRPr lang="th-TH"/>
          </a:p>
        </p:txBody>
      </p:sp>
      <p:sp>
        <p:nvSpPr>
          <p:cNvPr id="180232" name="AutoShape 8"/>
          <p:cNvSpPr>
            <a:spLocks noChangeArrowheads="1"/>
          </p:cNvSpPr>
          <p:nvPr/>
        </p:nvSpPr>
        <p:spPr bwMode="auto">
          <a:xfrm>
            <a:off x="5003800" y="1412875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3" name="Rectangle 9"/>
          <p:cNvSpPr>
            <a:spLocks noChangeArrowheads="1"/>
          </p:cNvSpPr>
          <p:nvPr/>
        </p:nvSpPr>
        <p:spPr bwMode="auto">
          <a:xfrm>
            <a:off x="425450" y="3213100"/>
            <a:ext cx="2016125" cy="936625"/>
          </a:xfrm>
          <a:prstGeom prst="rect">
            <a:avLst/>
          </a:prstGeom>
          <a:solidFill>
            <a:srgbClr val="85CA3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Call for proposal/</a:t>
            </a:r>
          </a:p>
          <a:p>
            <a:pPr algn="ctr"/>
            <a:r>
              <a:rPr lang="en-US" sz="1800"/>
              <a:t>Funding</a:t>
            </a:r>
            <a:endParaRPr lang="th-TH" sz="1800"/>
          </a:p>
        </p:txBody>
      </p:sp>
      <p:sp>
        <p:nvSpPr>
          <p:cNvPr id="180234" name="Rectangle 10"/>
          <p:cNvSpPr>
            <a:spLocks noChangeArrowheads="1"/>
          </p:cNvSpPr>
          <p:nvPr/>
        </p:nvSpPr>
        <p:spPr bwMode="auto">
          <a:xfrm>
            <a:off x="6042025" y="3213100"/>
            <a:ext cx="2519363" cy="863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Call for proposal/Invited</a:t>
            </a:r>
          </a:p>
          <a:p>
            <a:pPr algn="ctr"/>
            <a:r>
              <a:rPr lang="en-US" sz="1800"/>
              <a:t>Funding</a:t>
            </a:r>
            <a:endParaRPr lang="th-TH" sz="1800"/>
          </a:p>
        </p:txBody>
      </p:sp>
      <p:sp>
        <p:nvSpPr>
          <p:cNvPr id="180236" name="AutoShape 12"/>
          <p:cNvSpPr>
            <a:spLocks noChangeArrowheads="1"/>
          </p:cNvSpPr>
          <p:nvPr/>
        </p:nvSpPr>
        <p:spPr bwMode="auto">
          <a:xfrm>
            <a:off x="1187450" y="2565400"/>
            <a:ext cx="485775" cy="576263"/>
          </a:xfrm>
          <a:prstGeom prst="downArrow">
            <a:avLst>
              <a:gd name="adj1" fmla="val 50000"/>
              <a:gd name="adj2" fmla="val 29657"/>
            </a:avLst>
          </a:prstGeom>
          <a:solidFill>
            <a:srgbClr val="85CA3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7" name="AutoShape 13"/>
          <p:cNvSpPr>
            <a:spLocks noChangeArrowheads="1"/>
          </p:cNvSpPr>
          <p:nvPr/>
        </p:nvSpPr>
        <p:spPr bwMode="auto">
          <a:xfrm>
            <a:off x="1144588" y="4221163"/>
            <a:ext cx="485775" cy="576262"/>
          </a:xfrm>
          <a:prstGeom prst="downArrow">
            <a:avLst>
              <a:gd name="adj1" fmla="val 50000"/>
              <a:gd name="adj2" fmla="val 29657"/>
            </a:avLst>
          </a:prstGeom>
          <a:solidFill>
            <a:srgbClr val="85CA3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8" name="AutoShape 14"/>
          <p:cNvSpPr>
            <a:spLocks noChangeArrowheads="1"/>
          </p:cNvSpPr>
          <p:nvPr/>
        </p:nvSpPr>
        <p:spPr bwMode="auto">
          <a:xfrm>
            <a:off x="6905625" y="2565400"/>
            <a:ext cx="485775" cy="576263"/>
          </a:xfrm>
          <a:prstGeom prst="downArrow">
            <a:avLst>
              <a:gd name="adj1" fmla="val 50000"/>
              <a:gd name="adj2" fmla="val 2965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9" name="AutoShape 15"/>
          <p:cNvSpPr>
            <a:spLocks noChangeArrowheads="1"/>
          </p:cNvSpPr>
          <p:nvPr/>
        </p:nvSpPr>
        <p:spPr bwMode="auto">
          <a:xfrm>
            <a:off x="6948488" y="4148138"/>
            <a:ext cx="485775" cy="576262"/>
          </a:xfrm>
          <a:prstGeom prst="downArrow">
            <a:avLst>
              <a:gd name="adj1" fmla="val 50000"/>
              <a:gd name="adj2" fmla="val 2965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40" name="Oval 16"/>
          <p:cNvSpPr>
            <a:spLocks noChangeArrowheads="1"/>
          </p:cNvSpPr>
          <p:nvPr/>
        </p:nvSpPr>
        <p:spPr bwMode="auto">
          <a:xfrm>
            <a:off x="250825" y="5229225"/>
            <a:ext cx="2233613" cy="1295400"/>
          </a:xfrm>
          <a:prstGeom prst="ellipse">
            <a:avLst/>
          </a:prstGeom>
          <a:solidFill>
            <a:srgbClr val="82C83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Research institutes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in Thailand</a:t>
            </a:r>
            <a:endParaRPr lang="th-TH" sz="2400" b="1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80242" name="Oval 18"/>
          <p:cNvSpPr>
            <a:spLocks noChangeArrowheads="1"/>
          </p:cNvSpPr>
          <p:nvPr/>
        </p:nvSpPr>
        <p:spPr bwMode="auto">
          <a:xfrm>
            <a:off x="6227763" y="5013325"/>
            <a:ext cx="2447925" cy="1296988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latin typeface="Browallia New" panose="020B0604020202020204" pitchFamily="34" charset="-34"/>
                <a:cs typeface="Browallia New" panose="020B0604020202020204" pitchFamily="34" charset="-34"/>
              </a:rPr>
              <a:t>Research institutes</a:t>
            </a:r>
          </a:p>
          <a:p>
            <a:pPr algn="ctr"/>
            <a:r>
              <a:rPr lang="en-US" b="1">
                <a:latin typeface="Browallia New" panose="020B0604020202020204" pitchFamily="34" charset="-34"/>
                <a:cs typeface="Browallia New" panose="020B0604020202020204" pitchFamily="34" charset="-34"/>
              </a:rPr>
              <a:t> in China</a:t>
            </a:r>
            <a:endParaRPr lang="th-TH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80244" name="AutoShape 20"/>
          <p:cNvSpPr>
            <a:spLocks noChangeArrowheads="1"/>
          </p:cNvSpPr>
          <p:nvPr/>
        </p:nvSpPr>
        <p:spPr bwMode="auto">
          <a:xfrm>
            <a:off x="2627313" y="5229225"/>
            <a:ext cx="3457575" cy="1439863"/>
          </a:xfrm>
          <a:prstGeom prst="leftRightArrow">
            <a:avLst>
              <a:gd name="adj1" fmla="val 50000"/>
              <a:gd name="adj2" fmla="val 4802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Joint project</a:t>
            </a:r>
            <a:r>
              <a:rPr lang="th-TH" sz="1600" b="1"/>
              <a:t>/</a:t>
            </a:r>
            <a:r>
              <a:rPr lang="en-US" sz="1600" b="1"/>
              <a:t>Exchange activity</a:t>
            </a:r>
            <a:endParaRPr lang="th-TH" sz="1600" b="1"/>
          </a:p>
        </p:txBody>
      </p:sp>
      <p:sp>
        <p:nvSpPr>
          <p:cNvPr id="180246" name="Text Box 22"/>
          <p:cNvSpPr txBox="1">
            <a:spLocks noChangeArrowheads="1"/>
          </p:cNvSpPr>
          <p:nvPr/>
        </p:nvSpPr>
        <p:spPr bwMode="auto">
          <a:xfrm>
            <a:off x="2843213" y="4724400"/>
            <a:ext cx="3162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Browallia New" panose="020B0604020202020204" pitchFamily="34" charset="-34"/>
                <a:cs typeface="Browallia New" panose="020B0604020202020204" pitchFamily="34" charset="-34"/>
              </a:rPr>
              <a:t>International joint research</a:t>
            </a:r>
            <a:endParaRPr lang="th-TH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2582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8600" y="762000"/>
            <a:ext cx="6218397" cy="5440680"/>
            <a:chOff x="1524001" y="981076"/>
            <a:chExt cx="8893175" cy="5876924"/>
          </a:xfrm>
        </p:grpSpPr>
        <p:sp>
          <p:nvSpPr>
            <p:cNvPr id="180243" name="Rectangle 19"/>
            <p:cNvSpPr>
              <a:spLocks noChangeArrowheads="1"/>
            </p:cNvSpPr>
            <p:nvPr/>
          </p:nvSpPr>
          <p:spPr bwMode="auto">
            <a:xfrm>
              <a:off x="1524001" y="4724400"/>
              <a:ext cx="8893175" cy="2133600"/>
            </a:xfrm>
            <a:prstGeom prst="rect">
              <a:avLst/>
            </a:prstGeom>
            <a:solidFill>
              <a:srgbClr val="BF7F3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7517716" y="981076"/>
              <a:ext cx="2079624" cy="1439863"/>
            </a:xfrm>
            <a:prstGeom prst="ellipse">
              <a:avLst/>
            </a:prstGeom>
            <a:solidFill>
              <a:srgbClr val="FFCC00"/>
            </a:solidFill>
            <a:ln w="12700" algn="ctr">
              <a:solidFill>
                <a:srgbClr val="FFC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/>
              <a:r>
                <a:rPr lang="en-US" sz="3600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NFSC</a:t>
              </a:r>
              <a:endParaRPr lang="th-TH" sz="3600" b="1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2" name="Oval 37"/>
            <p:cNvSpPr>
              <a:spLocks noChangeArrowheads="1"/>
            </p:cNvSpPr>
            <p:nvPr/>
          </p:nvSpPr>
          <p:spPr bwMode="auto">
            <a:xfrm>
              <a:off x="1949450" y="981076"/>
              <a:ext cx="2160588" cy="1368425"/>
            </a:xfrm>
            <a:prstGeom prst="ellipse">
              <a:avLst/>
            </a:prstGeom>
            <a:solidFill>
              <a:srgbClr val="85CA3A"/>
            </a:solidFill>
            <a:ln w="12700" algn="ctr">
              <a:solidFill>
                <a:srgbClr val="FFC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/>
              <a:r>
                <a:rPr lang="en-US" sz="4000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TRF</a:t>
              </a:r>
              <a:endParaRPr lang="th-TH" sz="4000" b="1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180230" name="AutoShape 6"/>
            <p:cNvSpPr>
              <a:spLocks noChangeArrowheads="1"/>
            </p:cNvSpPr>
            <p:nvPr/>
          </p:nvSpPr>
          <p:spPr bwMode="auto">
            <a:xfrm>
              <a:off x="4252913" y="1412876"/>
              <a:ext cx="976312" cy="485775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85CA3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31" name="Text Box 7"/>
            <p:cNvSpPr txBox="1">
              <a:spLocks noChangeArrowheads="1"/>
            </p:cNvSpPr>
            <p:nvPr/>
          </p:nvSpPr>
          <p:spPr bwMode="auto">
            <a:xfrm>
              <a:off x="5229206" y="1474935"/>
              <a:ext cx="1233834" cy="498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MOU</a:t>
              </a:r>
              <a:endParaRPr lang="th-TH" sz="2400" b="1" dirty="0"/>
            </a:p>
          </p:txBody>
        </p:sp>
        <p:sp>
          <p:nvSpPr>
            <p:cNvPr id="180232" name="AutoShape 8"/>
            <p:cNvSpPr>
              <a:spLocks noChangeArrowheads="1"/>
            </p:cNvSpPr>
            <p:nvPr/>
          </p:nvSpPr>
          <p:spPr bwMode="auto">
            <a:xfrm>
              <a:off x="6427949" y="1392625"/>
              <a:ext cx="976313" cy="485775"/>
            </a:xfrm>
            <a:prstGeom prst="leftArrow">
              <a:avLst>
                <a:gd name="adj1" fmla="val 50000"/>
                <a:gd name="adj2" fmla="val 50245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33" name="Rectangle 9"/>
            <p:cNvSpPr>
              <a:spLocks noChangeArrowheads="1"/>
            </p:cNvSpPr>
            <p:nvPr/>
          </p:nvSpPr>
          <p:spPr bwMode="auto">
            <a:xfrm>
              <a:off x="1741954" y="3213101"/>
              <a:ext cx="2397486" cy="936625"/>
            </a:xfrm>
            <a:prstGeom prst="rect">
              <a:avLst/>
            </a:prstGeom>
            <a:solidFill>
              <a:srgbClr val="85CA3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Call for </a:t>
              </a:r>
              <a:r>
                <a:rPr lang="en-US" dirty="0" smtClean="0"/>
                <a:t>proposal</a:t>
              </a:r>
              <a:endParaRPr lang="en-US" dirty="0"/>
            </a:p>
            <a:p>
              <a:pPr algn="ctr"/>
              <a:r>
                <a:rPr lang="en-US" dirty="0"/>
                <a:t>Funding</a:t>
              </a:r>
              <a:endParaRPr lang="th-TH" dirty="0"/>
            </a:p>
          </p:txBody>
        </p:sp>
        <p:sp>
          <p:nvSpPr>
            <p:cNvPr id="180234" name="Rectangle 10"/>
            <p:cNvSpPr>
              <a:spLocks noChangeArrowheads="1"/>
            </p:cNvSpPr>
            <p:nvPr/>
          </p:nvSpPr>
          <p:spPr bwMode="auto">
            <a:xfrm>
              <a:off x="7081809" y="3213100"/>
              <a:ext cx="3160322" cy="8636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Call for </a:t>
              </a:r>
              <a:r>
                <a:rPr lang="en-US" dirty="0" smtClean="0"/>
                <a:t>proposal</a:t>
              </a:r>
              <a:endParaRPr lang="en-US" dirty="0"/>
            </a:p>
            <a:p>
              <a:pPr algn="ctr"/>
              <a:r>
                <a:rPr lang="en-US" dirty="0"/>
                <a:t>Funding</a:t>
              </a:r>
              <a:endParaRPr lang="th-TH" dirty="0"/>
            </a:p>
          </p:txBody>
        </p:sp>
        <p:sp>
          <p:nvSpPr>
            <p:cNvPr id="180236" name="AutoShape 12"/>
            <p:cNvSpPr>
              <a:spLocks noChangeArrowheads="1"/>
            </p:cNvSpPr>
            <p:nvPr/>
          </p:nvSpPr>
          <p:spPr bwMode="auto">
            <a:xfrm>
              <a:off x="2711451" y="2565401"/>
              <a:ext cx="485775" cy="576263"/>
            </a:xfrm>
            <a:prstGeom prst="downArrow">
              <a:avLst>
                <a:gd name="adj1" fmla="val 50000"/>
                <a:gd name="adj2" fmla="val 29657"/>
              </a:avLst>
            </a:prstGeom>
            <a:solidFill>
              <a:srgbClr val="85CA3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37" name="AutoShape 13"/>
            <p:cNvSpPr>
              <a:spLocks noChangeArrowheads="1"/>
            </p:cNvSpPr>
            <p:nvPr/>
          </p:nvSpPr>
          <p:spPr bwMode="auto">
            <a:xfrm>
              <a:off x="2668589" y="4221163"/>
              <a:ext cx="485775" cy="576262"/>
            </a:xfrm>
            <a:prstGeom prst="downArrow">
              <a:avLst>
                <a:gd name="adj1" fmla="val 50000"/>
                <a:gd name="adj2" fmla="val 29657"/>
              </a:avLst>
            </a:prstGeom>
            <a:solidFill>
              <a:srgbClr val="85CA3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38" name="AutoShape 14"/>
            <p:cNvSpPr>
              <a:spLocks noChangeArrowheads="1"/>
            </p:cNvSpPr>
            <p:nvPr/>
          </p:nvSpPr>
          <p:spPr bwMode="auto">
            <a:xfrm>
              <a:off x="8171575" y="2565401"/>
              <a:ext cx="485775" cy="576263"/>
            </a:xfrm>
            <a:prstGeom prst="downArrow">
              <a:avLst>
                <a:gd name="adj1" fmla="val 50000"/>
                <a:gd name="adj2" fmla="val 2965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39" name="AutoShape 15"/>
            <p:cNvSpPr>
              <a:spLocks noChangeArrowheads="1"/>
            </p:cNvSpPr>
            <p:nvPr/>
          </p:nvSpPr>
          <p:spPr bwMode="auto">
            <a:xfrm>
              <a:off x="8062599" y="4148138"/>
              <a:ext cx="485775" cy="576262"/>
            </a:xfrm>
            <a:prstGeom prst="downArrow">
              <a:avLst>
                <a:gd name="adj1" fmla="val 50000"/>
                <a:gd name="adj2" fmla="val 2965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40" name="Oval 16"/>
            <p:cNvSpPr>
              <a:spLocks noChangeArrowheads="1"/>
            </p:cNvSpPr>
            <p:nvPr/>
          </p:nvSpPr>
          <p:spPr bwMode="auto">
            <a:xfrm>
              <a:off x="1774826" y="4882563"/>
              <a:ext cx="2233613" cy="1642061"/>
            </a:xfrm>
            <a:prstGeom prst="ellipse">
              <a:avLst/>
            </a:prstGeom>
            <a:solidFill>
              <a:srgbClr val="82C83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900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Research </a:t>
              </a:r>
              <a:r>
                <a:rPr lang="en-US" sz="1900" b="1" dirty="0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/>
              </a:r>
              <a:br>
                <a:rPr lang="en-US" sz="1900" b="1" dirty="0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</a:br>
              <a:r>
                <a:rPr lang="en-US" sz="1900" b="1" dirty="0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institutes</a:t>
              </a:r>
              <a:endParaRPr lang="en-US" sz="1900" b="1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  <a:p>
              <a:pPr algn="ctr"/>
              <a:r>
                <a:rPr lang="en-US" sz="1900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 in Thailand</a:t>
              </a:r>
              <a:endParaRPr lang="th-TH" sz="1900" b="1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180242" name="Oval 18"/>
            <p:cNvSpPr>
              <a:spLocks noChangeArrowheads="1"/>
            </p:cNvSpPr>
            <p:nvPr/>
          </p:nvSpPr>
          <p:spPr bwMode="auto">
            <a:xfrm>
              <a:off x="7517716" y="4964874"/>
              <a:ext cx="2447925" cy="1563887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Research </a:t>
              </a:r>
              <a:endParaRPr lang="en-US" sz="2000" b="1" dirty="0" smtClean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  <a:p>
              <a:pPr algn="ctr"/>
              <a:r>
                <a:rPr lang="en-US" sz="2000" b="1" dirty="0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institutes</a:t>
              </a:r>
              <a:endPara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  <a:p>
              <a:pPr algn="ctr"/>
              <a:r>
                <a:rPr lang="en-US" sz="2000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 in China</a:t>
              </a:r>
              <a:endParaRPr lang="th-TH" sz="2000" b="1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180244" name="AutoShape 20"/>
            <p:cNvSpPr>
              <a:spLocks noChangeArrowheads="1"/>
            </p:cNvSpPr>
            <p:nvPr/>
          </p:nvSpPr>
          <p:spPr bwMode="auto">
            <a:xfrm>
              <a:off x="4030463" y="5229226"/>
              <a:ext cx="3457575" cy="1439863"/>
            </a:xfrm>
            <a:prstGeom prst="leftRightArrow">
              <a:avLst>
                <a:gd name="adj1" fmla="val 50000"/>
                <a:gd name="adj2" fmla="val 4802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300" b="1" dirty="0"/>
                <a:t>Joint project</a:t>
              </a:r>
              <a:r>
                <a:rPr lang="th-TH" sz="1300" b="1" dirty="0"/>
                <a:t>/</a:t>
              </a:r>
              <a:r>
                <a:rPr lang="en-US" sz="1300" b="1" dirty="0"/>
                <a:t>Exchange activity</a:t>
              </a:r>
              <a:endParaRPr lang="th-TH" sz="1300" b="1" dirty="0"/>
            </a:p>
          </p:txBody>
        </p:sp>
        <p:sp>
          <p:nvSpPr>
            <p:cNvPr id="180246" name="Text Box 22"/>
            <p:cNvSpPr txBox="1">
              <a:spLocks noChangeArrowheads="1"/>
            </p:cNvSpPr>
            <p:nvPr/>
          </p:nvSpPr>
          <p:spPr bwMode="auto">
            <a:xfrm>
              <a:off x="4575347" y="4849639"/>
              <a:ext cx="2318195" cy="498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latin typeface="Browallia New" panose="020B0604020202020204" pitchFamily="34" charset="-34"/>
                  <a:cs typeface="Browallia New" panose="020B0604020202020204" pitchFamily="34" charset="-34"/>
                </a:rPr>
                <a:t> Joint </a:t>
              </a:r>
              <a:r>
                <a:rPr lang="en-US" sz="2400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research</a:t>
              </a:r>
              <a:endParaRPr lang="th-TH" sz="2400" b="1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860411" y="4114800"/>
            <a:ext cx="2283589" cy="1920342"/>
          </a:xfrm>
          <a:prstGeom prst="rect">
            <a:avLst/>
          </a:prstGeom>
          <a:noFill/>
        </p:spPr>
        <p:txBody>
          <a:bodyPr wrap="square" lIns="72969" tIns="36485" rIns="72969" bIns="36485" rtlCol="0">
            <a:spAutoFit/>
          </a:bodyPr>
          <a:lstStyle/>
          <a:p>
            <a:pPr marL="228029" indent="-228029">
              <a:buFont typeface="Arial" panose="020B0604020202020204" pitchFamily="34" charset="0"/>
              <a:buChar char="•"/>
            </a:pPr>
            <a:r>
              <a:rPr lang="en-US" sz="2000" dirty="0" smtClean="0"/>
              <a:t>Exchange staffs</a:t>
            </a:r>
          </a:p>
          <a:p>
            <a:pPr marL="228029" indent="-228029"/>
            <a:r>
              <a:rPr lang="en-US" sz="2000" dirty="0" smtClean="0"/>
              <a:t>    &amp; students</a:t>
            </a:r>
          </a:p>
          <a:p>
            <a:pPr marL="228029" indent="-228029">
              <a:buFont typeface="Arial" panose="020B0604020202020204" pitchFamily="34" charset="0"/>
              <a:buChar char="•"/>
            </a:pPr>
            <a:r>
              <a:rPr lang="en-US" sz="2000" dirty="0" smtClean="0"/>
              <a:t>Meeting  &amp;   </a:t>
            </a:r>
          </a:p>
          <a:p>
            <a:pPr marL="228029" indent="-228029"/>
            <a:r>
              <a:rPr lang="en-US" sz="2000" dirty="0" smtClean="0"/>
              <a:t>    seminars</a:t>
            </a:r>
          </a:p>
          <a:p>
            <a:pPr marL="228029" indent="-228029">
              <a:buFont typeface="Arial" panose="020B0604020202020204" pitchFamily="34" charset="0"/>
              <a:buChar char="•"/>
            </a:pPr>
            <a:r>
              <a:rPr lang="en-US" sz="2000" dirty="0" smtClean="0"/>
              <a:t>Publication </a:t>
            </a:r>
          </a:p>
          <a:p>
            <a:pPr marL="228029" indent="-228029"/>
            <a:r>
              <a:rPr lang="en-US" sz="2000" dirty="0" smtClean="0"/>
              <a:t>    sharing</a:t>
            </a:r>
            <a:endParaRPr lang="en-US" sz="2000" dirty="0"/>
          </a:p>
        </p:txBody>
      </p:sp>
      <p:sp>
        <p:nvSpPr>
          <p:cNvPr id="7" name="Down Arrow 6"/>
          <p:cNvSpPr/>
          <p:nvPr/>
        </p:nvSpPr>
        <p:spPr>
          <a:xfrm rot="16200000">
            <a:off x="6492132" y="1508868"/>
            <a:ext cx="363475" cy="393738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969" tIns="36485" rIns="72969" bIns="364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10400" y="914400"/>
            <a:ext cx="2133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monsoon &amp; its </a:t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   variability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 land surface &amp; </a:t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   atmospheric </a:t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   interactions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 regional </a:t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   climate change </a:t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   impacts</a:t>
            </a:r>
          </a:p>
          <a:p>
            <a:pPr>
              <a:buFont typeface="Arial" pitchFamily="34" charset="0"/>
              <a:buChar char="•"/>
            </a:pPr>
            <a:endParaRPr lang="th-TH" dirty="0"/>
          </a:p>
        </p:txBody>
      </p:sp>
      <p:sp>
        <p:nvSpPr>
          <p:cNvPr id="23" name="Down Arrow 22"/>
          <p:cNvSpPr/>
          <p:nvPr/>
        </p:nvSpPr>
        <p:spPr>
          <a:xfrm rot="16200000">
            <a:off x="6568332" y="4937868"/>
            <a:ext cx="363475" cy="39373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969" tIns="36485" rIns="72969" bIns="364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05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752475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Climate Change and Related Research</a:t>
            </a:r>
            <a:endParaRPr lang="en-US" sz="4000" dirty="0"/>
          </a:p>
        </p:txBody>
      </p:sp>
      <p:sp>
        <p:nvSpPr>
          <p:cNvPr id="5" name="Content Placeholder 26"/>
          <p:cNvSpPr>
            <a:spLocks noGrp="1"/>
          </p:cNvSpPr>
          <p:nvPr>
            <p:ph/>
          </p:nvPr>
        </p:nvSpPr>
        <p:spPr>
          <a:xfrm>
            <a:off x="611188" y="1196975"/>
            <a:ext cx="7764462" cy="5175250"/>
          </a:xfrm>
          <a:noFill/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algn="l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Thailand climatology</a:t>
            </a:r>
            <a:endParaRPr kumimoji="0" lang="en-US" sz="2400" dirty="0"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339725" algn="l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kumimoji="0" lang="en-US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cs typeface="Times New Roman" pitchFamily="18" charset="0"/>
              </a:rPr>
              <a:t> Monsoon </a:t>
            </a:r>
            <a:r>
              <a:rPr kumimoji="0" lang="en-US" sz="1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cs typeface="Times New Roman" pitchFamily="18" charset="0"/>
              </a:rPr>
              <a:t>system</a:t>
            </a:r>
            <a:endParaRPr kumimoji="0" lang="en-US" sz="1800" dirty="0" smtClean="0">
              <a:solidFill>
                <a:schemeClr val="accent1">
                  <a:lumMod val="40000"/>
                  <a:lumOff val="60000"/>
                </a:schemeClr>
              </a:solidFill>
              <a:effectLst/>
              <a:cs typeface="Times New Roman" pitchFamily="18" charset="0"/>
            </a:endParaRPr>
          </a:p>
          <a:p>
            <a:pPr marL="339725" algn="l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kumimoji="0" lang="en-US" sz="1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cs typeface="Times New Roman" pitchFamily="18" charset="0"/>
              </a:rPr>
              <a:t>ENSO, MJO, IOD</a:t>
            </a:r>
          </a:p>
          <a:p>
            <a:pPr algn="l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Climate modeling</a:t>
            </a:r>
          </a:p>
          <a:p>
            <a:pPr marL="287338" algn="l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kumimoji="0"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cs typeface="Times New Roman" pitchFamily="18" charset="0"/>
              </a:rPr>
              <a:t>   </a:t>
            </a:r>
            <a:r>
              <a:rPr kumimoji="0"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cs typeface="Times New Roman" pitchFamily="18" charset="0"/>
              </a:rPr>
              <a:t>Future climate modeling </a:t>
            </a:r>
          </a:p>
          <a:p>
            <a:pPr algn="l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Sectoral</a:t>
            </a:r>
            <a:r>
              <a:rPr kumimoji="0"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impacts &amp; adaptation</a:t>
            </a:r>
          </a:p>
          <a:p>
            <a:pPr marL="574675" indent="-287338" algn="l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574675" algn="l"/>
              </a:tabLst>
              <a:defRPr/>
            </a:pPr>
            <a:r>
              <a:rPr kumimoji="0"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cs typeface="Times New Roman" pitchFamily="18" charset="0"/>
              </a:rPr>
              <a:t>Water resources and agriculture - impacts </a:t>
            </a:r>
          </a:p>
          <a:p>
            <a:pPr marL="574675" indent="-287338" algn="l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574675" algn="l"/>
              </a:tabLst>
              <a:defRPr/>
            </a:pPr>
            <a:r>
              <a:rPr kumimoji="0"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cs typeface="Times New Roman" pitchFamily="18" charset="0"/>
              </a:rPr>
              <a:t>Land surface fluxes (energy and carbon)</a:t>
            </a:r>
          </a:p>
          <a:p>
            <a:pPr marL="287338" algn="l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kumimoji="0"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cs typeface="Times New Roman" pitchFamily="18" charset="0"/>
              </a:rPr>
              <a:t> Community-based adaptive measures</a:t>
            </a:r>
          </a:p>
          <a:p>
            <a:pPr marL="287338" algn="l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kumimoji="0"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cs typeface="Times New Roman" pitchFamily="18" charset="0"/>
              </a:rPr>
              <a:t> Climate risk analysis</a:t>
            </a:r>
          </a:p>
          <a:p>
            <a:pPr algn="l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Climate policy </a:t>
            </a:r>
          </a:p>
          <a:p>
            <a:pPr marL="574675" lvl="1" indent="-287338" algn="l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kumimoji="0"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cs typeface="Times New Roman" pitchFamily="18" charset="0"/>
              </a:rPr>
              <a:t>Post-Kyoto Protocol (Commitments and implications to trade)</a:t>
            </a:r>
          </a:p>
          <a:p>
            <a:pPr marL="574675" indent="-287338" algn="l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kumimoji="0"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cs typeface="Times New Roman" pitchFamily="18" charset="0"/>
              </a:rPr>
              <a:t>Economic mechanisms for climate change solutions </a:t>
            </a:r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TRF Climate Change &amp; related Research</a:t>
            </a:r>
            <a:endParaRPr lang="th-TH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xfrm>
            <a:off x="468313" y="1341438"/>
            <a:ext cx="4259262" cy="4924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Thailand climatology</a:t>
            </a:r>
            <a:endParaRPr lang="en-US" sz="2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Monsoon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ENSO, MJO, IOD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Climate modeling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 climate modeling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Sectoral impacts &amp; adaptation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resources and agriculture - impacts on rice, sugarcane, cassava, and corn production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 surface fluxes (energy and carbon)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Community-based adaptive measures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Climate risk analysis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Climate policy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Post-Kyoto Protocol (Commitments and implications to trade)</a:t>
            </a:r>
          </a:p>
          <a:p>
            <a:pPr>
              <a:lnSpc>
                <a:spcPct val="80000"/>
              </a:lnSpc>
            </a:pPr>
            <a:endParaRPr lang="en-US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th-TH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908050"/>
            <a:ext cx="3389313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64163" y="4149725"/>
            <a:ext cx="3430587" cy="2562225"/>
            <a:chOff x="0" y="0"/>
            <a:chExt cx="34304" cy="25626"/>
          </a:xfrm>
        </p:grpSpPr>
        <p:pic>
          <p:nvPicPr>
            <p:cNvPr id="1229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4304" cy="25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5" name="Text Box 7"/>
            <p:cNvSpPr txBox="1">
              <a:spLocks noChangeArrowheads="1"/>
            </p:cNvSpPr>
            <p:nvPr/>
          </p:nvSpPr>
          <p:spPr bwMode="auto">
            <a:xfrm>
              <a:off x="5358" y="990"/>
              <a:ext cx="25101" cy="48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en-US" sz="1000">
                  <a:latin typeface="Times New Roman" panose="02020603050405020304" pitchFamily="18" charset="0"/>
                  <a:ea typeface="Angsana New" panose="02020603050405020304" pitchFamily="18" charset="-34"/>
                  <a:cs typeface="Cordia New" panose="020B0304020202020204" pitchFamily="34" charset="-34"/>
                </a:rPr>
                <a:t>Projected warming for Thailand in the next 100 years.</a:t>
              </a:r>
              <a:endParaRPr lang="th-TH">
                <a:ea typeface="Angsana New" panose="02020603050405020304" pitchFamily="18" charset="-34"/>
                <a:cs typeface="Cordia New" panose="020B0304020202020204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56176" y="6008688"/>
            <a:ext cx="2187724" cy="588962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>
              <a:defRPr/>
            </a:pPr>
            <a:r>
              <a:rPr lang="en-US" sz="1200" b="0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0" dirty="0" smtClean="0">
                <a:latin typeface="Tahoma" pitchFamily="34" charset="0"/>
                <a:cs typeface="Tahoma" pitchFamily="34" charset="0"/>
              </a:rPr>
              <a:t>to be a</a:t>
            </a:r>
            <a:r>
              <a:rPr lang="en-US" sz="1400" b="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1400" b="0" dirty="0" smtClean="0">
                <a:latin typeface="Tahoma" pitchFamily="34" charset="0"/>
                <a:cs typeface="Tahoma" pitchFamily="34" charset="0"/>
              </a:rPr>
            </a:br>
            <a:r>
              <a:rPr lang="en-US" sz="1400" b="0" dirty="0" smtClean="0">
                <a:latin typeface="Tahoma" pitchFamily="34" charset="0"/>
                <a:cs typeface="Tahoma" pitchFamily="34" charset="0"/>
              </a:rPr>
              <a:t>Catalyst</a:t>
            </a:r>
            <a:r>
              <a:rPr lang="en-US" sz="1600" b="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1600" b="0" dirty="0" smtClean="0">
                <a:latin typeface="Tahoma" pitchFamily="34" charset="0"/>
                <a:cs typeface="Tahoma" pitchFamily="34" charset="0"/>
              </a:rPr>
            </a:br>
            <a:r>
              <a:rPr lang="en-US" sz="1600" b="0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sz="1100" b="0" dirty="0" smtClean="0">
                <a:latin typeface="Tahoma" pitchFamily="34" charset="0"/>
                <a:cs typeface="Tahoma" pitchFamily="34" charset="0"/>
              </a:rPr>
              <a:t>for</a:t>
            </a:r>
            <a:r>
              <a:rPr lang="en-US" sz="1200" b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400" b="0" dirty="0" smtClean="0">
                <a:latin typeface="Tahoma" pitchFamily="34" charset="0"/>
                <a:cs typeface="Tahoma" pitchFamily="34" charset="0"/>
              </a:rPr>
              <a:t>Changes </a:t>
            </a:r>
            <a:endParaRPr lang="th-TH" sz="1400" b="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31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5876925"/>
            <a:ext cx="461963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44500" y="2362993"/>
            <a:ext cx="7993063" cy="3370263"/>
            <a:chOff x="444500" y="2260600"/>
            <a:chExt cx="7993063" cy="3370263"/>
          </a:xfrm>
        </p:grpSpPr>
        <p:pic>
          <p:nvPicPr>
            <p:cNvPr id="13317" name="Picture 6" descr="D:\nisa\1-Project\Climate change\เอกสารเผยแพร่\455_bookdesign_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3113" y="2271713"/>
              <a:ext cx="2584450" cy="335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7" descr="D:\nisa\1-Project\Climate change\เอกสารเผยแพร่\453_bookdesign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" y="2271713"/>
              <a:ext cx="2471738" cy="328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8" descr="D:\nisa\1-Project\Climate change\เอกสารเผยแพร่\454_bookdesign_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0875" y="2260600"/>
              <a:ext cx="2460625" cy="329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539552" y="476672"/>
            <a:ext cx="8388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Thailand’s First Assessment Report on Climate Change 2011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Thailand’s 2</a:t>
            </a:r>
            <a:r>
              <a:rPr lang="en-US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nd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Assessment is being processed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9512" y="116632"/>
            <a:ext cx="8791009" cy="6336704"/>
            <a:chOff x="179512" y="116632"/>
            <a:chExt cx="8791009" cy="633670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16632"/>
              <a:ext cx="1101297" cy="1644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>
              <a:off x="1286842" y="777790"/>
              <a:ext cx="7683679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67544" y="6453336"/>
              <a:ext cx="840375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AutoShape 2" descr="กำลังแสดง 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14"/>
          <p:cNvGrpSpPr/>
          <p:nvPr/>
        </p:nvGrpSpPr>
        <p:grpSpPr>
          <a:xfrm>
            <a:off x="62721" y="2565903"/>
            <a:ext cx="9205913" cy="4224536"/>
            <a:chOff x="-61913" y="2516832"/>
            <a:chExt cx="9205913" cy="422453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913" y="5125293"/>
              <a:ext cx="9205913" cy="161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" name="Group 13"/>
            <p:cNvGrpSpPr/>
            <p:nvPr/>
          </p:nvGrpSpPr>
          <p:grpSpPr>
            <a:xfrm>
              <a:off x="62721" y="2516832"/>
              <a:ext cx="8848134" cy="2442337"/>
              <a:chOff x="-225312" y="2228801"/>
              <a:chExt cx="8848134" cy="2442337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5312" y="2228801"/>
                <a:ext cx="3736573" cy="2442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5277" y="2725089"/>
                <a:ext cx="2488473" cy="1866356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5557" y="2755995"/>
                <a:ext cx="2447265" cy="1835449"/>
              </a:xfrm>
              <a:prstGeom prst="rect">
                <a:avLst/>
              </a:prstGeom>
            </p:spPr>
          </p:pic>
        </p:grpSp>
      </p:grpSp>
      <p:sp>
        <p:nvSpPr>
          <p:cNvPr id="2" name="Rectangle 1"/>
          <p:cNvSpPr/>
          <p:nvPr/>
        </p:nvSpPr>
        <p:spPr>
          <a:xfrm>
            <a:off x="280093" y="851228"/>
            <a:ext cx="9143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ความร่วมมือทางวิชาการด้านการเปลี่ยนแปลงภูมิอากาศ 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 สำนักงานกองทุนสนับสนุนการวิจัย มหาวิทยาลัยรามคำแหง 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มหาวิทยาลัยเทคโนโลยีพระจอมเกล้าธนบุรี มหาวิทยาลัยศิลปากร </a:t>
            </a:r>
            <a:endPara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กรม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ฝนหลวงและการบินเกษตร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2028" y="0"/>
            <a:ext cx="8141972" cy="584775"/>
          </a:xfrm>
          <a:prstGeom prst="rect">
            <a:avLst/>
          </a:prstGeom>
          <a:solidFill>
            <a:srgbClr val="B6CBE4"/>
          </a:solidFill>
        </p:spPr>
        <p:txBody>
          <a:bodyPr wrap="none">
            <a:spAutoFit/>
          </a:bodyPr>
          <a:lstStyle/>
          <a:p>
            <a:r>
              <a:rPr lang="en-US" sz="3200" dirty="0" smtClean="0"/>
              <a:t>Institutional Grant </a:t>
            </a:r>
            <a:r>
              <a:rPr lang="en-US" sz="3200" dirty="0"/>
              <a:t>: Users, Research Institutions</a:t>
            </a:r>
          </a:p>
        </p:txBody>
      </p:sp>
    </p:spTree>
    <p:extLst>
      <p:ext uri="{BB962C8B-B14F-4D97-AF65-F5344CB8AC3E}">
        <p14:creationId xmlns:p14="http://schemas.microsoft.com/office/powerpoint/2010/main" val="1146543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/>
          </p:cNvSpPr>
          <p:nvPr>
            <p:ph type="title"/>
          </p:nvPr>
        </p:nvSpPr>
        <p:spPr>
          <a:xfrm>
            <a:off x="433491" y="340927"/>
            <a:ext cx="8461058" cy="857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cs typeface="Angsana New" panose="02020603050405020304" pitchFamily="18" charset="-34"/>
              </a:rPr>
              <a:t>TRF-National Natural Science Foundation of China (NSFC)/IAP Collaboration with involvement of KMUTT</a:t>
            </a:r>
            <a:endParaRPr lang="th-TH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2880360" y="1851660"/>
            <a:ext cx="6218397" cy="4080510"/>
            <a:chOff x="1524001" y="981076"/>
            <a:chExt cx="8893175" cy="5876924"/>
          </a:xfrm>
        </p:grpSpPr>
        <p:sp>
          <p:nvSpPr>
            <p:cNvPr id="180243" name="Rectangle 19"/>
            <p:cNvSpPr>
              <a:spLocks noChangeArrowheads="1"/>
            </p:cNvSpPr>
            <p:nvPr/>
          </p:nvSpPr>
          <p:spPr bwMode="auto">
            <a:xfrm>
              <a:off x="1524001" y="4724400"/>
              <a:ext cx="8893175" cy="2133600"/>
            </a:xfrm>
            <a:prstGeom prst="rect">
              <a:avLst/>
            </a:prstGeom>
            <a:solidFill>
              <a:srgbClr val="BF7F3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7637464" y="981076"/>
              <a:ext cx="2079625" cy="1439863"/>
            </a:xfrm>
            <a:prstGeom prst="ellipse">
              <a:avLst/>
            </a:prstGeom>
            <a:solidFill>
              <a:srgbClr val="FFCC00"/>
            </a:solidFill>
            <a:ln w="12700" algn="ctr">
              <a:solidFill>
                <a:srgbClr val="FFC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>
                  <a:solidFill>
                    <a:prstClr val="black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NFSC</a:t>
              </a:r>
              <a:endParaRPr lang="th-TH" sz="2400" b="1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2" name="Oval 37"/>
            <p:cNvSpPr>
              <a:spLocks noChangeArrowheads="1"/>
            </p:cNvSpPr>
            <p:nvPr/>
          </p:nvSpPr>
          <p:spPr bwMode="auto">
            <a:xfrm>
              <a:off x="1949450" y="981076"/>
              <a:ext cx="2160588" cy="1368425"/>
            </a:xfrm>
            <a:prstGeom prst="ellipse">
              <a:avLst/>
            </a:prstGeom>
            <a:solidFill>
              <a:srgbClr val="85CA3A"/>
            </a:solidFill>
            <a:ln w="12700" algn="ctr">
              <a:solidFill>
                <a:srgbClr val="FFC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>
                  <a:solidFill>
                    <a:srgbClr val="FFFFFF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TRF</a:t>
              </a:r>
              <a:endParaRPr lang="th-TH" sz="2400" b="1">
                <a:solidFill>
                  <a:srgbClr val="FFFFFF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180230" name="AutoShape 6"/>
            <p:cNvSpPr>
              <a:spLocks noChangeArrowheads="1"/>
            </p:cNvSpPr>
            <p:nvPr/>
          </p:nvSpPr>
          <p:spPr bwMode="auto">
            <a:xfrm>
              <a:off x="4252913" y="1412876"/>
              <a:ext cx="976312" cy="485775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85CA3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231" name="Text Box 7"/>
            <p:cNvSpPr txBox="1">
              <a:spLocks noChangeArrowheads="1"/>
            </p:cNvSpPr>
            <p:nvPr/>
          </p:nvSpPr>
          <p:spPr bwMode="auto">
            <a:xfrm>
              <a:off x="5481120" y="1412875"/>
              <a:ext cx="798255" cy="432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MOU</a:t>
              </a:r>
              <a:endParaRPr lang="th-TH" sz="1350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80232" name="AutoShape 8"/>
            <p:cNvSpPr>
              <a:spLocks noChangeArrowheads="1"/>
            </p:cNvSpPr>
            <p:nvPr/>
          </p:nvSpPr>
          <p:spPr bwMode="auto">
            <a:xfrm>
              <a:off x="6527801" y="1412876"/>
              <a:ext cx="976313" cy="485775"/>
            </a:xfrm>
            <a:prstGeom prst="leftArrow">
              <a:avLst>
                <a:gd name="adj1" fmla="val 50000"/>
                <a:gd name="adj2" fmla="val 50245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233" name="Rectangle 9"/>
            <p:cNvSpPr>
              <a:spLocks noChangeArrowheads="1"/>
            </p:cNvSpPr>
            <p:nvPr/>
          </p:nvSpPr>
          <p:spPr bwMode="auto">
            <a:xfrm>
              <a:off x="1949451" y="3213101"/>
              <a:ext cx="2016125" cy="936625"/>
            </a:xfrm>
            <a:prstGeom prst="rect">
              <a:avLst/>
            </a:prstGeom>
            <a:solidFill>
              <a:srgbClr val="85CA3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>
                  <a:solidFill>
                    <a:prstClr val="black"/>
                  </a:solidFill>
                  <a:latin typeface="Calibri" panose="020F0502020204030204"/>
                </a:rPr>
                <a:t>Call for proposal/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>
                  <a:solidFill>
                    <a:prstClr val="black"/>
                  </a:solidFill>
                  <a:latin typeface="Calibri" panose="020F0502020204030204"/>
                </a:rPr>
                <a:t>Funding</a:t>
              </a:r>
              <a:endParaRPr lang="th-TH" sz="135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80234" name="Rectangle 10"/>
            <p:cNvSpPr>
              <a:spLocks noChangeArrowheads="1"/>
            </p:cNvSpPr>
            <p:nvPr/>
          </p:nvSpPr>
          <p:spPr bwMode="auto">
            <a:xfrm>
              <a:off x="7566026" y="3213100"/>
              <a:ext cx="2519363" cy="8636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>
                  <a:solidFill>
                    <a:prstClr val="black"/>
                  </a:solidFill>
                  <a:latin typeface="Calibri" panose="020F0502020204030204"/>
                </a:rPr>
                <a:t>Call for proposal/Invited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>
                  <a:solidFill>
                    <a:prstClr val="black"/>
                  </a:solidFill>
                  <a:latin typeface="Calibri" panose="020F0502020204030204"/>
                </a:rPr>
                <a:t>Funding</a:t>
              </a:r>
              <a:endParaRPr lang="th-TH" sz="135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80236" name="AutoShape 12"/>
            <p:cNvSpPr>
              <a:spLocks noChangeArrowheads="1"/>
            </p:cNvSpPr>
            <p:nvPr/>
          </p:nvSpPr>
          <p:spPr bwMode="auto">
            <a:xfrm>
              <a:off x="2711451" y="2565401"/>
              <a:ext cx="485775" cy="576263"/>
            </a:xfrm>
            <a:prstGeom prst="downArrow">
              <a:avLst>
                <a:gd name="adj1" fmla="val 50000"/>
                <a:gd name="adj2" fmla="val 29657"/>
              </a:avLst>
            </a:prstGeom>
            <a:solidFill>
              <a:srgbClr val="85CA3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237" name="AutoShape 13"/>
            <p:cNvSpPr>
              <a:spLocks noChangeArrowheads="1"/>
            </p:cNvSpPr>
            <p:nvPr/>
          </p:nvSpPr>
          <p:spPr bwMode="auto">
            <a:xfrm>
              <a:off x="2668589" y="4221163"/>
              <a:ext cx="485775" cy="576262"/>
            </a:xfrm>
            <a:prstGeom prst="downArrow">
              <a:avLst>
                <a:gd name="adj1" fmla="val 50000"/>
                <a:gd name="adj2" fmla="val 29657"/>
              </a:avLst>
            </a:prstGeom>
            <a:solidFill>
              <a:srgbClr val="85CA3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238" name="AutoShape 14"/>
            <p:cNvSpPr>
              <a:spLocks noChangeArrowheads="1"/>
            </p:cNvSpPr>
            <p:nvPr/>
          </p:nvSpPr>
          <p:spPr bwMode="auto">
            <a:xfrm>
              <a:off x="8429626" y="2565401"/>
              <a:ext cx="485775" cy="576263"/>
            </a:xfrm>
            <a:prstGeom prst="downArrow">
              <a:avLst>
                <a:gd name="adj1" fmla="val 50000"/>
                <a:gd name="adj2" fmla="val 2965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239" name="AutoShape 15"/>
            <p:cNvSpPr>
              <a:spLocks noChangeArrowheads="1"/>
            </p:cNvSpPr>
            <p:nvPr/>
          </p:nvSpPr>
          <p:spPr bwMode="auto">
            <a:xfrm>
              <a:off x="8472489" y="4148138"/>
              <a:ext cx="485775" cy="576262"/>
            </a:xfrm>
            <a:prstGeom prst="downArrow">
              <a:avLst>
                <a:gd name="adj1" fmla="val 50000"/>
                <a:gd name="adj2" fmla="val 2965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240" name="Oval 16"/>
            <p:cNvSpPr>
              <a:spLocks noChangeArrowheads="1"/>
            </p:cNvSpPr>
            <p:nvPr/>
          </p:nvSpPr>
          <p:spPr bwMode="auto">
            <a:xfrm>
              <a:off x="1774826" y="5229225"/>
              <a:ext cx="2233613" cy="1295400"/>
            </a:xfrm>
            <a:prstGeom prst="ellipse">
              <a:avLst/>
            </a:prstGeom>
            <a:solidFill>
              <a:srgbClr val="82C83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>
                  <a:solidFill>
                    <a:prstClr val="white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Research institutes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>
                  <a:solidFill>
                    <a:prstClr val="white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 in Thailand</a:t>
              </a:r>
              <a:endParaRPr lang="th-TH" sz="1800" b="1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180242" name="Oval 18"/>
            <p:cNvSpPr>
              <a:spLocks noChangeArrowheads="1"/>
            </p:cNvSpPr>
            <p:nvPr/>
          </p:nvSpPr>
          <p:spPr bwMode="auto">
            <a:xfrm>
              <a:off x="7751764" y="5013325"/>
              <a:ext cx="2447925" cy="129698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>
                  <a:solidFill>
                    <a:prstClr val="black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Research institutes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>
                  <a:solidFill>
                    <a:prstClr val="black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 in China</a:t>
              </a:r>
              <a:endParaRPr lang="th-TH" sz="1350" b="1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180244" name="AutoShape 20"/>
            <p:cNvSpPr>
              <a:spLocks noChangeArrowheads="1"/>
            </p:cNvSpPr>
            <p:nvPr/>
          </p:nvSpPr>
          <p:spPr bwMode="auto">
            <a:xfrm>
              <a:off x="4151314" y="5229226"/>
              <a:ext cx="3457575" cy="1439863"/>
            </a:xfrm>
            <a:prstGeom prst="leftRightArrow">
              <a:avLst>
                <a:gd name="adj1" fmla="val 50000"/>
                <a:gd name="adj2" fmla="val 4802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solidFill>
                    <a:prstClr val="black"/>
                  </a:solidFill>
                  <a:latin typeface="Calibri" panose="020F0502020204030204"/>
                </a:rPr>
                <a:t>Joint project</a:t>
              </a:r>
              <a:r>
                <a:rPr lang="th-TH" sz="1200" b="1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rPr>
                <a:t>/</a:t>
              </a:r>
              <a:r>
                <a:rPr lang="en-US" sz="1200" b="1">
                  <a:solidFill>
                    <a:prstClr val="black"/>
                  </a:solidFill>
                  <a:latin typeface="Calibri" panose="020F0502020204030204"/>
                </a:rPr>
                <a:t>Exchange activity</a:t>
              </a:r>
              <a:endParaRPr lang="th-TH" sz="1200" b="1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80246" name="Text Box 22"/>
            <p:cNvSpPr txBox="1">
              <a:spLocks noChangeArrowheads="1"/>
            </p:cNvSpPr>
            <p:nvPr/>
          </p:nvSpPr>
          <p:spPr bwMode="auto">
            <a:xfrm>
              <a:off x="4367214" y="4724400"/>
              <a:ext cx="2334242" cy="432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>
                  <a:solidFill>
                    <a:prstClr val="black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International joint research</a:t>
              </a:r>
              <a:endParaRPr lang="th-TH" sz="1350" b="1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32289" y="1893442"/>
            <a:ext cx="2465070" cy="26314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Duration: 2011-2013</a:t>
            </a:r>
          </a:p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Southwest &amp; Northwest Monsoon Research (Prof. </a:t>
            </a:r>
            <a:r>
              <a:rPr lang="en-US" sz="1500" b="1" dirty="0" err="1">
                <a:solidFill>
                  <a:prstClr val="black"/>
                </a:solidFill>
                <a:latin typeface="Calibri" panose="020F0502020204030204"/>
              </a:rPr>
              <a:t>Dusadee</a:t>
            </a: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 – Prof. CHEN Wen (IAP)</a:t>
            </a:r>
          </a:p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Eddy tower flux &amp; modeling—Amnat-Prof. LIU </a:t>
            </a:r>
            <a:r>
              <a:rPr lang="en-US" sz="1500" b="1" dirty="0" err="1">
                <a:solidFill>
                  <a:prstClr val="black"/>
                </a:solidFill>
                <a:latin typeface="Calibri" panose="020F0502020204030204"/>
              </a:rPr>
              <a:t>Hushi</a:t>
            </a: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 (IAP</a:t>
            </a:r>
            <a:r>
              <a:rPr lang="en-US" sz="1500" b="1" dirty="0" smtClean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1500" b="1" dirty="0" smtClean="0">
                <a:solidFill>
                  <a:prstClr val="black"/>
                </a:solidFill>
                <a:latin typeface="Calibri" panose="020F0502020204030204"/>
              </a:rPr>
              <a:t>Seasonal precipitation forecast (Dr. </a:t>
            </a:r>
            <a:r>
              <a:rPr lang="en-US" sz="1500" b="1" dirty="0" err="1" smtClean="0">
                <a:solidFill>
                  <a:prstClr val="black"/>
                </a:solidFill>
                <a:latin typeface="Calibri" panose="020F0502020204030204"/>
              </a:rPr>
              <a:t>Usa</a:t>
            </a:r>
            <a:r>
              <a:rPr lang="en-US" sz="1500" b="1" dirty="0" smtClean="0">
                <a:solidFill>
                  <a:prstClr val="black"/>
                </a:solidFill>
                <a:latin typeface="Calibri" panose="020F0502020204030204"/>
              </a:rPr>
              <a:t> vs. Prof. Lin</a:t>
            </a:r>
            <a:endParaRPr lang="en-US" sz="15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09" y="5601470"/>
            <a:ext cx="27516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Exchange staffs, students</a:t>
            </a:r>
          </a:p>
          <a:p>
            <a:pPr marL="214313" indent="-21431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Meeting and seminars</a:t>
            </a:r>
          </a:p>
          <a:p>
            <a:pPr marL="214313" indent="-21431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Publication sharing</a:t>
            </a:r>
          </a:p>
        </p:txBody>
      </p:sp>
      <p:sp>
        <p:nvSpPr>
          <p:cNvPr id="7" name="Down Arrow 6"/>
          <p:cNvSpPr/>
          <p:nvPr/>
        </p:nvSpPr>
        <p:spPr>
          <a:xfrm>
            <a:off x="1283087" y="4801267"/>
            <a:ext cx="363474" cy="5906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 dirty="0" err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682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179512" y="116632"/>
            <a:ext cx="8790019" cy="6336704"/>
            <a:chOff x="179512" y="116632"/>
            <a:chExt cx="8790019" cy="633670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16632"/>
              <a:ext cx="1101297" cy="1644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>
              <a:off x="1285852" y="1000108"/>
              <a:ext cx="7683679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67544" y="6453336"/>
              <a:ext cx="840375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Tahoma" pitchFamily="34" charset="0"/>
                <a:cs typeface="Tahoma" pitchFamily="34" charset="0"/>
              </a:rPr>
              <a:t>Research Management</a:t>
            </a:r>
            <a:endParaRPr lang="th-TH" sz="4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357290" y="1214422"/>
            <a:ext cx="7293496" cy="2786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Institutional Grant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International Network</a:t>
            </a:r>
          </a:p>
          <a:p>
            <a:pPr marL="457200" indent="-457200" algn="l"/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   - Internation Research Network Grant - IRN</a:t>
            </a:r>
            <a:endParaRPr lang="th-TH" sz="2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 algn="l"/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   - International Collaboration</a:t>
            </a:r>
          </a:p>
          <a:p>
            <a:pPr marL="457200" indent="-457200" algn="l"/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     China – NSFC, ASEAN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Users Collaboration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58" y="5000636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New direction of TRF Strategy  2557-2560</a:t>
            </a:r>
          </a:p>
          <a:p>
            <a:pPr algn="ctr"/>
            <a:r>
              <a:rPr lang="en-US" sz="2400" b="1" dirty="0" smtClean="0"/>
              <a:t> SRI – Climate Change, Land, Water, Environment Management</a:t>
            </a:r>
            <a:endParaRPr lang="th-TH" sz="2400" b="1" dirty="0"/>
          </a:p>
        </p:txBody>
      </p:sp>
      <p:sp>
        <p:nvSpPr>
          <p:cNvPr id="10" name="Down Arrow 9"/>
          <p:cNvSpPr/>
          <p:nvPr/>
        </p:nvSpPr>
        <p:spPr>
          <a:xfrm>
            <a:off x="4000496" y="4071942"/>
            <a:ext cx="1000132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9162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4000" b="1" dirty="0" smtClean="0"/>
              <a:t>TRF</a:t>
            </a:r>
            <a:r>
              <a:rPr lang="en-US" sz="4000" b="1" dirty="0" smtClean="0"/>
              <a:t>’s</a:t>
            </a:r>
            <a:r>
              <a:rPr lang="th-TH" sz="4000" b="1" dirty="0" smtClean="0"/>
              <a:t> Administrative Structure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285720" y="1500174"/>
            <a:ext cx="8675687" cy="4837112"/>
            <a:chOff x="152400" y="914399"/>
            <a:chExt cx="8674710" cy="483642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7" name="Rectangle 56"/>
            <p:cNvSpPr/>
            <p:nvPr/>
          </p:nvSpPr>
          <p:spPr>
            <a:xfrm>
              <a:off x="152400" y="2819126"/>
              <a:ext cx="2031771" cy="625386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200" b="1" kern="0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itchFamily="18" charset="0"/>
                  <a:cs typeface="Times New Roman" pitchFamily="18" charset="0"/>
                </a:rPr>
                <a:t>Research and Development Cluster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52400" y="3565145"/>
              <a:ext cx="2031771" cy="2185674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177800" indent="-177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sz="1200" kern="0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itchFamily="18" charset="0"/>
                  <a:cs typeface="Times New Roman" pitchFamily="18" charset="0"/>
                </a:rPr>
                <a:t>National Policy and Transnational</a:t>
              </a:r>
              <a:r>
                <a:rPr kumimoji="0" lang="th-TH" sz="1200" kern="0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itchFamily="18" charset="0"/>
                  <a:cs typeface="Cordia New"/>
                </a:rPr>
                <a:t> </a:t>
              </a:r>
              <a:r>
                <a:rPr kumimoji="0" lang="en-US" sz="1200" kern="0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itchFamily="18" charset="0"/>
                  <a:cs typeface="Times New Roman" pitchFamily="18" charset="0"/>
                </a:rPr>
                <a:t>Relations Division</a:t>
              </a:r>
            </a:p>
            <a:p>
              <a:pPr marL="177800" indent="-177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sz="1200" kern="0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itchFamily="18" charset="0"/>
                  <a:cs typeface="Times New Roman" pitchFamily="18" charset="0"/>
                </a:rPr>
                <a:t>Agriculture Division</a:t>
              </a:r>
            </a:p>
            <a:p>
              <a:pPr marL="177800" indent="-177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sz="1200" kern="0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itchFamily="18" charset="0"/>
                  <a:cs typeface="Times New Roman" pitchFamily="18" charset="0"/>
                </a:rPr>
                <a:t>Public Well-Being Division</a:t>
              </a:r>
            </a:p>
            <a:p>
              <a:pPr marL="177800" indent="-177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sz="1200" kern="0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itchFamily="18" charset="0"/>
                  <a:cs typeface="Times New Roman" pitchFamily="18" charset="0"/>
                </a:rPr>
                <a:t>Community and Social Development Division</a:t>
              </a:r>
            </a:p>
            <a:p>
              <a:pPr marL="177800" indent="-177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sz="1200" kern="0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itchFamily="18" charset="0"/>
                  <a:cs typeface="Times New Roman" pitchFamily="18" charset="0"/>
                </a:rPr>
                <a:t>Industry Division</a:t>
              </a:r>
            </a:p>
            <a:p>
              <a:pPr marL="177800" indent="-177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sz="1200" kern="0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itchFamily="18" charset="0"/>
                  <a:cs typeface="Times New Roman" pitchFamily="18" charset="0"/>
                </a:rPr>
                <a:t>Community-Based Research Division</a:t>
              </a:r>
              <a:endParaRPr kumimoji="0" lang="en-US" sz="1200" b="1" kern="0" dirty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285760" y="3552447"/>
              <a:ext cx="2133360" cy="218408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177800" indent="-177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sz="1200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Academic Research Division</a:t>
              </a:r>
            </a:p>
            <a:p>
              <a:pPr marL="177800" indent="-177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sz="1200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The Royal Golden Jubilee Ph.D. Program</a:t>
              </a:r>
            </a:p>
            <a:p>
              <a:pPr marL="177800" indent="-177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sz="1200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Research and Researchers for Industries Program</a:t>
              </a:r>
            </a:p>
            <a:p>
              <a:pPr marL="177800" indent="-177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sz="1200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International Research Network Program</a:t>
              </a:r>
            </a:p>
            <a:p>
              <a:pPr marL="177800" indent="-177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sz="1200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Humanities Research Unit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547692" y="3552447"/>
              <a:ext cx="2084153" cy="21856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177800" indent="-177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sz="1200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Research Monitoring and</a:t>
              </a:r>
              <a:r>
                <a:rPr kumimoji="0" lang="th-TH" sz="1200" kern="0" dirty="0">
                  <a:solidFill>
                    <a:sysClr val="windowText" lastClr="000000"/>
                  </a:solidFill>
                  <a:latin typeface="Times New Roman" pitchFamily="18" charset="0"/>
                  <a:cs typeface="Cordia New"/>
                </a:rPr>
                <a:t> </a:t>
              </a:r>
              <a:r>
                <a:rPr kumimoji="0" lang="en-US" sz="1200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Evaluation</a:t>
              </a:r>
              <a:r>
                <a:rPr kumimoji="0" lang="th-TH" sz="1200" kern="0" dirty="0">
                  <a:solidFill>
                    <a:sysClr val="windowText" lastClr="000000"/>
                  </a:solidFill>
                  <a:latin typeface="Times New Roman" pitchFamily="18" charset="0"/>
                  <a:cs typeface="Cordia New"/>
                </a:rPr>
                <a:t> </a:t>
              </a:r>
              <a:r>
                <a:rPr kumimoji="0" lang="en-US" sz="1200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Division</a:t>
              </a:r>
            </a:p>
            <a:p>
              <a:pPr marL="177800" indent="-177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sz="1200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Area-Based Collaborative Research Unit</a:t>
              </a:r>
            </a:p>
            <a:p>
              <a:pPr marL="177800" indent="-177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sz="1200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EGAT-TRF Energy Research Program</a:t>
              </a:r>
            </a:p>
            <a:p>
              <a:pPr marL="177800" indent="-177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sz="1200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Office of the Director– Strategy</a:t>
              </a:r>
              <a:r>
                <a:rPr kumimoji="0" lang="th-TH" sz="1200" kern="0" dirty="0">
                  <a:solidFill>
                    <a:sysClr val="windowText" lastClr="000000"/>
                  </a:solidFill>
                  <a:latin typeface="Times New Roman" pitchFamily="18" charset="0"/>
                  <a:cs typeface="Cordia New"/>
                </a:rPr>
                <a:t> </a:t>
              </a:r>
              <a:r>
                <a:rPr kumimoji="0" lang="en-US" sz="1200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Implementation  </a:t>
              </a:r>
              <a:r>
                <a:rPr kumimoji="0" lang="th-TH" sz="1200" kern="0" dirty="0">
                  <a:solidFill>
                    <a:sysClr val="windowText" lastClr="000000"/>
                  </a:solidFill>
                  <a:latin typeface="Times New Roman" pitchFamily="18" charset="0"/>
                  <a:cs typeface="Cordia New"/>
                </a:rPr>
                <a:t>       </a:t>
              </a:r>
              <a:r>
                <a:rPr kumimoji="0" lang="en-US" sz="1200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Group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769942" y="3528637"/>
              <a:ext cx="2057168" cy="21856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177800" indent="-177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sz="1200" kern="0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itchFamily="18" charset="0"/>
                  <a:cs typeface="Times New Roman" pitchFamily="18" charset="0"/>
                </a:rPr>
                <a:t>Office of the Director - Administration Group</a:t>
              </a:r>
            </a:p>
          </p:txBody>
        </p:sp>
        <p:sp>
          <p:nvSpPr>
            <p:cNvPr id="62" name="Line 19"/>
            <p:cNvSpPr>
              <a:spLocks noChangeShapeType="1"/>
            </p:cNvSpPr>
            <p:nvPr/>
          </p:nvSpPr>
          <p:spPr bwMode="auto">
            <a:xfrm flipV="1">
              <a:off x="2731796" y="1173124"/>
              <a:ext cx="3439726" cy="4762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Line 20"/>
            <p:cNvSpPr>
              <a:spLocks noChangeShapeType="1"/>
            </p:cNvSpPr>
            <p:nvPr/>
          </p:nvSpPr>
          <p:spPr bwMode="auto">
            <a:xfrm>
              <a:off x="4408008" y="1181061"/>
              <a:ext cx="0" cy="190473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Line 22"/>
            <p:cNvSpPr>
              <a:spLocks noChangeShapeType="1"/>
            </p:cNvSpPr>
            <p:nvPr/>
          </p:nvSpPr>
          <p:spPr bwMode="auto">
            <a:xfrm>
              <a:off x="4396897" y="1888985"/>
              <a:ext cx="0" cy="685702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Line 23"/>
            <p:cNvSpPr>
              <a:spLocks noChangeShapeType="1"/>
            </p:cNvSpPr>
            <p:nvPr/>
          </p:nvSpPr>
          <p:spPr bwMode="auto">
            <a:xfrm flipH="1">
              <a:off x="4427056" y="1976284"/>
              <a:ext cx="1965104" cy="3175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92084" y="914399"/>
              <a:ext cx="2439712" cy="51745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800" b="1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TRF Policy Board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171522" y="914399"/>
              <a:ext cx="2439712" cy="51745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800" b="1" kern="0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itchFamily="18" charset="0"/>
                  <a:cs typeface="Times New Roman" pitchFamily="18" charset="0"/>
                </a:rPr>
                <a:t>TRF Evaluation Board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231803" y="1371534"/>
              <a:ext cx="2439712" cy="51745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800" b="1" kern="0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itchFamily="18" charset="0"/>
                  <a:cs typeface="Times New Roman" pitchFamily="18" charset="0"/>
                </a:rPr>
                <a:t>Director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341365" y="1709622"/>
              <a:ext cx="2057168" cy="522213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600" b="1" kern="0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itchFamily="18" charset="0"/>
                  <a:cs typeface="Times New Roman" pitchFamily="18" charset="0"/>
                </a:rPr>
                <a:t> Deputy Director</a:t>
              </a:r>
            </a:p>
          </p:txBody>
        </p:sp>
        <p:sp>
          <p:nvSpPr>
            <p:cNvPr id="70" name="Line 19"/>
            <p:cNvSpPr>
              <a:spLocks noChangeShapeType="1"/>
            </p:cNvSpPr>
            <p:nvPr/>
          </p:nvSpPr>
          <p:spPr bwMode="auto">
            <a:xfrm>
              <a:off x="1187333" y="2590559"/>
              <a:ext cx="6573097" cy="6349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547692" y="2806428"/>
              <a:ext cx="2069867" cy="62538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200" b="1" kern="0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itchFamily="18" charset="0"/>
                  <a:cs typeface="Times New Roman" pitchFamily="18" charset="0"/>
                </a:rPr>
                <a:t>Strategy Management Cluster and Special Task Cluster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769942" y="2819126"/>
              <a:ext cx="2057168" cy="62538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200" b="1" kern="0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itchFamily="18" charset="0"/>
                  <a:cs typeface="Times New Roman" pitchFamily="18" charset="0"/>
                </a:rPr>
                <a:t>Administration Cluster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277823" y="2819126"/>
              <a:ext cx="2130185" cy="62538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200" b="1" kern="0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itchFamily="18" charset="0"/>
                  <a:cs typeface="Times New Roman" pitchFamily="18" charset="0"/>
                </a:rPr>
                <a:t>Basic Research and Researcher Development Cluster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58754" y="1976284"/>
              <a:ext cx="1906372" cy="511102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400" kern="0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itchFamily="18" charset="0"/>
                  <a:cs typeface="Times New Roman" pitchFamily="18" charset="0"/>
                </a:rPr>
                <a:t>Internal Audit</a:t>
              </a:r>
              <a:r>
                <a:rPr kumimoji="0" lang="th-TH" sz="1400" kern="0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itchFamily="18" charset="0"/>
                  <a:cs typeface="Cordia New"/>
                </a:rPr>
                <a:t> </a:t>
              </a:r>
              <a:r>
                <a:rPr kumimoji="0" lang="en-US" sz="1400" kern="0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Times New Roman" pitchFamily="18" charset="0"/>
                  <a:cs typeface="Times New Roman" pitchFamily="18" charset="0"/>
                </a:rPr>
                <a:t>Section</a:t>
              </a:r>
            </a:p>
          </p:txBody>
        </p:sp>
        <p:sp>
          <p:nvSpPr>
            <p:cNvPr id="75" name="Line 22"/>
            <p:cNvSpPr>
              <a:spLocks noChangeShapeType="1"/>
            </p:cNvSpPr>
            <p:nvPr/>
          </p:nvSpPr>
          <p:spPr bwMode="auto">
            <a:xfrm>
              <a:off x="1511147" y="1431850"/>
              <a:ext cx="0" cy="544434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Line 23"/>
            <p:cNvSpPr>
              <a:spLocks noChangeShapeType="1"/>
            </p:cNvSpPr>
            <p:nvPr/>
          </p:nvSpPr>
          <p:spPr bwMode="auto">
            <a:xfrm flipH="1" flipV="1">
              <a:off x="2465127" y="2231835"/>
              <a:ext cx="1893675" cy="0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Line 22"/>
            <p:cNvSpPr>
              <a:spLocks noChangeShapeType="1"/>
            </p:cNvSpPr>
            <p:nvPr/>
          </p:nvSpPr>
          <p:spPr bwMode="auto">
            <a:xfrm>
              <a:off x="1187333" y="2590559"/>
              <a:ext cx="0" cy="228567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Line 22"/>
            <p:cNvSpPr>
              <a:spLocks noChangeShapeType="1"/>
            </p:cNvSpPr>
            <p:nvPr/>
          </p:nvSpPr>
          <p:spPr bwMode="auto">
            <a:xfrm>
              <a:off x="7760430" y="2590559"/>
              <a:ext cx="0" cy="228567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" name="Line 22"/>
            <p:cNvSpPr>
              <a:spLocks noChangeShapeType="1"/>
            </p:cNvSpPr>
            <p:nvPr/>
          </p:nvSpPr>
          <p:spPr bwMode="auto">
            <a:xfrm>
              <a:off x="5682627" y="2590559"/>
              <a:ext cx="0" cy="215869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" name="Line 22"/>
            <p:cNvSpPr>
              <a:spLocks noChangeShapeType="1"/>
            </p:cNvSpPr>
            <p:nvPr/>
          </p:nvSpPr>
          <p:spPr bwMode="auto">
            <a:xfrm>
              <a:off x="3396885" y="2596908"/>
              <a:ext cx="0" cy="228567"/>
            </a:xfrm>
            <a:prstGeom prst="line">
              <a:avLst/>
            </a:prstGeom>
            <a:grp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800" kern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/>
          <p:nvPr/>
        </p:nvGrpSpPr>
        <p:grpSpPr>
          <a:xfrm>
            <a:off x="179512" y="116632"/>
            <a:ext cx="8784976" cy="6336704"/>
            <a:chOff x="179512" y="116632"/>
            <a:chExt cx="8784976" cy="633670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16632"/>
              <a:ext cx="1101297" cy="1644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>
              <a:off x="1280809" y="548680"/>
              <a:ext cx="7683679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67544" y="6453336"/>
              <a:ext cx="840375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9"/>
          <p:cNvGrpSpPr/>
          <p:nvPr/>
        </p:nvGrpSpPr>
        <p:grpSpPr>
          <a:xfrm>
            <a:off x="1096566" y="2939464"/>
            <a:ext cx="7221210" cy="3418494"/>
            <a:chOff x="711110" y="2100059"/>
            <a:chExt cx="7221210" cy="3418494"/>
          </a:xfrm>
        </p:grpSpPr>
        <p:graphicFrame>
          <p:nvGraphicFramePr>
            <p:cNvPr id="21" name="Diagram 20"/>
            <p:cNvGraphicFramePr/>
            <p:nvPr>
              <p:extLst>
                <p:ext uri="{D42A27DB-BD31-4B8C-83A1-F6EECF244321}">
                  <p14:modId xmlns:p14="http://schemas.microsoft.com/office/powerpoint/2010/main" val="3181574403"/>
                </p:ext>
              </p:extLst>
            </p:nvPr>
          </p:nvGraphicFramePr>
          <p:xfrm>
            <a:off x="4788024" y="2507510"/>
            <a:ext cx="2664296" cy="231640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22" name="Right Arrow 21"/>
            <p:cNvSpPr/>
            <p:nvPr/>
          </p:nvSpPr>
          <p:spPr>
            <a:xfrm>
              <a:off x="4413913" y="3410783"/>
              <a:ext cx="511019" cy="388409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8" name="Group 22"/>
            <p:cNvGrpSpPr/>
            <p:nvPr/>
          </p:nvGrpSpPr>
          <p:grpSpPr>
            <a:xfrm>
              <a:off x="711110" y="2100059"/>
              <a:ext cx="3546872" cy="3418494"/>
              <a:chOff x="275134" y="1355532"/>
              <a:chExt cx="3546872" cy="3418494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275134" y="1355532"/>
                <a:ext cx="3546872" cy="3369856"/>
              </a:xfrm>
              <a:prstGeom prst="roundRect">
                <a:avLst/>
              </a:prstGeom>
              <a:solidFill>
                <a:srgbClr val="F0F5FA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392982" y="2057394"/>
                <a:ext cx="3286148" cy="720080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th-TH" sz="2000" b="1" dirty="0" smtClean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แบบจำลอง</a:t>
                </a:r>
                <a:r>
                  <a:rPr lang="th-TH" sz="20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อากาศระดับ</a:t>
                </a:r>
                <a:r>
                  <a:rPr lang="th-TH" sz="2000" b="1" dirty="0" smtClean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ภูมิภาค</a:t>
                </a:r>
              </a:p>
              <a:p>
                <a:pPr lvl="0" algn="ctr"/>
                <a:r>
                  <a:rPr lang="th-TH" sz="2000" b="1" dirty="0" smtClean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มหาวิทยาลัยรามคำแหง</a:t>
                </a:r>
                <a:endParaRPr lang="en-US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392982" y="3501252"/>
                <a:ext cx="3286148" cy="844146"/>
              </a:xfrm>
              <a:prstGeom prst="roundRect">
                <a:avLst/>
              </a:prstGeom>
              <a:gradFill flip="none" rotWithShape="1">
                <a:gsLst>
                  <a:gs pos="0">
                    <a:srgbClr val="66CCFF">
                      <a:tint val="66000"/>
                      <a:satMod val="160000"/>
                    </a:srgbClr>
                  </a:gs>
                  <a:gs pos="50000">
                    <a:srgbClr val="66CCFF">
                      <a:tint val="44500"/>
                      <a:satMod val="160000"/>
                    </a:srgbClr>
                  </a:gs>
                  <a:gs pos="100000">
                    <a:srgbClr val="66CCFF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th-TH" sz="20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ฟิสิกส์</a:t>
                </a:r>
                <a:r>
                  <a:rPr lang="th-TH" sz="2000" b="1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บรรยากาศเขต</a:t>
                </a:r>
                <a:r>
                  <a:rPr lang="th-TH" sz="20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ร้อน</a:t>
                </a:r>
              </a:p>
              <a:p>
                <a:pPr algn="ctr"/>
                <a:r>
                  <a:rPr lang="th-TH" sz="20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มหาวิทยาลัยศิลปากร</a:t>
                </a:r>
                <a:br>
                  <a:rPr lang="th-TH" sz="20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0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และกรมฝนหลวงและการบินเกษตร</a:t>
                </a:r>
                <a:endParaRPr lang="en-US" sz="20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392983" y="2781172"/>
                <a:ext cx="3286147" cy="72008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th-TH" sz="20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ระบบพ</a:t>
                </a:r>
                <a:r>
                  <a:rPr lang="th-TH" sz="2000" b="1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ยากรณ์อากาศราย</a:t>
                </a:r>
                <a:r>
                  <a:rPr lang="th-TH" sz="20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ฤดู</a:t>
                </a:r>
              </a:p>
              <a:p>
                <a:pPr algn="ctr"/>
                <a:r>
                  <a:rPr lang="th-TH" sz="20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มหาวิทยาลัยเทคโนโลยีพระจอมเกล้าธนบุรี</a:t>
                </a:r>
                <a:endParaRPr lang="en-US" sz="20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025910" y="4404694"/>
                <a:ext cx="21531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TH SarabunPSK" pitchFamily="34" charset="-34"/>
                    <a:cs typeface="TH SarabunPSK" pitchFamily="34" charset="-34"/>
                  </a:rPr>
                  <a:t>Data and Activities Sharing</a:t>
                </a: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618592" y="4533810"/>
              <a:ext cx="331372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การประเมินผลกระทบและการปรับตัว</a:t>
              </a:r>
              <a:b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ต่อการเปลี่ยนแปลง</a:t>
              </a:r>
              <a:r>
                <a:rPr lang="th-TH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ภูมิอากาศ</a:t>
              </a:r>
              <a:endPara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636975" y="44624"/>
            <a:ext cx="3239220" cy="584775"/>
          </a:xfrm>
          <a:prstGeom prst="rect">
            <a:avLst/>
          </a:prstGeom>
          <a:solidFill>
            <a:srgbClr val="B6CBE4"/>
          </a:solidFill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Institutional </a:t>
            </a:r>
            <a:r>
              <a:rPr lang="en-US" sz="3200" dirty="0" smtClean="0"/>
              <a:t>Grant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628594" y="492641"/>
            <a:ext cx="704786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สนับสนุน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งานวิจัยเชิง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สถาบันให้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เป็นแหล่งพัฒนาวิชาการที่มีความเป็นเลิศ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เฉพาะด้าน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ขับเคลื่อน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ให้เกิดการสร้างองค์ความรู้อย่างต่อเนื่อง </a:t>
            </a:r>
            <a:endPara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ตอบสนอง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ความต้องการของประเทศในทางวิชาการและการประยุกต์ใช้ในระดับนโยบายและระดับ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85852" y="3071810"/>
            <a:ext cx="3031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ศูนย์วิจัยที่มีความเชี่ยวชาญเฉพาะ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5628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43" name="Rectangle 19"/>
          <p:cNvSpPr>
            <a:spLocks noChangeArrowheads="1"/>
          </p:cNvSpPr>
          <p:nvPr/>
        </p:nvSpPr>
        <p:spPr bwMode="auto">
          <a:xfrm>
            <a:off x="1" y="4724400"/>
            <a:ext cx="8893175" cy="2133600"/>
          </a:xfrm>
          <a:prstGeom prst="rect">
            <a:avLst/>
          </a:prstGeom>
          <a:solidFill>
            <a:srgbClr val="BF7F3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26" name="Rectangle 2"/>
          <p:cNvSpPr>
            <a:spLocks noGrp="1"/>
          </p:cNvSpPr>
          <p:nvPr>
            <p:ph type="title"/>
          </p:nvPr>
        </p:nvSpPr>
        <p:spPr>
          <a:xfrm>
            <a:off x="214282" y="2571744"/>
            <a:ext cx="8229600" cy="1143000"/>
          </a:xfrm>
        </p:spPr>
        <p:txBody>
          <a:bodyPr>
            <a:normAutofit fontScale="9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cs typeface="Angsana New" panose="02020603050405020304" pitchFamily="18" charset="-34"/>
              </a:rPr>
              <a:t>TRF-NSFC Collaboration</a:t>
            </a:r>
            <a:br>
              <a:rPr lang="en-US" sz="3200" dirty="0" smtClean="0">
                <a:cs typeface="Angsana New" panose="02020603050405020304" pitchFamily="18" charset="-34"/>
              </a:rPr>
            </a:br>
            <a:r>
              <a:rPr lang="en-GB" sz="2700" dirty="0" smtClean="0"/>
              <a:t>Monsoon</a:t>
            </a:r>
            <a:br>
              <a:rPr lang="en-GB" sz="2700" dirty="0" smtClean="0"/>
            </a:br>
            <a:r>
              <a:rPr lang="en-GB" sz="2700" dirty="0" smtClean="0"/>
              <a:t>Land-air Interaction</a:t>
            </a:r>
            <a:br>
              <a:rPr lang="en-GB" sz="2700" dirty="0" smtClean="0"/>
            </a:br>
            <a:r>
              <a:rPr lang="en-GB" sz="2700" dirty="0" smtClean="0"/>
              <a:t>Regional Climate Simulation</a:t>
            </a:r>
            <a:r>
              <a:rPr lang="th-TH" sz="3200" dirty="0" smtClean="0"/>
              <a:t/>
            </a:r>
            <a:br>
              <a:rPr lang="th-TH" sz="3200" dirty="0" smtClean="0"/>
            </a:br>
            <a:endParaRPr lang="th-TH" sz="3200" dirty="0" smtClean="0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6113464" y="981077"/>
            <a:ext cx="2601940" cy="1439863"/>
          </a:xfrm>
          <a:prstGeom prst="ellipse">
            <a:avLst/>
          </a:prstGeom>
          <a:solidFill>
            <a:srgbClr val="FFCC00"/>
          </a:solidFill>
          <a:ln w="12700" algn="ctr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sz="3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NFSC/China</a:t>
            </a:r>
            <a:endParaRPr lang="th-TH" sz="32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" name="Oval 37"/>
          <p:cNvSpPr>
            <a:spLocks noChangeArrowheads="1"/>
          </p:cNvSpPr>
          <p:nvPr/>
        </p:nvSpPr>
        <p:spPr bwMode="auto">
          <a:xfrm>
            <a:off x="425450" y="981077"/>
            <a:ext cx="2160588" cy="1368425"/>
          </a:xfrm>
          <a:prstGeom prst="ellipse">
            <a:avLst/>
          </a:prstGeom>
          <a:solidFill>
            <a:srgbClr val="85CA3A"/>
          </a:solidFill>
          <a:ln w="12700" algn="ctr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FFFF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TRF</a:t>
            </a:r>
            <a:endParaRPr lang="th-TH" sz="3200" b="1">
              <a:solidFill>
                <a:srgbClr val="FFFFFF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80230" name="AutoShape 6"/>
          <p:cNvSpPr>
            <a:spLocks noChangeArrowheads="1"/>
          </p:cNvSpPr>
          <p:nvPr/>
        </p:nvSpPr>
        <p:spPr bwMode="auto">
          <a:xfrm>
            <a:off x="2728914" y="1412877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85CA3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1" name="Text Box 7"/>
          <p:cNvSpPr txBox="1">
            <a:spLocks noChangeArrowheads="1"/>
          </p:cNvSpPr>
          <p:nvPr/>
        </p:nvSpPr>
        <p:spPr bwMode="auto">
          <a:xfrm>
            <a:off x="3810002" y="1412876"/>
            <a:ext cx="6815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MOU</a:t>
            </a:r>
            <a:endParaRPr lang="th-TH"/>
          </a:p>
        </p:txBody>
      </p:sp>
      <p:sp>
        <p:nvSpPr>
          <p:cNvPr id="180232" name="AutoShape 8"/>
          <p:cNvSpPr>
            <a:spLocks noChangeArrowheads="1"/>
          </p:cNvSpPr>
          <p:nvPr/>
        </p:nvSpPr>
        <p:spPr bwMode="auto">
          <a:xfrm>
            <a:off x="5003800" y="1412877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3" name="Rectangle 9"/>
          <p:cNvSpPr>
            <a:spLocks noChangeArrowheads="1"/>
          </p:cNvSpPr>
          <p:nvPr/>
        </p:nvSpPr>
        <p:spPr bwMode="auto">
          <a:xfrm>
            <a:off x="425451" y="3213101"/>
            <a:ext cx="2016125" cy="936625"/>
          </a:xfrm>
          <a:prstGeom prst="rect">
            <a:avLst/>
          </a:prstGeom>
          <a:solidFill>
            <a:srgbClr val="85CA3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Call for proposal/</a:t>
            </a:r>
          </a:p>
          <a:p>
            <a:pPr algn="ctr"/>
            <a:r>
              <a:rPr lang="en-US" sz="1800"/>
              <a:t>Funding</a:t>
            </a:r>
            <a:endParaRPr lang="th-TH" sz="1800"/>
          </a:p>
        </p:txBody>
      </p:sp>
      <p:sp>
        <p:nvSpPr>
          <p:cNvPr id="180234" name="Rectangle 10"/>
          <p:cNvSpPr>
            <a:spLocks noChangeArrowheads="1"/>
          </p:cNvSpPr>
          <p:nvPr/>
        </p:nvSpPr>
        <p:spPr bwMode="auto">
          <a:xfrm>
            <a:off x="6042026" y="3213100"/>
            <a:ext cx="2519363" cy="863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Call for proposal/Invited</a:t>
            </a:r>
          </a:p>
          <a:p>
            <a:pPr algn="ctr"/>
            <a:r>
              <a:rPr lang="en-US" sz="1800"/>
              <a:t>Funding</a:t>
            </a:r>
            <a:endParaRPr lang="th-TH" sz="1800"/>
          </a:p>
        </p:txBody>
      </p:sp>
      <p:sp>
        <p:nvSpPr>
          <p:cNvPr id="180236" name="AutoShape 12"/>
          <p:cNvSpPr>
            <a:spLocks noChangeArrowheads="1"/>
          </p:cNvSpPr>
          <p:nvPr/>
        </p:nvSpPr>
        <p:spPr bwMode="auto">
          <a:xfrm>
            <a:off x="1187451" y="2565402"/>
            <a:ext cx="485775" cy="576263"/>
          </a:xfrm>
          <a:prstGeom prst="downArrow">
            <a:avLst>
              <a:gd name="adj1" fmla="val 50000"/>
              <a:gd name="adj2" fmla="val 29657"/>
            </a:avLst>
          </a:prstGeom>
          <a:solidFill>
            <a:srgbClr val="85CA3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7" name="AutoShape 13"/>
          <p:cNvSpPr>
            <a:spLocks noChangeArrowheads="1"/>
          </p:cNvSpPr>
          <p:nvPr/>
        </p:nvSpPr>
        <p:spPr bwMode="auto">
          <a:xfrm>
            <a:off x="1144589" y="4221163"/>
            <a:ext cx="485775" cy="576262"/>
          </a:xfrm>
          <a:prstGeom prst="downArrow">
            <a:avLst>
              <a:gd name="adj1" fmla="val 50000"/>
              <a:gd name="adj2" fmla="val 29657"/>
            </a:avLst>
          </a:prstGeom>
          <a:solidFill>
            <a:srgbClr val="85CA3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8" name="AutoShape 14"/>
          <p:cNvSpPr>
            <a:spLocks noChangeArrowheads="1"/>
          </p:cNvSpPr>
          <p:nvPr/>
        </p:nvSpPr>
        <p:spPr bwMode="auto">
          <a:xfrm>
            <a:off x="6905625" y="2565402"/>
            <a:ext cx="485775" cy="576263"/>
          </a:xfrm>
          <a:prstGeom prst="downArrow">
            <a:avLst>
              <a:gd name="adj1" fmla="val 50000"/>
              <a:gd name="adj2" fmla="val 2965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9" name="AutoShape 15"/>
          <p:cNvSpPr>
            <a:spLocks noChangeArrowheads="1"/>
          </p:cNvSpPr>
          <p:nvPr/>
        </p:nvSpPr>
        <p:spPr bwMode="auto">
          <a:xfrm>
            <a:off x="6948488" y="4148138"/>
            <a:ext cx="485775" cy="576262"/>
          </a:xfrm>
          <a:prstGeom prst="downArrow">
            <a:avLst>
              <a:gd name="adj1" fmla="val 50000"/>
              <a:gd name="adj2" fmla="val 2965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40" name="Oval 16"/>
          <p:cNvSpPr>
            <a:spLocks noChangeArrowheads="1"/>
          </p:cNvSpPr>
          <p:nvPr/>
        </p:nvSpPr>
        <p:spPr bwMode="auto">
          <a:xfrm>
            <a:off x="250826" y="5229225"/>
            <a:ext cx="2233613" cy="1295400"/>
          </a:xfrm>
          <a:prstGeom prst="ellipse">
            <a:avLst/>
          </a:prstGeom>
          <a:solidFill>
            <a:srgbClr val="82C83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Research institutes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in Thailand</a:t>
            </a:r>
            <a:endParaRPr lang="th-TH" sz="2400" b="1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80242" name="Oval 18"/>
          <p:cNvSpPr>
            <a:spLocks noChangeArrowheads="1"/>
          </p:cNvSpPr>
          <p:nvPr/>
        </p:nvSpPr>
        <p:spPr bwMode="auto">
          <a:xfrm>
            <a:off x="6227764" y="5013325"/>
            <a:ext cx="2447925" cy="1296988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latin typeface="Browallia New" panose="020B0604020202020204" pitchFamily="34" charset="-34"/>
                <a:cs typeface="Browallia New" panose="020B0604020202020204" pitchFamily="34" charset="-34"/>
              </a:rPr>
              <a:t>Research institutes</a:t>
            </a:r>
          </a:p>
          <a:p>
            <a:pPr algn="ctr"/>
            <a:r>
              <a:rPr lang="en-US" b="1">
                <a:latin typeface="Browallia New" panose="020B0604020202020204" pitchFamily="34" charset="-34"/>
                <a:cs typeface="Browallia New" panose="020B0604020202020204" pitchFamily="34" charset="-34"/>
              </a:rPr>
              <a:t> in China</a:t>
            </a:r>
            <a:endParaRPr lang="th-TH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80244" name="AutoShape 20"/>
          <p:cNvSpPr>
            <a:spLocks noChangeArrowheads="1"/>
          </p:cNvSpPr>
          <p:nvPr/>
        </p:nvSpPr>
        <p:spPr bwMode="auto">
          <a:xfrm>
            <a:off x="2627313" y="5229227"/>
            <a:ext cx="3457575" cy="1439863"/>
          </a:xfrm>
          <a:prstGeom prst="leftRightArrow">
            <a:avLst>
              <a:gd name="adj1" fmla="val 50000"/>
              <a:gd name="adj2" fmla="val 4802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Joint project</a:t>
            </a:r>
            <a:r>
              <a:rPr lang="th-TH" sz="1600" b="1"/>
              <a:t>/</a:t>
            </a:r>
            <a:r>
              <a:rPr lang="en-US" sz="1600" b="1"/>
              <a:t>Exchange activity</a:t>
            </a:r>
            <a:endParaRPr lang="th-TH" sz="1600" b="1"/>
          </a:p>
        </p:txBody>
      </p:sp>
      <p:sp>
        <p:nvSpPr>
          <p:cNvPr id="180246" name="Text Box 22"/>
          <p:cNvSpPr txBox="1">
            <a:spLocks noChangeArrowheads="1"/>
          </p:cNvSpPr>
          <p:nvPr/>
        </p:nvSpPr>
        <p:spPr bwMode="auto">
          <a:xfrm>
            <a:off x="2843213" y="4724401"/>
            <a:ext cx="21098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Browallia New" panose="020B0604020202020204" pitchFamily="34" charset="-34"/>
                <a:cs typeface="Browallia New" panose="020B0604020202020204" pitchFamily="34" charset="-34"/>
              </a:rPr>
              <a:t>International joint research</a:t>
            </a:r>
            <a:endParaRPr lang="th-TH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5" y="22181"/>
            <a:ext cx="792088" cy="118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143240" y="44624"/>
            <a:ext cx="5952519" cy="584775"/>
          </a:xfrm>
          <a:prstGeom prst="rect">
            <a:avLst/>
          </a:prstGeom>
          <a:solidFill>
            <a:srgbClr val="B6CBE4"/>
          </a:solidFill>
        </p:spPr>
        <p:txBody>
          <a:bodyPr wrap="square">
            <a:spAutoFit/>
          </a:bodyPr>
          <a:lstStyle/>
          <a:p>
            <a:pPr algn="r"/>
            <a:r>
              <a:rPr lang="en-US" sz="3200" dirty="0" smtClean="0"/>
              <a:t>International Collaboration</a:t>
            </a:r>
            <a:endParaRPr lang="th-TH" sz="3200" dirty="0" smtClean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280809" y="548680"/>
            <a:ext cx="7683679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5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79512" y="116632"/>
            <a:ext cx="8784976" cy="6336704"/>
            <a:chOff x="179512" y="116632"/>
            <a:chExt cx="8784976" cy="633670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16632"/>
              <a:ext cx="1101297" cy="1644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>
              <a:off x="1280809" y="548680"/>
              <a:ext cx="7683679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67544" y="6453336"/>
              <a:ext cx="840375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357422" y="44624"/>
            <a:ext cx="6738337" cy="584775"/>
          </a:xfrm>
          <a:prstGeom prst="rect">
            <a:avLst/>
          </a:prstGeom>
          <a:solidFill>
            <a:srgbClr val="B6CBE4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International Research Network Grant</a:t>
            </a:r>
            <a:endParaRPr lang="th-TH" sz="3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214414" y="714356"/>
            <a:ext cx="792958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สร้างเครือข่ายวิจัยที่มีโจทย์วิจัยที่จำเพาะและชัดเจน ที่มีองค์ประกอบ นักวิจัยไทย นักวิจัยตปท องค์กรภาครัฐ เอกชนของไทย และ องค์กรตปท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โดยสนับสนุนการสร้างเครือข่ายวิจัยนานาชาติ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L-Full grant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ผลิต 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Ph.D. 6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Postdoc 3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M-Full grant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ผลิต 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Ph.D. 6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endParaRPr lang="en-US" sz="28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S-Full Grant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ผลิต 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Ph.D. 4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Postdoc 2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th-TH" dirty="0" smtClean="0"/>
              <a:t>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ผลิตองค์ความรู้และนวัตกรรมเพื่อใช้ประโยชน์เชิงพาณิชย์ และ นโยบาย และ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หรือพัฒนาชุมชน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 focus SRIs</a:t>
            </a:r>
            <a:endParaRPr lang="th-TH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 Climate Change, Water, Land, Forest, Environmental Management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 Logistic and Supply Chain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 Food Security and Food Safety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 Energy and Energy Alternatives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 Headlth and Demography Change</a:t>
            </a:r>
            <a:endParaRPr lang="en-US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Arial" pitchFamily="34" charset="0"/>
              <a:buChar char="•"/>
            </a:pPr>
            <a:endParaRPr lang="th-TH" dirty="0" smtClean="0"/>
          </a:p>
          <a:p>
            <a:pPr>
              <a:buFont typeface="Arial" pitchFamily="34" charset="0"/>
              <a:buChar char="•"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85628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Climate change is global, regional and national issue—</a:t>
            </a:r>
            <a:r>
              <a:rPr lang="en-US" dirty="0" err="1" smtClean="0"/>
              <a:t>transboundary</a:t>
            </a:r>
            <a:r>
              <a:rPr lang="en-US" dirty="0" smtClean="0"/>
              <a:t> in nature</a:t>
            </a:r>
          </a:p>
          <a:p>
            <a:pPr lvl="1"/>
            <a:r>
              <a:rPr lang="en-US" dirty="0" smtClean="0"/>
              <a:t>Some domestic experiences may be useful</a:t>
            </a:r>
          </a:p>
          <a:p>
            <a:r>
              <a:rPr lang="en-US" dirty="0" smtClean="0"/>
              <a:t>Common issues/interests in ASEAN</a:t>
            </a:r>
          </a:p>
          <a:p>
            <a:pPr lvl="1"/>
            <a:r>
              <a:rPr lang="en-US" dirty="0" smtClean="0"/>
              <a:t>We need to identify this</a:t>
            </a:r>
          </a:p>
          <a:p>
            <a:r>
              <a:rPr lang="en-US" dirty="0" err="1" smtClean="0"/>
              <a:t>Transboundary</a:t>
            </a:r>
            <a:r>
              <a:rPr lang="en-US" dirty="0" smtClean="0"/>
              <a:t> research management (sustainability);</a:t>
            </a:r>
          </a:p>
          <a:p>
            <a:pPr lvl="1"/>
            <a:r>
              <a:rPr lang="en-US" dirty="0" smtClean="0"/>
              <a:t>Differences among nations</a:t>
            </a:r>
          </a:p>
          <a:p>
            <a:pPr lvl="1"/>
            <a:r>
              <a:rPr lang="en-US" dirty="0" smtClean="0"/>
              <a:t>Budget/finance</a:t>
            </a:r>
          </a:p>
          <a:p>
            <a:pPr lvl="1"/>
            <a:r>
              <a:rPr lang="en-US" dirty="0" smtClean="0"/>
              <a:t>Human resource</a:t>
            </a:r>
          </a:p>
          <a:p>
            <a:pPr lvl="1"/>
            <a:r>
              <a:rPr lang="en-US" dirty="0" smtClean="0"/>
              <a:t>Basic </a:t>
            </a:r>
            <a:r>
              <a:rPr lang="en-US" dirty="0" err="1" smtClean="0"/>
              <a:t>infractructure</a:t>
            </a:r>
            <a:endParaRPr lang="en-US" dirty="0" smtClean="0"/>
          </a:p>
          <a:p>
            <a:pPr lvl="1"/>
            <a:r>
              <a:rPr lang="en-US" dirty="0" smtClean="0"/>
              <a:t>Database </a:t>
            </a:r>
            <a:r>
              <a:rPr lang="en-US" dirty="0" err="1" smtClean="0"/>
              <a:t>maintenace</a:t>
            </a:r>
            <a:r>
              <a:rPr lang="en-US" dirty="0" smtClean="0"/>
              <a:t>/accessibility/exchange</a:t>
            </a:r>
          </a:p>
          <a:p>
            <a:pPr lvl="1"/>
            <a:r>
              <a:rPr lang="en-US" dirty="0" smtClean="0"/>
              <a:t>Output utilization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69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21122-trflogo[1]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3568" cy="1048796"/>
          </a:xfrm>
          <a:prstGeom prst="ellipse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E609-7BEC-4C14-863D-1FCAB0C31F5C}" type="slidenum">
              <a:rPr lang="th-TH" smtClean="0"/>
              <a:pPr/>
              <a:t>4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Mission</a:t>
            </a:r>
            <a:endParaRPr lang="en-US" sz="4000" dirty="0"/>
          </a:p>
        </p:txBody>
      </p:sp>
      <p:grpSp>
        <p:nvGrpSpPr>
          <p:cNvPr id="2" name="Group 21"/>
          <p:cNvGrpSpPr/>
          <p:nvPr/>
        </p:nvGrpSpPr>
        <p:grpSpPr>
          <a:xfrm>
            <a:off x="179512" y="1268760"/>
            <a:ext cx="8640960" cy="5040560"/>
            <a:chOff x="179512" y="1268760"/>
            <a:chExt cx="8640960" cy="5040560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5148064" y="2420888"/>
              <a:ext cx="864096" cy="864096"/>
            </a:xfrm>
            <a:prstGeom prst="line">
              <a:avLst/>
            </a:prstGeom>
            <a:ln w="762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2987824" y="2420888"/>
              <a:ext cx="936104" cy="864096"/>
            </a:xfrm>
            <a:prstGeom prst="line">
              <a:avLst/>
            </a:prstGeom>
            <a:ln w="762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18" idx="4"/>
              <a:endCxn id="20" idx="0"/>
            </p:cNvCxnSpPr>
            <p:nvPr/>
          </p:nvCxnSpPr>
          <p:spPr>
            <a:xfrm rot="16200000" flipH="1">
              <a:off x="5690296" y="4752154"/>
              <a:ext cx="465194" cy="17988"/>
            </a:xfrm>
            <a:prstGeom prst="line">
              <a:avLst/>
            </a:prstGeom>
            <a:ln w="762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9" idx="6"/>
              <a:endCxn id="20" idx="2"/>
            </p:cNvCxnSpPr>
            <p:nvPr/>
          </p:nvCxnSpPr>
          <p:spPr>
            <a:xfrm>
              <a:off x="3799414" y="5651533"/>
              <a:ext cx="1420658" cy="0"/>
            </a:xfrm>
            <a:prstGeom prst="line">
              <a:avLst/>
            </a:prstGeom>
            <a:ln w="762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3" idx="4"/>
              <a:endCxn id="19" idx="0"/>
            </p:cNvCxnSpPr>
            <p:nvPr/>
          </p:nvCxnSpPr>
          <p:spPr>
            <a:xfrm>
              <a:off x="3105587" y="4528551"/>
              <a:ext cx="0" cy="465194"/>
            </a:xfrm>
            <a:prstGeom prst="line">
              <a:avLst/>
            </a:prstGeom>
            <a:ln w="762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2411760" y="3212976"/>
              <a:ext cx="1387654" cy="1315575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  <a:latin typeface="+mj-lt"/>
                </a:rPr>
                <a:t>Researchers </a:t>
              </a:r>
            </a:p>
            <a:p>
              <a:pPr algn="ctr"/>
              <a:r>
                <a:rPr lang="en-US" sz="1000" b="1" dirty="0" smtClean="0">
                  <a:solidFill>
                    <a:schemeClr val="tx1"/>
                  </a:solidFill>
                  <a:latin typeface="+mj-lt"/>
                </a:rPr>
                <a:t>&amp;</a:t>
              </a:r>
            </a:p>
            <a:p>
              <a:pPr algn="ctr"/>
              <a:r>
                <a:rPr lang="en-US" sz="1000" b="1" dirty="0" smtClean="0">
                  <a:solidFill>
                    <a:schemeClr val="tx1"/>
                  </a:solidFill>
                  <a:latin typeface="+mj-lt"/>
                </a:rPr>
                <a:t>Research Community</a:t>
              </a:r>
              <a:endParaRPr lang="en-US" sz="10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220072" y="3212976"/>
              <a:ext cx="1387654" cy="1315575"/>
            </a:xfrm>
            <a:prstGeom prst="ellipse">
              <a:avLst/>
            </a:prstGeom>
            <a:solidFill>
              <a:srgbClr val="009999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Research</a:t>
              </a:r>
            </a:p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System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411760" y="4993745"/>
              <a:ext cx="1387654" cy="1315575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</a:rPr>
                <a:t>Public, Business, Social Media </a:t>
              </a:r>
            </a:p>
            <a:p>
              <a:pPr algn="ctr"/>
              <a:endParaRPr lang="en-US" sz="11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220072" y="4993745"/>
              <a:ext cx="1423630" cy="13155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Communities&amp; Civil  Society Organizations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3832418" y="1844824"/>
              <a:ext cx="1387654" cy="1315575"/>
            </a:xfrm>
            <a:prstGeom prst="ellipse">
              <a:avLst/>
            </a:prstGeom>
            <a:solidFill>
              <a:srgbClr val="92D05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  <a:latin typeface="+mj-lt"/>
                </a:rPr>
                <a:t>National Governments, </a:t>
              </a:r>
            </a:p>
            <a:p>
              <a:pPr algn="ctr"/>
              <a:r>
                <a:rPr lang="en-US" sz="1000" b="1" dirty="0" smtClean="0">
                  <a:solidFill>
                    <a:schemeClr val="tx1"/>
                  </a:solidFill>
                  <a:latin typeface="+mj-lt"/>
                </a:rPr>
                <a:t>Private sectors</a:t>
              </a:r>
            </a:p>
            <a:p>
              <a:pPr algn="ctr"/>
              <a:r>
                <a:rPr lang="en-US" sz="1000" b="1" dirty="0" smtClean="0">
                  <a:solidFill>
                    <a:schemeClr val="tx1"/>
                  </a:solidFill>
                  <a:latin typeface="+mj-lt"/>
                </a:rPr>
                <a:t>Provincial &amp; Local Organizations</a:t>
              </a:r>
              <a:endParaRPr lang="en-US" sz="10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907704" y="1268760"/>
              <a:ext cx="5328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entury Gothic" pitchFamily="34" charset="0"/>
                </a:rPr>
                <a:t>To support research and development to create knowledge, policy, innovation, and intellectual property</a:t>
              </a:r>
              <a:endParaRPr lang="en-US" sz="1400" b="1" dirty="0">
                <a:latin typeface="Century Gothic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79512" y="3501008"/>
              <a:ext cx="21602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latin typeface="Century Gothic" pitchFamily="34" charset="0"/>
                </a:rPr>
                <a:t>To foster professional researchers and develop research clusters</a:t>
              </a:r>
              <a:endParaRPr lang="en-US" sz="1400" b="1" dirty="0">
                <a:latin typeface="Century Gothic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79512" y="5354632"/>
              <a:ext cx="21602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latin typeface="Century Gothic" pitchFamily="34" charset="0"/>
                </a:rPr>
                <a:t>To encourage the utilization of research results</a:t>
              </a:r>
              <a:endParaRPr lang="en-US" sz="1400" b="1" dirty="0">
                <a:latin typeface="Century Gothic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660232" y="5354052"/>
              <a:ext cx="2160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Century Gothic" pitchFamily="34" charset="0"/>
                </a:rPr>
                <a:t>To empower local community</a:t>
              </a:r>
              <a:endParaRPr lang="en-US" sz="1400" b="1" dirty="0">
                <a:latin typeface="Century Gothic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660232" y="3501008"/>
              <a:ext cx="21602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Century Gothic" pitchFamily="34" charset="0"/>
                </a:rPr>
                <a:t>To enhance national research system and linkage research policy direction</a:t>
              </a:r>
              <a:endParaRPr lang="en-US" sz="1400" b="1" dirty="0">
                <a:latin typeface="Century Gothic" pitchFamily="34" charset="0"/>
              </a:endParaRPr>
            </a:p>
          </p:txBody>
        </p:sp>
      </p:grp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z="1000" dirty="0" smtClean="0"/>
              <a:t>17-19 September 2014</a:t>
            </a:r>
            <a:endParaRPr lang="th-TH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17-19 September 2014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E609-7BEC-4C14-863D-1FCAB0C31F5C}" type="slidenum">
              <a:rPr lang="th-TH" smtClean="0"/>
              <a:pPr/>
              <a:t>5</a:t>
            </a:fld>
            <a:endParaRPr lang="th-TH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836712"/>
            <a:ext cx="6450961" cy="510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59087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TRF Strategy 2014-2017</a:t>
            </a:r>
            <a:endParaRPr lang="en-US" sz="4000" dirty="0"/>
          </a:p>
        </p:txBody>
      </p:sp>
      <p:pic>
        <p:nvPicPr>
          <p:cNvPr id="8" name="Picture 7" descr="20121122-trflogo[1]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83568" cy="1048796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53752"/>
            <a:ext cx="71628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latin typeface="+mn-lt"/>
              </a:rPr>
              <a:t>TRF’s Strategic Research Issues (SRIs)</a:t>
            </a:r>
            <a:endParaRPr lang="th-TH" sz="3200" b="1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52D2-094F-47A0-8B34-714E8D5791C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 txBox="1">
            <a:spLocks noGrp="1"/>
          </p:cNvSpPr>
          <p:nvPr>
            <p:ph sz="half" idx="1"/>
          </p:nvPr>
        </p:nvSpPr>
        <p:spPr>
          <a:xfrm>
            <a:off x="428596" y="1357298"/>
            <a:ext cx="4000872" cy="529375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66700" lvl="0" indent="-266700">
              <a:spcBef>
                <a:spcPts val="600"/>
              </a:spcBef>
              <a:buNone/>
            </a:pPr>
            <a:r>
              <a:rPr lang="en-US" sz="2200" b="1" dirty="0" smtClean="0">
                <a:cs typeface="Calibri" pitchFamily="34" charset="0"/>
              </a:rPr>
              <a:t>SRI 1 ASEAN Community and the </a:t>
            </a:r>
            <a:br>
              <a:rPr lang="en-US" sz="2200" b="1" dirty="0" smtClean="0">
                <a:cs typeface="Calibri" pitchFamily="34" charset="0"/>
              </a:rPr>
            </a:br>
            <a:r>
              <a:rPr lang="en-US" sz="2200" b="1" dirty="0" smtClean="0">
                <a:cs typeface="Calibri" pitchFamily="34" charset="0"/>
              </a:rPr>
              <a:t>      East Asian Region </a:t>
            </a:r>
          </a:p>
          <a:p>
            <a:pPr marL="266700" lvl="0" indent="-266700">
              <a:spcBef>
                <a:spcPts val="600"/>
              </a:spcBef>
              <a:buNone/>
            </a:pPr>
            <a:r>
              <a:rPr lang="en-US" sz="2200" b="1" dirty="0" smtClean="0">
                <a:cs typeface="Calibri" pitchFamily="34" charset="0"/>
              </a:rPr>
              <a:t>SRI 2 Food Security and Safety </a:t>
            </a:r>
          </a:p>
          <a:p>
            <a:pPr marL="266700" lvl="0" indent="-266700">
              <a:spcBef>
                <a:spcPts val="600"/>
              </a:spcBef>
              <a:buNone/>
            </a:pPr>
            <a:r>
              <a:rPr lang="en-US" sz="2200" b="1" dirty="0" smtClean="0">
                <a:solidFill>
                  <a:srgbClr val="0000FF"/>
                </a:solidFill>
                <a:cs typeface="Calibri" pitchFamily="34" charset="0"/>
              </a:rPr>
              <a:t>SRI 3 Climate Change, Water, </a:t>
            </a:r>
            <a:br>
              <a:rPr lang="en-US" sz="2200" b="1" dirty="0" smtClean="0">
                <a:solidFill>
                  <a:srgbClr val="0000FF"/>
                </a:solidFill>
                <a:cs typeface="Calibri" pitchFamily="34" charset="0"/>
              </a:rPr>
            </a:br>
            <a:r>
              <a:rPr lang="en-US" sz="2200" b="1" dirty="0" smtClean="0">
                <a:solidFill>
                  <a:srgbClr val="0000FF"/>
                </a:solidFill>
                <a:cs typeface="Calibri" pitchFamily="34" charset="0"/>
              </a:rPr>
              <a:t>      Land and Environmental </a:t>
            </a:r>
            <a:br>
              <a:rPr lang="en-US" sz="2200" b="1" dirty="0" smtClean="0">
                <a:solidFill>
                  <a:srgbClr val="0000FF"/>
                </a:solidFill>
                <a:cs typeface="Calibri" pitchFamily="34" charset="0"/>
              </a:rPr>
            </a:br>
            <a:r>
              <a:rPr lang="en-US" sz="2200" b="1" dirty="0" smtClean="0">
                <a:solidFill>
                  <a:srgbClr val="0000FF"/>
                </a:solidFill>
                <a:cs typeface="Calibri" pitchFamily="34" charset="0"/>
              </a:rPr>
              <a:t>      Management</a:t>
            </a:r>
          </a:p>
          <a:p>
            <a:pPr marL="266700" lvl="0" indent="-266700">
              <a:spcBef>
                <a:spcPts val="600"/>
              </a:spcBef>
              <a:buNone/>
            </a:pPr>
            <a:r>
              <a:rPr lang="en-US" sz="2200" b="1" dirty="0" smtClean="0">
                <a:cs typeface="Calibri" pitchFamily="34" charset="0"/>
              </a:rPr>
              <a:t>SRI 4 Inequality Reduction </a:t>
            </a:r>
          </a:p>
          <a:p>
            <a:pPr marL="266700" lvl="0" indent="-266700">
              <a:spcBef>
                <a:spcPts val="600"/>
              </a:spcBef>
              <a:buNone/>
            </a:pPr>
            <a:r>
              <a:rPr lang="en-US" sz="2200" b="1" dirty="0" smtClean="0">
                <a:cs typeface="Calibri" pitchFamily="34" charset="0"/>
              </a:rPr>
              <a:t>SRI 5 Creative Learning and </a:t>
            </a:r>
            <a:br>
              <a:rPr lang="en-US" sz="2200" b="1" dirty="0" smtClean="0">
                <a:cs typeface="Calibri" pitchFamily="34" charset="0"/>
              </a:rPr>
            </a:br>
            <a:r>
              <a:rPr lang="en-US" sz="2200" b="1" dirty="0" smtClean="0">
                <a:cs typeface="Calibri" pitchFamily="34" charset="0"/>
              </a:rPr>
              <a:t>      Educational Reform</a:t>
            </a:r>
          </a:p>
          <a:p>
            <a:pPr marL="266700" indent="-266700">
              <a:spcBef>
                <a:spcPts val="600"/>
              </a:spcBef>
              <a:buNone/>
            </a:pPr>
            <a:r>
              <a:rPr lang="en-US" sz="2200" b="1" dirty="0" smtClean="0">
                <a:cs typeface="Calibri" pitchFamily="34" charset="0"/>
              </a:rPr>
              <a:t>SRI 6 Good Governance and </a:t>
            </a:r>
            <a:br>
              <a:rPr lang="en-US" sz="2200" b="1" dirty="0" smtClean="0">
                <a:cs typeface="Calibri" pitchFamily="34" charset="0"/>
              </a:rPr>
            </a:br>
            <a:r>
              <a:rPr lang="en-US" sz="2200" b="1" dirty="0" smtClean="0">
                <a:cs typeface="Calibri" pitchFamily="34" charset="0"/>
              </a:rPr>
              <a:t>      Corruption Reduction</a:t>
            </a:r>
          </a:p>
          <a:p>
            <a:pPr marL="266700" indent="-266700">
              <a:spcBef>
                <a:spcPts val="600"/>
              </a:spcBef>
              <a:buNone/>
            </a:pPr>
            <a:r>
              <a:rPr lang="en-US" sz="2200" b="1" dirty="0" smtClean="0">
                <a:cs typeface="Calibri" pitchFamily="34" charset="0"/>
              </a:rPr>
              <a:t>SRI 7 National Interests on </a:t>
            </a:r>
            <a:br>
              <a:rPr lang="en-US" sz="2200" b="1" dirty="0" smtClean="0">
                <a:cs typeface="Calibri" pitchFamily="34" charset="0"/>
              </a:rPr>
            </a:br>
            <a:r>
              <a:rPr lang="en-US" sz="2200" b="1" dirty="0" smtClean="0">
                <a:cs typeface="Calibri" pitchFamily="34" charset="0"/>
              </a:rPr>
              <a:t>      Marine Resources and </a:t>
            </a:r>
            <a:br>
              <a:rPr lang="en-US" sz="2200" b="1" dirty="0" smtClean="0">
                <a:cs typeface="Calibri" pitchFamily="34" charset="0"/>
              </a:rPr>
            </a:br>
            <a:r>
              <a:rPr lang="en-US" sz="2200" b="1" dirty="0" smtClean="0">
                <a:cs typeface="Calibri" pitchFamily="34" charset="0"/>
              </a:rPr>
              <a:t>      Maritime Security</a:t>
            </a:r>
            <a:r>
              <a:rPr lang="en-US" sz="2200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endParaRPr lang="en-US" sz="800" dirty="0" smtClean="0">
              <a:solidFill>
                <a:schemeClr val="bg1"/>
              </a:solidFill>
              <a:cs typeface="Calibri" pitchFamily="34" charset="0"/>
            </a:endParaRPr>
          </a:p>
        </p:txBody>
      </p:sp>
      <p:pic>
        <p:nvPicPr>
          <p:cNvPr id="7" name="Picture 6" descr="20121122-trflogo[1]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3568" cy="1048796"/>
          </a:xfrm>
          <a:prstGeom prst="ellipse">
            <a:avLst/>
          </a:prstGeom>
        </p:spPr>
      </p:pic>
      <p:sp>
        <p:nvSpPr>
          <p:cNvPr id="10" name="Content Placeholder 5"/>
          <p:cNvSpPr txBox="1">
            <a:spLocks noGrp="1"/>
          </p:cNvSpPr>
          <p:nvPr>
            <p:ph sz="half" idx="1"/>
          </p:nvPr>
        </p:nvSpPr>
        <p:spPr>
          <a:xfrm>
            <a:off x="4714876" y="1357298"/>
            <a:ext cx="4000872" cy="52937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33400" lvl="0" indent="-533400">
              <a:spcBef>
                <a:spcPts val="600"/>
              </a:spcBef>
              <a:buNone/>
            </a:pPr>
            <a:r>
              <a:rPr lang="en-US" sz="2200" b="1" dirty="0" smtClean="0">
                <a:cs typeface="Calibri" pitchFamily="34" charset="0"/>
              </a:rPr>
              <a:t>SRI 8 Ethics, Culture, and </a:t>
            </a:r>
            <a:br>
              <a:rPr lang="en-US" sz="2200" b="1" dirty="0" smtClean="0">
                <a:cs typeface="Calibri" pitchFamily="34" charset="0"/>
              </a:rPr>
            </a:br>
            <a:r>
              <a:rPr lang="en-US" sz="2200" b="1" dirty="0" smtClean="0">
                <a:cs typeface="Calibri" pitchFamily="34" charset="0"/>
              </a:rPr>
              <a:t>  Discipline of Thais </a:t>
            </a:r>
          </a:p>
          <a:p>
            <a:pPr marL="533400" lvl="0" indent="-533400">
              <a:spcBef>
                <a:spcPts val="600"/>
              </a:spcBef>
              <a:buNone/>
            </a:pPr>
            <a:r>
              <a:rPr lang="en-US" sz="2200" b="1" dirty="0" smtClean="0">
                <a:cs typeface="Calibri" pitchFamily="34" charset="0"/>
              </a:rPr>
              <a:t>SRI 9 Health and Demographic </a:t>
            </a:r>
            <a:br>
              <a:rPr lang="en-US" sz="2200" b="1" dirty="0" smtClean="0">
                <a:cs typeface="Calibri" pitchFamily="34" charset="0"/>
              </a:rPr>
            </a:br>
            <a:r>
              <a:rPr lang="en-US" sz="2200" b="1" dirty="0" smtClean="0">
                <a:cs typeface="Calibri" pitchFamily="34" charset="0"/>
              </a:rPr>
              <a:t>  Transition </a:t>
            </a:r>
          </a:p>
          <a:p>
            <a:pPr marL="533400" lvl="0" indent="-533400">
              <a:spcBef>
                <a:spcPts val="600"/>
              </a:spcBef>
              <a:buNone/>
            </a:pPr>
            <a:r>
              <a:rPr lang="en-US" sz="2200" b="1" dirty="0" smtClean="0">
                <a:cs typeface="Calibri" pitchFamily="34" charset="0"/>
              </a:rPr>
              <a:t>SRI 10 New Knowledge and </a:t>
            </a:r>
            <a:br>
              <a:rPr lang="en-US" sz="2200" b="1" dirty="0" smtClean="0">
                <a:cs typeface="Calibri" pitchFamily="34" charset="0"/>
              </a:rPr>
            </a:br>
            <a:r>
              <a:rPr lang="en-US" sz="2200" b="1" dirty="0" smtClean="0">
                <a:cs typeface="Calibri" pitchFamily="34" charset="0"/>
              </a:rPr>
              <a:t>    Innovation on Sciences, </a:t>
            </a:r>
            <a:br>
              <a:rPr lang="en-US" sz="2200" b="1" dirty="0" smtClean="0">
                <a:cs typeface="Calibri" pitchFamily="34" charset="0"/>
              </a:rPr>
            </a:br>
            <a:r>
              <a:rPr lang="en-US" sz="2200" b="1" dirty="0" smtClean="0">
                <a:cs typeface="Calibri" pitchFamily="34" charset="0"/>
              </a:rPr>
              <a:t>    Social Sciences and </a:t>
            </a:r>
            <a:br>
              <a:rPr lang="en-US" sz="2200" b="1" dirty="0" smtClean="0">
                <a:cs typeface="Calibri" pitchFamily="34" charset="0"/>
              </a:rPr>
            </a:br>
            <a:r>
              <a:rPr lang="en-US" sz="2200" b="1" dirty="0" smtClean="0">
                <a:cs typeface="Calibri" pitchFamily="34" charset="0"/>
              </a:rPr>
              <a:t>    Humanities </a:t>
            </a:r>
          </a:p>
          <a:p>
            <a:pPr marL="533400" lvl="0" indent="-533400">
              <a:spcBef>
                <a:spcPts val="600"/>
              </a:spcBef>
              <a:buNone/>
            </a:pPr>
            <a:r>
              <a:rPr lang="en-US" sz="2200" b="1" dirty="0" smtClean="0">
                <a:cs typeface="Calibri" pitchFamily="34" charset="0"/>
              </a:rPr>
              <a:t>SRI 11 Energy and Alternative </a:t>
            </a:r>
            <a:br>
              <a:rPr lang="en-US" sz="2200" b="1" dirty="0" smtClean="0">
                <a:cs typeface="Calibri" pitchFamily="34" charset="0"/>
              </a:rPr>
            </a:br>
            <a:r>
              <a:rPr lang="en-US" sz="2200" b="1" dirty="0" smtClean="0">
                <a:cs typeface="Calibri" pitchFamily="34" charset="0"/>
              </a:rPr>
              <a:t>    Energy </a:t>
            </a:r>
          </a:p>
          <a:p>
            <a:pPr marL="533400" lvl="0" indent="-533400">
              <a:spcBef>
                <a:spcPts val="600"/>
              </a:spcBef>
              <a:buNone/>
            </a:pPr>
            <a:r>
              <a:rPr lang="en-US" sz="2200" b="1" dirty="0" smtClean="0">
                <a:cs typeface="Calibri" pitchFamily="34" charset="0"/>
              </a:rPr>
              <a:t>SRI 12 Overcoming the Middle </a:t>
            </a:r>
            <a:br>
              <a:rPr lang="en-US" sz="2200" b="1" dirty="0" smtClean="0">
                <a:cs typeface="Calibri" pitchFamily="34" charset="0"/>
              </a:rPr>
            </a:br>
            <a:r>
              <a:rPr lang="en-US" sz="2200" b="1" dirty="0" smtClean="0">
                <a:cs typeface="Calibri" pitchFamily="34" charset="0"/>
              </a:rPr>
              <a:t>    Income Trap </a:t>
            </a:r>
          </a:p>
          <a:p>
            <a:pPr marL="533400" lvl="0" indent="-533400">
              <a:spcBef>
                <a:spcPts val="600"/>
              </a:spcBef>
              <a:buNone/>
            </a:pPr>
            <a:endParaRPr lang="en-US" sz="2200" b="1" dirty="0">
              <a:solidFill>
                <a:schemeClr val="bg1"/>
              </a:solidFill>
              <a:cs typeface="Calibri" pitchFamily="34" charset="0"/>
            </a:endParaRPr>
          </a:p>
          <a:p>
            <a:pPr marL="533400" lvl="0" indent="-533400">
              <a:spcBef>
                <a:spcPts val="600"/>
              </a:spcBef>
              <a:buNone/>
            </a:pPr>
            <a:endParaRPr lang="en-US" sz="2200" b="1" dirty="0" smtClean="0">
              <a:solidFill>
                <a:schemeClr val="bg1"/>
              </a:solidFill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en-US" dirty="0" smtClean="0"/>
              <a:t>Program and support</a:t>
            </a:r>
            <a:endParaRPr lang="th-T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29497302"/>
              </p:ext>
            </p:extLst>
          </p:nvPr>
        </p:nvGraphicFramePr>
        <p:xfrm>
          <a:off x="598562" y="908944"/>
          <a:ext cx="8115328" cy="5054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971600" y="5733256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/>
              <a:t>National marine management strategy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Marine and terrestrial Biodiversity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969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Current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557338"/>
            <a:ext cx="8569325" cy="4895850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Cordia New" pitchFamily="34" charset="-34"/>
              </a:rPr>
              <a:t>Variability in precipitation</a:t>
            </a:r>
            <a:r>
              <a:rPr lang="th-TH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Cordia New" pitchFamily="34" charset="-34"/>
              </a:rPr>
              <a:t>on time scale of 3-6 months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1800" b="1" dirty="0">
                <a:cs typeface="Cordia New" pitchFamily="34" charset="-34"/>
              </a:rPr>
              <a:t>Atmospheric physics and chemistry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600" dirty="0">
                <a:cs typeface="Times New Roman" pitchFamily="18" charset="0"/>
              </a:rPr>
              <a:t>Cloud physics and chemistry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600" dirty="0">
                <a:cs typeface="Times New Roman" pitchFamily="18" charset="0"/>
              </a:rPr>
              <a:t>Surface-air exchange and interactions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600" dirty="0">
                <a:cs typeface="Times New Roman" pitchFamily="18" charset="0"/>
              </a:rPr>
              <a:t>Soil moisture, evapotranspiration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600" dirty="0">
                <a:cs typeface="Times New Roman" pitchFamily="18" charset="0"/>
              </a:rPr>
              <a:t>etc.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1800" b="1" dirty="0">
                <a:cs typeface="Cordia New" pitchFamily="34" charset="-34"/>
              </a:rPr>
              <a:t>Variability and </a:t>
            </a:r>
            <a:r>
              <a:rPr lang="en-US" sz="1800" b="1" dirty="0" err="1">
                <a:cs typeface="Cordia New" pitchFamily="34" charset="-34"/>
              </a:rPr>
              <a:t>teleconnections</a:t>
            </a:r>
            <a:r>
              <a:rPr lang="en-US" sz="1800" dirty="0">
                <a:cs typeface="Cordia New" pitchFamily="34" charset="-34"/>
              </a:rPr>
              <a:t> </a:t>
            </a:r>
            <a:endParaRPr lang="en-US" sz="1800" dirty="0" smtClean="0">
              <a:cs typeface="Cordia New" pitchFamily="34" charset="-34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1800" b="1" dirty="0" smtClean="0">
                <a:cs typeface="Cordia New" pitchFamily="34" charset="-34"/>
              </a:rPr>
              <a:t>Short-term </a:t>
            </a:r>
            <a:r>
              <a:rPr lang="en-US" sz="1800" b="1" dirty="0">
                <a:cs typeface="Cordia New" pitchFamily="34" charset="-34"/>
              </a:rPr>
              <a:t>prediction &amp; database</a:t>
            </a:r>
            <a:r>
              <a:rPr lang="en-US" sz="1800" dirty="0">
                <a:cs typeface="Cordia New" pitchFamily="34" charset="-34"/>
              </a:rPr>
              <a:t> </a:t>
            </a:r>
            <a:endParaRPr lang="en-US" sz="1800" dirty="0" smtClean="0">
              <a:cs typeface="Cordia New" pitchFamily="34" charset="-34"/>
            </a:endParaRPr>
          </a:p>
          <a:p>
            <a:pPr marL="0" lvl="1" indent="0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Mainstreaming Climate Change into Development Strategies</a:t>
            </a:r>
          </a:p>
          <a:p>
            <a:pPr marL="744538" lvl="1" indent="-287338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1800" dirty="0">
                <a:cs typeface="Times New Roman" pitchFamily="18" charset="0"/>
              </a:rPr>
              <a:t>Adaptive capacity of community</a:t>
            </a:r>
          </a:p>
          <a:p>
            <a:pPr marL="744538" lvl="1" indent="-287338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1800" dirty="0">
                <a:cs typeface="Times New Roman" pitchFamily="18" charset="0"/>
              </a:rPr>
              <a:t>Risk management mechanism - crop insurance</a:t>
            </a:r>
          </a:p>
          <a:p>
            <a:pPr marL="744538" lvl="1" indent="-287338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1800" dirty="0">
                <a:cs typeface="Times New Roman" pitchFamily="18" charset="0"/>
              </a:rPr>
              <a:t>Holistic approach for climate change adaptation</a:t>
            </a:r>
          </a:p>
          <a:p>
            <a:pPr marL="0" lvl="1" indent="0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Climate 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Policy</a:t>
            </a:r>
          </a:p>
          <a:p>
            <a:pPr marL="796925" lvl="1" indent="-339725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1800" dirty="0">
                <a:cs typeface="Times New Roman" pitchFamily="18" charset="0"/>
              </a:rPr>
              <a:t>Post-2020 Climate Change Regime</a:t>
            </a:r>
          </a:p>
          <a:p>
            <a:pPr marL="796925" lvl="1" indent="-339725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1800" dirty="0">
                <a:cs typeface="Times New Roman" pitchFamily="18" charset="0"/>
              </a:rPr>
              <a:t>Legal &amp; Institutional Framework</a:t>
            </a:r>
          </a:p>
          <a:p>
            <a:pPr marL="796925" lvl="1" indent="-339725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1800" dirty="0">
                <a:cs typeface="Times New Roman" pitchFamily="18" charset="0"/>
              </a:rPr>
              <a:t>Measurement, Reporting and Verification (MRV) system</a:t>
            </a:r>
          </a:p>
          <a:p>
            <a:pPr marL="796925" lvl="1" indent="-339725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1800" dirty="0">
                <a:cs typeface="Times New Roman" pitchFamily="18" charset="0"/>
              </a:rPr>
              <a:t>Climate Change &amp; Green Economy</a:t>
            </a:r>
          </a:p>
          <a:p>
            <a:pPr marL="52388" lvl="1" indent="0">
              <a:lnSpc>
                <a:spcPct val="80000"/>
              </a:lnSpc>
              <a:buFontTx/>
              <a:buNone/>
              <a:defRPr/>
            </a:pPr>
            <a:endParaRPr lang="en-US" sz="2000" dirty="0">
              <a:cs typeface="Cordia New" pitchFamily="34" charset="-34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725"/>
            <a:ext cx="8229600" cy="63408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Management consideration</a:t>
            </a:r>
            <a:endParaRPr lang="th-TH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35988010"/>
              </p:ext>
            </p:extLst>
          </p:nvPr>
        </p:nvGraphicFramePr>
        <p:xfrm>
          <a:off x="1661464" y="1143690"/>
          <a:ext cx="6288863" cy="5491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107504" y="908720"/>
            <a:ext cx="2736304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dirty="0" smtClean="0"/>
              <a:t>Budget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9512" y="5733256"/>
            <a:ext cx="3384376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dirty="0"/>
              <a:t>P</a:t>
            </a:r>
            <a:r>
              <a:rPr lang="en-US" dirty="0" smtClean="0"/>
              <a:t>ublic </a:t>
            </a:r>
            <a:r>
              <a:rPr lang="en-US" dirty="0"/>
              <a:t>understanding &amp; </a:t>
            </a:r>
            <a:r>
              <a:rPr lang="en-US" dirty="0" smtClean="0"/>
              <a:t>support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00192" y="764704"/>
            <a:ext cx="2736304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dirty="0" smtClean="0"/>
              <a:t>Human Resource</a:t>
            </a:r>
            <a:r>
              <a:rPr lang="en-US" dirty="0"/>
              <a:t>,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626691" y="6334780"/>
            <a:ext cx="35173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dirty="0"/>
              <a:t>Scientific development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1943</Words>
  <Application>Microsoft Macintosh PowerPoint</Application>
  <PresentationFormat>On-screen Show (4:3)</PresentationFormat>
  <Paragraphs>419</Paragraphs>
  <Slides>33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Research Management on Water, Disaster and Climate Change: A practical experience from the Thailand Research Fund (TRF)</vt:lpstr>
      <vt:lpstr>Thailand Research Fund (TRF)  A Catalyst for Change</vt:lpstr>
      <vt:lpstr>TRF’s Administrative Structure</vt:lpstr>
      <vt:lpstr>Mission</vt:lpstr>
      <vt:lpstr>TRF Strategy 2014-2017</vt:lpstr>
      <vt:lpstr>TRF’s Strategic Research Issues (SRIs)</vt:lpstr>
      <vt:lpstr>Program and support</vt:lpstr>
      <vt:lpstr>Current Focus</vt:lpstr>
      <vt:lpstr>Management consideration</vt:lpstr>
      <vt:lpstr>How to get the right “Research topic” or High priority research</vt:lpstr>
      <vt:lpstr>Managing funding &amp; Research activity</vt:lpstr>
      <vt:lpstr>Enhancing Research Utilization</vt:lpstr>
      <vt:lpstr>Strategic Partners</vt:lpstr>
      <vt:lpstr>PowerPoint Presentation</vt:lpstr>
      <vt:lpstr>PowerPoint Presentation</vt:lpstr>
      <vt:lpstr>PowerPoint Presentation</vt:lpstr>
      <vt:lpstr>Current &amp; past activities and roles of TRF &amp; JGSEE</vt:lpstr>
      <vt:lpstr>International Collaboration</vt:lpstr>
      <vt:lpstr>PowerPoint Presentation</vt:lpstr>
      <vt:lpstr>Scope and activities</vt:lpstr>
      <vt:lpstr>Beneficiaries </vt:lpstr>
      <vt:lpstr>TRF-NSFC Collaboration</vt:lpstr>
      <vt:lpstr>PowerPoint Presentation</vt:lpstr>
      <vt:lpstr>Climate Change and Related Research</vt:lpstr>
      <vt:lpstr>TRF Climate Change &amp; related Research</vt:lpstr>
      <vt:lpstr>PowerPoint Presentation</vt:lpstr>
      <vt:lpstr>PowerPoint Presentation</vt:lpstr>
      <vt:lpstr>TRF-National Natural Science Foundation of China (NSFC)/IAP Collaboration with involvement of KMUTT</vt:lpstr>
      <vt:lpstr>PowerPoint Presentation</vt:lpstr>
      <vt:lpstr>PowerPoint Presentation</vt:lpstr>
      <vt:lpstr>TRF-NSFC Collaboration Monsoon Land-air Interaction Regional Climate Simulation </vt:lpstr>
      <vt:lpstr>PowerPoint Presentation</vt:lpstr>
      <vt:lpstr>Challenges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TRF’s Research Management on Water, Disaster and Climate Change</dc:title>
  <dc:creator>supranee jongdeepaisarn</dc:creator>
  <cp:lastModifiedBy>Amnat Chidthaisong</cp:lastModifiedBy>
  <cp:revision>44</cp:revision>
  <dcterms:created xsi:type="dcterms:W3CDTF">2014-09-23T01:07:05Z</dcterms:created>
  <dcterms:modified xsi:type="dcterms:W3CDTF">2014-09-25T01:43:38Z</dcterms:modified>
</cp:coreProperties>
</file>