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9" r:id="rId2"/>
    <p:sldMasterId id="2147483724" r:id="rId3"/>
  </p:sldMasterIdLst>
  <p:notesMasterIdLst>
    <p:notesMasterId r:id="rId66"/>
  </p:notesMasterIdLst>
  <p:sldIdLst>
    <p:sldId id="395" r:id="rId4"/>
    <p:sldId id="452" r:id="rId5"/>
    <p:sldId id="460" r:id="rId6"/>
    <p:sldId id="258" r:id="rId7"/>
    <p:sldId id="351" r:id="rId8"/>
    <p:sldId id="332" r:id="rId9"/>
    <p:sldId id="268" r:id="rId10"/>
    <p:sldId id="369" r:id="rId11"/>
    <p:sldId id="370" r:id="rId12"/>
    <p:sldId id="371" r:id="rId13"/>
    <p:sldId id="374" r:id="rId14"/>
    <p:sldId id="375" r:id="rId15"/>
    <p:sldId id="378" r:id="rId16"/>
    <p:sldId id="379" r:id="rId17"/>
    <p:sldId id="380" r:id="rId18"/>
    <p:sldId id="393" r:id="rId19"/>
    <p:sldId id="344" r:id="rId20"/>
    <p:sldId id="467" r:id="rId21"/>
    <p:sldId id="518" r:id="rId22"/>
    <p:sldId id="394" r:id="rId23"/>
    <p:sldId id="451" r:id="rId24"/>
    <p:sldId id="536" r:id="rId25"/>
    <p:sldId id="453" r:id="rId26"/>
    <p:sldId id="487" r:id="rId27"/>
    <p:sldId id="489" r:id="rId28"/>
    <p:sldId id="488" r:id="rId29"/>
    <p:sldId id="468" r:id="rId30"/>
    <p:sldId id="477" r:id="rId31"/>
    <p:sldId id="476" r:id="rId32"/>
    <p:sldId id="478" r:id="rId33"/>
    <p:sldId id="475" r:id="rId34"/>
    <p:sldId id="483" r:id="rId35"/>
    <p:sldId id="484" r:id="rId36"/>
    <p:sldId id="519" r:id="rId37"/>
    <p:sldId id="520" r:id="rId38"/>
    <p:sldId id="521" r:id="rId39"/>
    <p:sldId id="522" r:id="rId40"/>
    <p:sldId id="523" r:id="rId41"/>
    <p:sldId id="524" r:id="rId42"/>
    <p:sldId id="525" r:id="rId43"/>
    <p:sldId id="526" r:id="rId44"/>
    <p:sldId id="527" r:id="rId45"/>
    <p:sldId id="528" r:id="rId46"/>
    <p:sldId id="504" r:id="rId47"/>
    <p:sldId id="485" r:id="rId48"/>
    <p:sldId id="532" r:id="rId49"/>
    <p:sldId id="507" r:id="rId50"/>
    <p:sldId id="510" r:id="rId51"/>
    <p:sldId id="534" r:id="rId52"/>
    <p:sldId id="509" r:id="rId53"/>
    <p:sldId id="511" r:id="rId54"/>
    <p:sldId id="517" r:id="rId55"/>
    <p:sldId id="537" r:id="rId56"/>
    <p:sldId id="538" r:id="rId57"/>
    <p:sldId id="539" r:id="rId58"/>
    <p:sldId id="541" r:id="rId59"/>
    <p:sldId id="543" r:id="rId60"/>
    <p:sldId id="544" r:id="rId61"/>
    <p:sldId id="546" r:id="rId62"/>
    <p:sldId id="531" r:id="rId63"/>
    <p:sldId id="530" r:id="rId64"/>
    <p:sldId id="445"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D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4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sus\Documents\kuala%20kangsar\pumping%20test%20data\KK-TW%201-Step%20Drawdow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81695966907964E-2"/>
          <c:y val="7.5235109717868343E-2"/>
          <c:w val="0.85315408479834542"/>
          <c:h val="0.78056426332288398"/>
        </c:manualLayout>
      </c:layout>
      <c:scatterChart>
        <c:scatterStyle val="lineMarker"/>
        <c:varyColors val="0"/>
        <c:ser>
          <c:idx val="0"/>
          <c:order val="0"/>
          <c:spPr>
            <a:ln w="28575">
              <a:noFill/>
            </a:ln>
          </c:spPr>
          <c:marker>
            <c:symbol val="circle"/>
            <c:size val="2"/>
            <c:spPr>
              <a:solidFill>
                <a:srgbClr val="000000"/>
              </a:solidFill>
              <a:ln>
                <a:solidFill>
                  <a:srgbClr val="000000"/>
                </a:solidFill>
                <a:prstDash val="solid"/>
              </a:ln>
            </c:spPr>
          </c:marker>
          <c:xVal>
            <c:numRef>
              <c:f>Calculation!$B$4:$B$156</c:f>
              <c:numCache>
                <c:formatCode>0.0</c:formatCode>
                <c:ptCount val="153"/>
                <c:pt idx="0">
                  <c:v>0</c:v>
                </c:pt>
                <c:pt idx="1">
                  <c:v>0.5</c:v>
                </c:pt>
                <c:pt idx="2">
                  <c:v>1</c:v>
                </c:pt>
                <c:pt idx="3">
                  <c:v>1.5</c:v>
                </c:pt>
                <c:pt idx="4">
                  <c:v>2</c:v>
                </c:pt>
                <c:pt idx="5">
                  <c:v>1.5</c:v>
                </c:pt>
                <c:pt idx="6">
                  <c:v>3</c:v>
                </c:pt>
                <c:pt idx="7">
                  <c:v>3.5</c:v>
                </c:pt>
                <c:pt idx="8">
                  <c:v>4</c:v>
                </c:pt>
                <c:pt idx="9">
                  <c:v>4.5</c:v>
                </c:pt>
                <c:pt idx="10">
                  <c:v>5</c:v>
                </c:pt>
                <c:pt idx="11">
                  <c:v>7.5</c:v>
                </c:pt>
                <c:pt idx="12">
                  <c:v>10</c:v>
                </c:pt>
                <c:pt idx="13">
                  <c:v>15</c:v>
                </c:pt>
                <c:pt idx="14">
                  <c:v>20</c:v>
                </c:pt>
                <c:pt idx="15">
                  <c:v>25</c:v>
                </c:pt>
                <c:pt idx="16">
                  <c:v>30</c:v>
                </c:pt>
                <c:pt idx="17">
                  <c:v>35</c:v>
                </c:pt>
                <c:pt idx="18">
                  <c:v>40</c:v>
                </c:pt>
                <c:pt idx="19">
                  <c:v>45</c:v>
                </c:pt>
                <c:pt idx="20">
                  <c:v>50</c:v>
                </c:pt>
                <c:pt idx="21">
                  <c:v>55</c:v>
                </c:pt>
                <c:pt idx="22">
                  <c:v>60</c:v>
                </c:pt>
                <c:pt idx="23">
                  <c:v>70</c:v>
                </c:pt>
                <c:pt idx="24">
                  <c:v>80</c:v>
                </c:pt>
                <c:pt idx="25">
                  <c:v>90</c:v>
                </c:pt>
                <c:pt idx="26">
                  <c:v>90.5</c:v>
                </c:pt>
                <c:pt idx="27">
                  <c:v>91</c:v>
                </c:pt>
                <c:pt idx="28">
                  <c:v>91.5</c:v>
                </c:pt>
                <c:pt idx="29">
                  <c:v>92</c:v>
                </c:pt>
                <c:pt idx="30">
                  <c:v>91.5</c:v>
                </c:pt>
                <c:pt idx="31">
                  <c:v>93</c:v>
                </c:pt>
                <c:pt idx="32">
                  <c:v>93.5</c:v>
                </c:pt>
                <c:pt idx="33">
                  <c:v>94</c:v>
                </c:pt>
                <c:pt idx="34">
                  <c:v>94.5</c:v>
                </c:pt>
                <c:pt idx="35">
                  <c:v>95</c:v>
                </c:pt>
                <c:pt idx="36">
                  <c:v>97.5</c:v>
                </c:pt>
                <c:pt idx="37">
                  <c:v>100</c:v>
                </c:pt>
                <c:pt idx="38">
                  <c:v>105</c:v>
                </c:pt>
                <c:pt idx="39">
                  <c:v>110</c:v>
                </c:pt>
                <c:pt idx="40">
                  <c:v>115</c:v>
                </c:pt>
                <c:pt idx="41">
                  <c:v>120</c:v>
                </c:pt>
                <c:pt idx="42">
                  <c:v>125</c:v>
                </c:pt>
                <c:pt idx="43">
                  <c:v>130</c:v>
                </c:pt>
                <c:pt idx="44">
                  <c:v>135</c:v>
                </c:pt>
                <c:pt idx="45">
                  <c:v>140</c:v>
                </c:pt>
                <c:pt idx="46">
                  <c:v>145</c:v>
                </c:pt>
                <c:pt idx="47">
                  <c:v>150</c:v>
                </c:pt>
                <c:pt idx="48">
                  <c:v>160</c:v>
                </c:pt>
                <c:pt idx="49">
                  <c:v>170</c:v>
                </c:pt>
                <c:pt idx="50">
                  <c:v>180</c:v>
                </c:pt>
                <c:pt idx="51">
                  <c:v>180.5</c:v>
                </c:pt>
                <c:pt idx="52">
                  <c:v>181</c:v>
                </c:pt>
                <c:pt idx="53">
                  <c:v>181.5</c:v>
                </c:pt>
                <c:pt idx="54">
                  <c:v>182</c:v>
                </c:pt>
                <c:pt idx="55">
                  <c:v>181.5</c:v>
                </c:pt>
                <c:pt idx="56">
                  <c:v>183</c:v>
                </c:pt>
                <c:pt idx="57">
                  <c:v>183.5</c:v>
                </c:pt>
                <c:pt idx="58">
                  <c:v>184</c:v>
                </c:pt>
                <c:pt idx="59">
                  <c:v>184.5</c:v>
                </c:pt>
                <c:pt idx="60">
                  <c:v>185</c:v>
                </c:pt>
                <c:pt idx="61">
                  <c:v>187.5</c:v>
                </c:pt>
                <c:pt idx="62">
                  <c:v>190</c:v>
                </c:pt>
                <c:pt idx="63">
                  <c:v>195</c:v>
                </c:pt>
                <c:pt idx="64">
                  <c:v>200</c:v>
                </c:pt>
                <c:pt idx="65">
                  <c:v>205</c:v>
                </c:pt>
                <c:pt idx="66">
                  <c:v>210</c:v>
                </c:pt>
                <c:pt idx="67">
                  <c:v>215</c:v>
                </c:pt>
                <c:pt idx="68">
                  <c:v>220</c:v>
                </c:pt>
                <c:pt idx="69">
                  <c:v>225</c:v>
                </c:pt>
                <c:pt idx="70">
                  <c:v>230</c:v>
                </c:pt>
                <c:pt idx="71">
                  <c:v>235</c:v>
                </c:pt>
                <c:pt idx="72">
                  <c:v>240</c:v>
                </c:pt>
                <c:pt idx="73">
                  <c:v>250</c:v>
                </c:pt>
                <c:pt idx="74">
                  <c:v>260</c:v>
                </c:pt>
                <c:pt idx="75">
                  <c:v>270</c:v>
                </c:pt>
                <c:pt idx="76">
                  <c:v>270.5</c:v>
                </c:pt>
                <c:pt idx="77">
                  <c:v>271</c:v>
                </c:pt>
                <c:pt idx="78">
                  <c:v>271.5</c:v>
                </c:pt>
                <c:pt idx="79">
                  <c:v>272</c:v>
                </c:pt>
                <c:pt idx="80">
                  <c:v>271.5</c:v>
                </c:pt>
                <c:pt idx="81">
                  <c:v>273</c:v>
                </c:pt>
                <c:pt idx="82">
                  <c:v>273.5</c:v>
                </c:pt>
                <c:pt idx="83">
                  <c:v>274</c:v>
                </c:pt>
                <c:pt idx="84">
                  <c:v>274.5</c:v>
                </c:pt>
                <c:pt idx="85">
                  <c:v>275</c:v>
                </c:pt>
                <c:pt idx="86">
                  <c:v>277.5</c:v>
                </c:pt>
                <c:pt idx="87">
                  <c:v>280</c:v>
                </c:pt>
                <c:pt idx="88">
                  <c:v>285</c:v>
                </c:pt>
                <c:pt idx="89">
                  <c:v>290</c:v>
                </c:pt>
                <c:pt idx="90">
                  <c:v>295</c:v>
                </c:pt>
                <c:pt idx="91">
                  <c:v>300</c:v>
                </c:pt>
                <c:pt idx="92">
                  <c:v>305</c:v>
                </c:pt>
                <c:pt idx="93">
                  <c:v>310</c:v>
                </c:pt>
                <c:pt idx="94">
                  <c:v>315</c:v>
                </c:pt>
                <c:pt idx="95">
                  <c:v>320</c:v>
                </c:pt>
                <c:pt idx="96">
                  <c:v>325</c:v>
                </c:pt>
                <c:pt idx="97">
                  <c:v>330</c:v>
                </c:pt>
                <c:pt idx="98">
                  <c:v>340</c:v>
                </c:pt>
                <c:pt idx="99">
                  <c:v>350</c:v>
                </c:pt>
                <c:pt idx="100">
                  <c:v>360</c:v>
                </c:pt>
                <c:pt idx="101">
                  <c:v>360.5</c:v>
                </c:pt>
                <c:pt idx="102">
                  <c:v>361</c:v>
                </c:pt>
                <c:pt idx="103">
                  <c:v>361.5</c:v>
                </c:pt>
                <c:pt idx="104">
                  <c:v>362</c:v>
                </c:pt>
                <c:pt idx="105">
                  <c:v>361.5</c:v>
                </c:pt>
                <c:pt idx="106">
                  <c:v>363</c:v>
                </c:pt>
                <c:pt idx="107">
                  <c:v>363.5</c:v>
                </c:pt>
                <c:pt idx="108">
                  <c:v>364</c:v>
                </c:pt>
                <c:pt idx="109">
                  <c:v>364.5</c:v>
                </c:pt>
                <c:pt idx="110">
                  <c:v>365</c:v>
                </c:pt>
                <c:pt idx="111">
                  <c:v>367.5</c:v>
                </c:pt>
                <c:pt idx="112">
                  <c:v>370</c:v>
                </c:pt>
                <c:pt idx="113">
                  <c:v>375</c:v>
                </c:pt>
                <c:pt idx="114">
                  <c:v>380</c:v>
                </c:pt>
                <c:pt idx="115">
                  <c:v>385</c:v>
                </c:pt>
                <c:pt idx="116">
                  <c:v>390</c:v>
                </c:pt>
                <c:pt idx="117">
                  <c:v>395</c:v>
                </c:pt>
                <c:pt idx="118">
                  <c:v>400</c:v>
                </c:pt>
                <c:pt idx="119">
                  <c:v>405</c:v>
                </c:pt>
                <c:pt idx="120">
                  <c:v>410</c:v>
                </c:pt>
                <c:pt idx="121">
                  <c:v>415</c:v>
                </c:pt>
                <c:pt idx="122">
                  <c:v>420</c:v>
                </c:pt>
                <c:pt idx="123">
                  <c:v>430</c:v>
                </c:pt>
                <c:pt idx="124">
                  <c:v>440</c:v>
                </c:pt>
                <c:pt idx="125">
                  <c:v>450</c:v>
                </c:pt>
                <c:pt idx="126">
                  <c:v>460</c:v>
                </c:pt>
                <c:pt idx="127">
                  <c:v>470</c:v>
                </c:pt>
                <c:pt idx="128">
                  <c:v>480</c:v>
                </c:pt>
              </c:numCache>
            </c:numRef>
          </c:xVal>
          <c:yVal>
            <c:numRef>
              <c:f>Calculation!$C$4:$C$156</c:f>
              <c:numCache>
                <c:formatCode>0.00</c:formatCode>
                <c:ptCount val="153"/>
                <c:pt idx="0">
                  <c:v>0</c:v>
                </c:pt>
                <c:pt idx="1">
                  <c:v>0.32000000000000095</c:v>
                </c:pt>
                <c:pt idx="2">
                  <c:v>0.32000000000000095</c:v>
                </c:pt>
                <c:pt idx="3">
                  <c:v>0.3300000000000009</c:v>
                </c:pt>
                <c:pt idx="4">
                  <c:v>0.34000000000000041</c:v>
                </c:pt>
                <c:pt idx="5">
                  <c:v>0.39000000000000085</c:v>
                </c:pt>
                <c:pt idx="6">
                  <c:v>0.40000000000000036</c:v>
                </c:pt>
                <c:pt idx="7">
                  <c:v>0.40000000000000036</c:v>
                </c:pt>
                <c:pt idx="8">
                  <c:v>0.41000000000000031</c:v>
                </c:pt>
                <c:pt idx="9">
                  <c:v>0.41000000000000031</c:v>
                </c:pt>
                <c:pt idx="10">
                  <c:v>0.41000000000000031</c:v>
                </c:pt>
                <c:pt idx="11">
                  <c:v>0.42000000000000037</c:v>
                </c:pt>
                <c:pt idx="12">
                  <c:v>0.43000000000000038</c:v>
                </c:pt>
                <c:pt idx="13">
                  <c:v>0.4400000000000005</c:v>
                </c:pt>
                <c:pt idx="14">
                  <c:v>0.4400000000000005</c:v>
                </c:pt>
                <c:pt idx="15">
                  <c:v>0.45000000000000018</c:v>
                </c:pt>
                <c:pt idx="16">
                  <c:v>0.46000000000000041</c:v>
                </c:pt>
                <c:pt idx="17">
                  <c:v>0.46000000000000041</c:v>
                </c:pt>
                <c:pt idx="18">
                  <c:v>0.46000000000000041</c:v>
                </c:pt>
                <c:pt idx="19">
                  <c:v>0.47000000000000031</c:v>
                </c:pt>
                <c:pt idx="20">
                  <c:v>0.47000000000000031</c:v>
                </c:pt>
                <c:pt idx="21">
                  <c:v>0.47000000000000031</c:v>
                </c:pt>
                <c:pt idx="22">
                  <c:v>0.47000000000000031</c:v>
                </c:pt>
                <c:pt idx="23">
                  <c:v>0.47000000000000031</c:v>
                </c:pt>
                <c:pt idx="24">
                  <c:v>0.47000000000000031</c:v>
                </c:pt>
                <c:pt idx="25">
                  <c:v>0.47000000000000031</c:v>
                </c:pt>
                <c:pt idx="26">
                  <c:v>0.51000000000000023</c:v>
                </c:pt>
                <c:pt idx="27">
                  <c:v>0.53000000000000025</c:v>
                </c:pt>
                <c:pt idx="28">
                  <c:v>0.57000000000000062</c:v>
                </c:pt>
                <c:pt idx="29">
                  <c:v>0.79</c:v>
                </c:pt>
                <c:pt idx="30">
                  <c:v>0.82000000000000062</c:v>
                </c:pt>
                <c:pt idx="31">
                  <c:v>0.85000000000000064</c:v>
                </c:pt>
                <c:pt idx="32">
                  <c:v>0.87000000000000133</c:v>
                </c:pt>
                <c:pt idx="33">
                  <c:v>0.87000000000000133</c:v>
                </c:pt>
                <c:pt idx="34">
                  <c:v>0.87000000000000133</c:v>
                </c:pt>
                <c:pt idx="35">
                  <c:v>0.87000000000000133</c:v>
                </c:pt>
                <c:pt idx="36">
                  <c:v>0.89000000000000035</c:v>
                </c:pt>
                <c:pt idx="37">
                  <c:v>0.90000000000000069</c:v>
                </c:pt>
                <c:pt idx="38">
                  <c:v>0.91000000000000014</c:v>
                </c:pt>
                <c:pt idx="39">
                  <c:v>0.91000000000000014</c:v>
                </c:pt>
                <c:pt idx="40">
                  <c:v>0.9200000000000006</c:v>
                </c:pt>
                <c:pt idx="41">
                  <c:v>0.9300000000000006</c:v>
                </c:pt>
                <c:pt idx="42">
                  <c:v>0.9300000000000006</c:v>
                </c:pt>
                <c:pt idx="43">
                  <c:v>0.9300000000000006</c:v>
                </c:pt>
                <c:pt idx="44">
                  <c:v>0.94000000000000061</c:v>
                </c:pt>
                <c:pt idx="45">
                  <c:v>0.94000000000000061</c:v>
                </c:pt>
                <c:pt idx="46">
                  <c:v>0.95000000000000062</c:v>
                </c:pt>
                <c:pt idx="47">
                  <c:v>0.95000000000000062</c:v>
                </c:pt>
                <c:pt idx="48">
                  <c:v>0.95000000000000062</c:v>
                </c:pt>
                <c:pt idx="49">
                  <c:v>0.96000000000000063</c:v>
                </c:pt>
                <c:pt idx="50">
                  <c:v>0.96000000000000063</c:v>
                </c:pt>
                <c:pt idx="51">
                  <c:v>1.0700000000000003</c:v>
                </c:pt>
                <c:pt idx="52">
                  <c:v>1.2600000000000002</c:v>
                </c:pt>
                <c:pt idx="53">
                  <c:v>1.37</c:v>
                </c:pt>
                <c:pt idx="54">
                  <c:v>1.48</c:v>
                </c:pt>
                <c:pt idx="55">
                  <c:v>1.52</c:v>
                </c:pt>
                <c:pt idx="56">
                  <c:v>1.52</c:v>
                </c:pt>
                <c:pt idx="57">
                  <c:v>1.52</c:v>
                </c:pt>
                <c:pt idx="58">
                  <c:v>1.5299999999999963</c:v>
                </c:pt>
                <c:pt idx="59">
                  <c:v>1.5299999999999963</c:v>
                </c:pt>
                <c:pt idx="60">
                  <c:v>1.5299999999999963</c:v>
                </c:pt>
                <c:pt idx="61">
                  <c:v>1.5400000000000005</c:v>
                </c:pt>
                <c:pt idx="62">
                  <c:v>1.5400000000000005</c:v>
                </c:pt>
                <c:pt idx="63">
                  <c:v>1.569999999999997</c:v>
                </c:pt>
                <c:pt idx="64">
                  <c:v>1.569999999999997</c:v>
                </c:pt>
                <c:pt idx="65">
                  <c:v>1.569999999999997</c:v>
                </c:pt>
                <c:pt idx="66">
                  <c:v>1.5800000000000005</c:v>
                </c:pt>
                <c:pt idx="67">
                  <c:v>1.5800000000000005</c:v>
                </c:pt>
                <c:pt idx="68">
                  <c:v>1.5900000000000003</c:v>
                </c:pt>
                <c:pt idx="69">
                  <c:v>1.6</c:v>
                </c:pt>
                <c:pt idx="70">
                  <c:v>1.6</c:v>
                </c:pt>
                <c:pt idx="71">
                  <c:v>1.609999999999997</c:v>
                </c:pt>
                <c:pt idx="72">
                  <c:v>1.609999999999997</c:v>
                </c:pt>
                <c:pt idx="73">
                  <c:v>1.6200000000000021</c:v>
                </c:pt>
                <c:pt idx="74">
                  <c:v>1.6200000000000021</c:v>
                </c:pt>
                <c:pt idx="75">
                  <c:v>1.6300000000000003</c:v>
                </c:pt>
                <c:pt idx="76">
                  <c:v>1.9100000000000021</c:v>
                </c:pt>
                <c:pt idx="77">
                  <c:v>1.9700000000000022</c:v>
                </c:pt>
                <c:pt idx="78">
                  <c:v>1.9800000000000022</c:v>
                </c:pt>
                <c:pt idx="79">
                  <c:v>1.9899999999999982</c:v>
                </c:pt>
                <c:pt idx="80">
                  <c:v>2.0299999999999998</c:v>
                </c:pt>
                <c:pt idx="81">
                  <c:v>2.0299999999999998</c:v>
                </c:pt>
                <c:pt idx="82">
                  <c:v>2.0299999999999998</c:v>
                </c:pt>
                <c:pt idx="83">
                  <c:v>2.0299999999999998</c:v>
                </c:pt>
                <c:pt idx="84">
                  <c:v>2.1700000000000004</c:v>
                </c:pt>
                <c:pt idx="85">
                  <c:v>2.0400000000000005</c:v>
                </c:pt>
                <c:pt idx="86">
                  <c:v>2.0400000000000005</c:v>
                </c:pt>
                <c:pt idx="87">
                  <c:v>2.0500000000000003</c:v>
                </c:pt>
                <c:pt idx="88">
                  <c:v>2.0699999999999998</c:v>
                </c:pt>
                <c:pt idx="89">
                  <c:v>2.0699999999999998</c:v>
                </c:pt>
                <c:pt idx="90">
                  <c:v>2.0699999999999998</c:v>
                </c:pt>
                <c:pt idx="91">
                  <c:v>2.1</c:v>
                </c:pt>
                <c:pt idx="92">
                  <c:v>461.46999999999969</c:v>
                </c:pt>
                <c:pt idx="93">
                  <c:v>2.11</c:v>
                </c:pt>
                <c:pt idx="94">
                  <c:v>2.1200000000000006</c:v>
                </c:pt>
                <c:pt idx="95">
                  <c:v>2.1300000000000003</c:v>
                </c:pt>
                <c:pt idx="96">
                  <c:v>2.1300000000000003</c:v>
                </c:pt>
                <c:pt idx="97">
                  <c:v>2.14</c:v>
                </c:pt>
                <c:pt idx="98">
                  <c:v>2.14</c:v>
                </c:pt>
                <c:pt idx="99">
                  <c:v>2.15</c:v>
                </c:pt>
                <c:pt idx="100">
                  <c:v>2.15</c:v>
                </c:pt>
                <c:pt idx="101">
                  <c:v>2.6300000000000003</c:v>
                </c:pt>
                <c:pt idx="102">
                  <c:v>2.6300000000000003</c:v>
                </c:pt>
                <c:pt idx="103">
                  <c:v>2.64</c:v>
                </c:pt>
                <c:pt idx="104">
                  <c:v>2.64</c:v>
                </c:pt>
                <c:pt idx="105">
                  <c:v>2.64</c:v>
                </c:pt>
                <c:pt idx="106">
                  <c:v>2.64</c:v>
                </c:pt>
                <c:pt idx="107">
                  <c:v>2.64</c:v>
                </c:pt>
                <c:pt idx="108">
                  <c:v>2.64</c:v>
                </c:pt>
                <c:pt idx="109">
                  <c:v>2.64</c:v>
                </c:pt>
                <c:pt idx="110">
                  <c:v>2.64</c:v>
                </c:pt>
                <c:pt idx="111">
                  <c:v>2.65</c:v>
                </c:pt>
                <c:pt idx="112">
                  <c:v>2.65</c:v>
                </c:pt>
                <c:pt idx="113">
                  <c:v>2.6600000000000006</c:v>
                </c:pt>
                <c:pt idx="114">
                  <c:v>2.6600000000000006</c:v>
                </c:pt>
                <c:pt idx="115">
                  <c:v>2.6700000000000004</c:v>
                </c:pt>
                <c:pt idx="116">
                  <c:v>2.6700000000000004</c:v>
                </c:pt>
                <c:pt idx="117">
                  <c:v>2.6700000000000004</c:v>
                </c:pt>
                <c:pt idx="118">
                  <c:v>2.68</c:v>
                </c:pt>
                <c:pt idx="119">
                  <c:v>2.69</c:v>
                </c:pt>
                <c:pt idx="120">
                  <c:v>2.7000000000000006</c:v>
                </c:pt>
                <c:pt idx="121">
                  <c:v>2.7000000000000006</c:v>
                </c:pt>
                <c:pt idx="122">
                  <c:v>2.7000000000000006</c:v>
                </c:pt>
                <c:pt idx="123">
                  <c:v>2.7100000000000004</c:v>
                </c:pt>
                <c:pt idx="124">
                  <c:v>2.7100000000000004</c:v>
                </c:pt>
                <c:pt idx="125">
                  <c:v>2.72</c:v>
                </c:pt>
                <c:pt idx="126">
                  <c:v>2.72</c:v>
                </c:pt>
                <c:pt idx="127">
                  <c:v>2.73</c:v>
                </c:pt>
                <c:pt idx="128">
                  <c:v>2.73</c:v>
                </c:pt>
              </c:numCache>
            </c:numRef>
          </c:yVal>
          <c:smooth val="0"/>
        </c:ser>
        <c:dLbls>
          <c:showLegendKey val="0"/>
          <c:showVal val="0"/>
          <c:showCatName val="0"/>
          <c:showSerName val="0"/>
          <c:showPercent val="0"/>
          <c:showBubbleSize val="0"/>
        </c:dLbls>
        <c:axId val="86709760"/>
        <c:axId val="92517504"/>
      </c:scatterChart>
      <c:valAx>
        <c:axId val="86709760"/>
        <c:scaling>
          <c:orientation val="minMax"/>
          <c:max val="500"/>
        </c:scaling>
        <c:delete val="0"/>
        <c:axPos val="b"/>
        <c:majorGridlines>
          <c:spPr>
            <a:ln w="12700">
              <a:solidFill>
                <a:srgbClr val="000000"/>
              </a:solidFill>
              <a:prstDash val="solid"/>
            </a:ln>
          </c:spPr>
        </c:majorGridlines>
        <c:minorGridlines>
          <c:spPr>
            <a:ln w="3175">
              <a:solidFill>
                <a:srgbClr val="339966"/>
              </a:solidFill>
              <a:prstDash val="solid"/>
            </a:ln>
          </c:spPr>
        </c:minorGridlines>
        <c:title>
          <c:tx>
            <c:rich>
              <a:bodyPr/>
              <a:lstStyle/>
              <a:p>
                <a:pPr>
                  <a:defRPr lang="en-MY" sz="1000" b="0" i="0" u="none" strike="noStrike" baseline="0">
                    <a:solidFill>
                      <a:srgbClr val="000000"/>
                    </a:solidFill>
                    <a:latin typeface="Arial"/>
                    <a:ea typeface="Arial"/>
                    <a:cs typeface="Arial"/>
                  </a:defRPr>
                </a:pPr>
                <a:r>
                  <a:rPr lang="en-MY"/>
                  <a:t>Time, t, minutes</a:t>
                </a:r>
              </a:p>
            </c:rich>
          </c:tx>
          <c:layout>
            <c:manualLayout>
              <c:xMode val="edge"/>
              <c:yMode val="edge"/>
              <c:x val="0.43846949327818063"/>
              <c:y val="0.9043887147335423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lang="en-MY" sz="1000" b="0" i="0" u="none" strike="noStrike" baseline="0">
                <a:solidFill>
                  <a:srgbClr val="000000"/>
                </a:solidFill>
                <a:latin typeface="Arial"/>
                <a:ea typeface="Arial"/>
                <a:cs typeface="Arial"/>
              </a:defRPr>
            </a:pPr>
            <a:endParaRPr lang="en-US"/>
          </a:p>
        </c:txPr>
        <c:crossAx val="92517504"/>
        <c:crosses val="max"/>
        <c:crossBetween val="midCat"/>
        <c:minorUnit val="10"/>
      </c:valAx>
      <c:valAx>
        <c:axId val="92517504"/>
        <c:scaling>
          <c:orientation val="maxMin"/>
          <c:max val="4"/>
          <c:min val="0"/>
        </c:scaling>
        <c:delete val="0"/>
        <c:axPos val="l"/>
        <c:majorGridlines>
          <c:spPr>
            <a:ln w="12700">
              <a:solidFill>
                <a:srgbClr val="000000"/>
              </a:solidFill>
              <a:prstDash val="solid"/>
            </a:ln>
          </c:spPr>
        </c:majorGridlines>
        <c:minorGridlines>
          <c:spPr>
            <a:ln w="3175">
              <a:solidFill>
                <a:srgbClr val="008000"/>
              </a:solidFill>
              <a:prstDash val="solid"/>
            </a:ln>
          </c:spPr>
        </c:minorGridlines>
        <c:title>
          <c:tx>
            <c:rich>
              <a:bodyPr/>
              <a:lstStyle/>
              <a:p>
                <a:pPr>
                  <a:defRPr lang="en-MY" sz="1000" b="0" i="0" u="none" strike="noStrike" baseline="0">
                    <a:solidFill>
                      <a:srgbClr val="000000"/>
                    </a:solidFill>
                    <a:latin typeface="Arial"/>
                    <a:ea typeface="Arial"/>
                    <a:cs typeface="Arial"/>
                  </a:defRPr>
                </a:pPr>
                <a:r>
                  <a:rPr lang="en-MY"/>
                  <a:t>Drawdown (m)</a:t>
                </a:r>
              </a:p>
            </c:rich>
          </c:tx>
          <c:layout>
            <c:manualLayout>
              <c:xMode val="edge"/>
              <c:yMode val="edge"/>
              <c:x val="1.9648397104446741E-2"/>
              <c:y val="0.39811912225705437"/>
            </c:manualLayout>
          </c:layout>
          <c:overlay val="0"/>
          <c:spPr>
            <a:noFill/>
            <a:ln w="25400">
              <a:noFill/>
            </a:ln>
          </c:spPr>
        </c:title>
        <c:numFmt formatCode="0" sourceLinked="0"/>
        <c:majorTickMark val="out"/>
        <c:minorTickMark val="none"/>
        <c:tickLblPos val="nextTo"/>
        <c:spPr>
          <a:ln w="12700">
            <a:solidFill>
              <a:srgbClr val="000000"/>
            </a:solidFill>
            <a:prstDash val="solid"/>
          </a:ln>
        </c:spPr>
        <c:txPr>
          <a:bodyPr rot="0" vert="horz"/>
          <a:lstStyle/>
          <a:p>
            <a:pPr>
              <a:defRPr lang="en-MY" sz="1000" b="0" i="0" u="none" strike="noStrike" baseline="0">
                <a:solidFill>
                  <a:srgbClr val="000000"/>
                </a:solidFill>
                <a:latin typeface="Arial"/>
                <a:ea typeface="Arial"/>
                <a:cs typeface="Arial"/>
              </a:defRPr>
            </a:pPr>
            <a:endParaRPr lang="en-US"/>
          </a:p>
        </c:txPr>
        <c:crossAx val="86709760"/>
        <c:crosses val="autoZero"/>
        <c:crossBetween val="midCat"/>
        <c:majorUnit val="1"/>
        <c:minorUnit val="0.1"/>
      </c:valAx>
      <c:spPr>
        <a:solidFill>
          <a:srgbClr val="FFFFFF"/>
        </a:solidFill>
        <a:ln w="12700">
          <a:solidFill>
            <a:srgbClr val="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77FAD8-8D86-4FAF-A043-8B880DEC03BC}" type="doc">
      <dgm:prSet loTypeId="urn:microsoft.com/office/officeart/2005/8/layout/radial2" loCatId="relationship" qsTypeId="urn:microsoft.com/office/officeart/2005/8/quickstyle/simple2" qsCatId="simple" csTypeId="urn:microsoft.com/office/officeart/2005/8/colors/colorful1#2" csCatId="colorful" phldr="1"/>
      <dgm:spPr/>
      <dgm:t>
        <a:bodyPr/>
        <a:lstStyle/>
        <a:p>
          <a:endParaRPr lang="en-MY"/>
        </a:p>
      </dgm:t>
    </dgm:pt>
    <dgm:pt modelId="{0A41B25E-7A61-43AA-A346-80077FF2B781}">
      <dgm:prSet phldrT="[Text]"/>
      <dgm:spPr/>
      <dgm:t>
        <a:bodyPr/>
        <a:lstStyle/>
        <a:p>
          <a:r>
            <a:rPr lang="en-US" dirty="0" smtClean="0">
              <a:solidFill>
                <a:schemeClr val="tx1"/>
              </a:solidFill>
            </a:rPr>
            <a:t>Human right</a:t>
          </a:r>
          <a:endParaRPr lang="en-MY" dirty="0">
            <a:solidFill>
              <a:schemeClr val="tx1"/>
            </a:solidFill>
          </a:endParaRPr>
        </a:p>
      </dgm:t>
    </dgm:pt>
    <dgm:pt modelId="{ED568970-A8D0-4CEE-944A-671E75224EDD}" type="parTrans" cxnId="{9BAAFB89-6DCE-4AE8-B9DA-47CF6C5E395A}">
      <dgm:prSet/>
      <dgm:spPr/>
      <dgm:t>
        <a:bodyPr/>
        <a:lstStyle/>
        <a:p>
          <a:endParaRPr lang="en-MY"/>
        </a:p>
      </dgm:t>
    </dgm:pt>
    <dgm:pt modelId="{98A85B18-AF3D-4DF2-946F-DF5F8552A612}" type="sibTrans" cxnId="{9BAAFB89-6DCE-4AE8-B9DA-47CF6C5E395A}">
      <dgm:prSet/>
      <dgm:spPr/>
      <dgm:t>
        <a:bodyPr/>
        <a:lstStyle/>
        <a:p>
          <a:endParaRPr lang="en-MY"/>
        </a:p>
      </dgm:t>
    </dgm:pt>
    <dgm:pt modelId="{A580AAD9-82E3-4B96-B6DB-E08728FB0C05}">
      <dgm:prSet phldrT="[Text]" custT="1"/>
      <dgm:spPr/>
      <dgm:t>
        <a:bodyPr/>
        <a:lstStyle/>
        <a:p>
          <a:pPr>
            <a:spcAft>
              <a:spcPts val="0"/>
            </a:spcAft>
          </a:pPr>
          <a:r>
            <a:rPr lang="en-US" sz="2000" i="0" dirty="0" smtClean="0"/>
            <a:t>Sufficient </a:t>
          </a:r>
          <a:endParaRPr lang="en-MY" sz="2000" i="0" dirty="0"/>
        </a:p>
      </dgm:t>
    </dgm:pt>
    <dgm:pt modelId="{4AC257C3-95C5-47B5-A3C3-C190C69D7B59}" type="parTrans" cxnId="{F84827D1-551A-47BD-BC97-26CF609A3B00}">
      <dgm:prSet/>
      <dgm:spPr/>
      <dgm:t>
        <a:bodyPr/>
        <a:lstStyle/>
        <a:p>
          <a:endParaRPr lang="en-MY"/>
        </a:p>
      </dgm:t>
    </dgm:pt>
    <dgm:pt modelId="{5A56BEF5-BBB4-4C51-9CB6-FD63C023140E}" type="sibTrans" cxnId="{F84827D1-551A-47BD-BC97-26CF609A3B00}">
      <dgm:prSet/>
      <dgm:spPr/>
      <dgm:t>
        <a:bodyPr/>
        <a:lstStyle/>
        <a:p>
          <a:endParaRPr lang="en-MY"/>
        </a:p>
      </dgm:t>
    </dgm:pt>
    <dgm:pt modelId="{73217FD9-4DEE-41FF-B352-0F5FE1729669}">
      <dgm:prSet phldrT="[Text]" custT="1"/>
      <dgm:spPr/>
      <dgm:t>
        <a:bodyPr/>
        <a:lstStyle/>
        <a:p>
          <a:pPr>
            <a:spcAft>
              <a:spcPts val="0"/>
            </a:spcAft>
          </a:pPr>
          <a:r>
            <a:rPr lang="en-US" sz="2000" i="0" dirty="0" smtClean="0"/>
            <a:t>Safe</a:t>
          </a:r>
          <a:endParaRPr lang="en-MY" sz="2000" i="0" dirty="0"/>
        </a:p>
      </dgm:t>
    </dgm:pt>
    <dgm:pt modelId="{41BE81AB-6D81-46D3-B4FA-08B43FA9A6C7}" type="parTrans" cxnId="{13811A77-E5E3-498F-BBF4-0B1246B6FD8F}">
      <dgm:prSet/>
      <dgm:spPr/>
      <dgm:t>
        <a:bodyPr/>
        <a:lstStyle/>
        <a:p>
          <a:endParaRPr lang="en-MY"/>
        </a:p>
      </dgm:t>
    </dgm:pt>
    <dgm:pt modelId="{19763D2D-0D1D-4BD9-9024-A999C811418D}" type="sibTrans" cxnId="{13811A77-E5E3-498F-BBF4-0B1246B6FD8F}">
      <dgm:prSet/>
      <dgm:spPr/>
      <dgm:t>
        <a:bodyPr/>
        <a:lstStyle/>
        <a:p>
          <a:endParaRPr lang="en-MY"/>
        </a:p>
      </dgm:t>
    </dgm:pt>
    <dgm:pt modelId="{4F30DEDF-978B-43AB-8501-434942504B7D}">
      <dgm:prSet phldrT="[Text]"/>
      <dgm:spPr/>
      <dgm:t>
        <a:bodyPr/>
        <a:lstStyle/>
        <a:p>
          <a:r>
            <a:rPr lang="en-US" dirty="0" smtClean="0"/>
            <a:t>Use of Water</a:t>
          </a:r>
          <a:endParaRPr lang="en-MY" dirty="0"/>
        </a:p>
      </dgm:t>
    </dgm:pt>
    <dgm:pt modelId="{33A74E14-EB51-4F59-830E-044E62044626}" type="parTrans" cxnId="{E30A10AE-F347-45EC-B9E3-060A83104057}">
      <dgm:prSet/>
      <dgm:spPr/>
      <dgm:t>
        <a:bodyPr/>
        <a:lstStyle/>
        <a:p>
          <a:endParaRPr lang="en-MY"/>
        </a:p>
      </dgm:t>
    </dgm:pt>
    <dgm:pt modelId="{F8873D1D-24EB-418F-A69D-42A38DCEB5CA}" type="sibTrans" cxnId="{E30A10AE-F347-45EC-B9E3-060A83104057}">
      <dgm:prSet/>
      <dgm:spPr/>
      <dgm:t>
        <a:bodyPr/>
        <a:lstStyle/>
        <a:p>
          <a:endParaRPr lang="en-MY"/>
        </a:p>
      </dgm:t>
    </dgm:pt>
    <dgm:pt modelId="{AEBD8A51-6269-4D0D-8211-E4BA01E666FA}">
      <dgm:prSet phldrT="[Text]" custT="1"/>
      <dgm:spPr/>
      <dgm:t>
        <a:bodyPr/>
        <a:lstStyle/>
        <a:p>
          <a:pPr>
            <a:spcAft>
              <a:spcPts val="0"/>
            </a:spcAft>
          </a:pPr>
          <a:r>
            <a:rPr lang="en-US" sz="2000" i="0" dirty="0" smtClean="0"/>
            <a:t>Prevent death from dehydration</a:t>
          </a:r>
          <a:endParaRPr lang="en-MY" sz="2000" i="0" dirty="0"/>
        </a:p>
      </dgm:t>
    </dgm:pt>
    <dgm:pt modelId="{5392DAAA-D85F-45A5-ABB6-0540EC1384E7}" type="parTrans" cxnId="{E9FE7173-8CD1-4DDE-BD98-9D2DB9FD0E38}">
      <dgm:prSet/>
      <dgm:spPr/>
      <dgm:t>
        <a:bodyPr/>
        <a:lstStyle/>
        <a:p>
          <a:endParaRPr lang="en-MY"/>
        </a:p>
      </dgm:t>
    </dgm:pt>
    <dgm:pt modelId="{71F6839F-31F2-46FA-9E7F-A10C6877C4BC}" type="sibTrans" cxnId="{E9FE7173-8CD1-4DDE-BD98-9D2DB9FD0E38}">
      <dgm:prSet/>
      <dgm:spPr/>
      <dgm:t>
        <a:bodyPr/>
        <a:lstStyle/>
        <a:p>
          <a:endParaRPr lang="en-MY"/>
        </a:p>
      </dgm:t>
    </dgm:pt>
    <dgm:pt modelId="{A25F833E-3741-4C8D-A4E5-14B8EF5DD63B}">
      <dgm:prSet phldrT="[Text]" custT="1"/>
      <dgm:spPr/>
      <dgm:t>
        <a:bodyPr/>
        <a:lstStyle/>
        <a:p>
          <a:pPr>
            <a:spcAft>
              <a:spcPts val="0"/>
            </a:spcAft>
          </a:pPr>
          <a:r>
            <a:rPr lang="en-US" sz="2000" i="0" dirty="0" smtClean="0"/>
            <a:t>Reduce the risk of water related disease</a:t>
          </a:r>
          <a:endParaRPr lang="en-MY" sz="2000" i="0" dirty="0"/>
        </a:p>
      </dgm:t>
    </dgm:pt>
    <dgm:pt modelId="{2CE660FF-A2B7-4CB1-9754-D53EA40E5A93}" type="parTrans" cxnId="{24DF6017-6D8C-4316-BC29-04FA983D50DA}">
      <dgm:prSet/>
      <dgm:spPr/>
      <dgm:t>
        <a:bodyPr/>
        <a:lstStyle/>
        <a:p>
          <a:endParaRPr lang="en-MY"/>
        </a:p>
      </dgm:t>
    </dgm:pt>
    <dgm:pt modelId="{36959769-3270-4AB9-88FD-DE14469E557E}" type="sibTrans" cxnId="{24DF6017-6D8C-4316-BC29-04FA983D50DA}">
      <dgm:prSet/>
      <dgm:spPr/>
      <dgm:t>
        <a:bodyPr/>
        <a:lstStyle/>
        <a:p>
          <a:endParaRPr lang="en-MY"/>
        </a:p>
      </dgm:t>
    </dgm:pt>
    <dgm:pt modelId="{99ED9BF2-6A59-457A-869B-B17ED9573D8D}">
      <dgm:prSet phldrT="[Text]" custT="1"/>
      <dgm:spPr/>
      <dgm:t>
        <a:bodyPr/>
        <a:lstStyle/>
        <a:p>
          <a:pPr>
            <a:spcAft>
              <a:spcPts val="0"/>
            </a:spcAft>
          </a:pPr>
          <a:r>
            <a:rPr lang="en-US" sz="2000" i="0" dirty="0" smtClean="0"/>
            <a:t>Acceptable</a:t>
          </a:r>
          <a:endParaRPr lang="en-MY" sz="2000" i="0" dirty="0"/>
        </a:p>
      </dgm:t>
    </dgm:pt>
    <dgm:pt modelId="{86C61198-2D82-4807-A59F-4F2C464E12DF}" type="parTrans" cxnId="{92782ED9-67AF-4362-8D93-DBB66D8ED853}">
      <dgm:prSet/>
      <dgm:spPr/>
      <dgm:t>
        <a:bodyPr/>
        <a:lstStyle/>
        <a:p>
          <a:endParaRPr lang="en-MY"/>
        </a:p>
      </dgm:t>
    </dgm:pt>
    <dgm:pt modelId="{BF44A172-0746-470C-99E8-D4098DC82699}" type="sibTrans" cxnId="{92782ED9-67AF-4362-8D93-DBB66D8ED853}">
      <dgm:prSet/>
      <dgm:spPr/>
      <dgm:t>
        <a:bodyPr/>
        <a:lstStyle/>
        <a:p>
          <a:endParaRPr lang="en-MY"/>
        </a:p>
      </dgm:t>
    </dgm:pt>
    <dgm:pt modelId="{DD676577-5290-4CF4-894A-13820B9F025C}">
      <dgm:prSet phldrT="[Text]" custT="1"/>
      <dgm:spPr/>
      <dgm:t>
        <a:bodyPr/>
        <a:lstStyle/>
        <a:p>
          <a:pPr>
            <a:spcAft>
              <a:spcPts val="0"/>
            </a:spcAft>
          </a:pPr>
          <a:r>
            <a:rPr lang="en-US" sz="2000" i="0" dirty="0" smtClean="0"/>
            <a:t>Physically accessible </a:t>
          </a:r>
          <a:endParaRPr lang="en-MY" sz="2000" i="0" dirty="0"/>
        </a:p>
      </dgm:t>
    </dgm:pt>
    <dgm:pt modelId="{D3F163F8-DF43-4B6C-892B-825A87EEF4B1}" type="parTrans" cxnId="{66B99917-5A00-4DAD-B27E-F09B8E72E54F}">
      <dgm:prSet/>
      <dgm:spPr/>
      <dgm:t>
        <a:bodyPr/>
        <a:lstStyle/>
        <a:p>
          <a:endParaRPr lang="en-MY"/>
        </a:p>
      </dgm:t>
    </dgm:pt>
    <dgm:pt modelId="{D4CEE9FA-DF17-4DEE-9A37-86447D60117E}" type="sibTrans" cxnId="{66B99917-5A00-4DAD-B27E-F09B8E72E54F}">
      <dgm:prSet/>
      <dgm:spPr/>
      <dgm:t>
        <a:bodyPr/>
        <a:lstStyle/>
        <a:p>
          <a:endParaRPr lang="en-MY"/>
        </a:p>
      </dgm:t>
    </dgm:pt>
    <dgm:pt modelId="{A66A3D06-DE4D-4466-9B88-81A35782D46F}">
      <dgm:prSet phldrT="[Text]" custT="1"/>
      <dgm:spPr/>
      <dgm:t>
        <a:bodyPr/>
        <a:lstStyle/>
        <a:p>
          <a:pPr>
            <a:spcAft>
              <a:spcPts val="0"/>
            </a:spcAft>
          </a:pPr>
          <a:r>
            <a:rPr lang="en-US" sz="2000" i="0" dirty="0" smtClean="0"/>
            <a:t>Affordable water for personal and domestic uses</a:t>
          </a:r>
          <a:endParaRPr lang="en-MY" sz="2000" i="0" dirty="0"/>
        </a:p>
      </dgm:t>
    </dgm:pt>
    <dgm:pt modelId="{C862B13E-FD08-405B-9EA4-CD76B3E9E077}" type="parTrans" cxnId="{66F44AC2-3450-4B2E-B10D-B40F7127F722}">
      <dgm:prSet/>
      <dgm:spPr/>
      <dgm:t>
        <a:bodyPr/>
        <a:lstStyle/>
        <a:p>
          <a:endParaRPr lang="en-MY"/>
        </a:p>
      </dgm:t>
    </dgm:pt>
    <dgm:pt modelId="{D2BF6775-98EE-4F13-B846-888BB8EC3CAA}" type="sibTrans" cxnId="{66F44AC2-3450-4B2E-B10D-B40F7127F722}">
      <dgm:prSet/>
      <dgm:spPr/>
      <dgm:t>
        <a:bodyPr/>
        <a:lstStyle/>
        <a:p>
          <a:endParaRPr lang="en-MY"/>
        </a:p>
      </dgm:t>
    </dgm:pt>
    <dgm:pt modelId="{54B63CF2-212A-4DFA-9F16-C92F8A77EC85}">
      <dgm:prSet phldrT="[Text]" custT="1"/>
      <dgm:spPr/>
      <dgm:t>
        <a:bodyPr/>
        <a:lstStyle/>
        <a:p>
          <a:pPr>
            <a:spcAft>
              <a:spcPts val="0"/>
            </a:spcAft>
          </a:pPr>
          <a:r>
            <a:rPr lang="en-US" sz="2000" i="0" dirty="0" smtClean="0"/>
            <a:t>Provide for consumption, cooking,</a:t>
          </a:r>
          <a:endParaRPr lang="en-MY" sz="2000" i="0" dirty="0"/>
        </a:p>
      </dgm:t>
    </dgm:pt>
    <dgm:pt modelId="{7DA5231B-5100-48D0-8C49-57B724AD8ABD}" type="parTrans" cxnId="{78E6F528-242D-4DF5-885E-190010BCF8A5}">
      <dgm:prSet/>
      <dgm:spPr/>
      <dgm:t>
        <a:bodyPr/>
        <a:lstStyle/>
        <a:p>
          <a:endParaRPr lang="en-MY"/>
        </a:p>
      </dgm:t>
    </dgm:pt>
    <dgm:pt modelId="{DC003E98-85C8-4014-83DE-75A65EE96640}" type="sibTrans" cxnId="{78E6F528-242D-4DF5-885E-190010BCF8A5}">
      <dgm:prSet/>
      <dgm:spPr/>
      <dgm:t>
        <a:bodyPr/>
        <a:lstStyle/>
        <a:p>
          <a:endParaRPr lang="en-MY"/>
        </a:p>
      </dgm:t>
    </dgm:pt>
    <dgm:pt modelId="{946FBC95-C1B9-4665-BF1A-45561AE7B234}">
      <dgm:prSet phldrT="[Text]" custT="1"/>
      <dgm:spPr/>
      <dgm:t>
        <a:bodyPr/>
        <a:lstStyle/>
        <a:p>
          <a:pPr>
            <a:spcAft>
              <a:spcPts val="0"/>
            </a:spcAft>
          </a:pPr>
          <a:r>
            <a:rPr lang="en-US" sz="2000" i="0" dirty="0" smtClean="0"/>
            <a:t>Personal and domestic hygienic requirements</a:t>
          </a:r>
          <a:endParaRPr lang="en-MY" sz="2000" i="0" dirty="0"/>
        </a:p>
      </dgm:t>
    </dgm:pt>
    <dgm:pt modelId="{CCD2E1A9-3A51-42A4-A6F0-925DD4F03D0E}" type="parTrans" cxnId="{DEDE560F-6FD5-4FA0-B567-7A09899CEFEB}">
      <dgm:prSet/>
      <dgm:spPr/>
      <dgm:t>
        <a:bodyPr/>
        <a:lstStyle/>
        <a:p>
          <a:endParaRPr lang="en-MY"/>
        </a:p>
      </dgm:t>
    </dgm:pt>
    <dgm:pt modelId="{C09D0813-D281-40B3-81A2-E256292BD189}" type="sibTrans" cxnId="{DEDE560F-6FD5-4FA0-B567-7A09899CEFEB}">
      <dgm:prSet/>
      <dgm:spPr/>
      <dgm:t>
        <a:bodyPr/>
        <a:lstStyle/>
        <a:p>
          <a:endParaRPr lang="en-MY"/>
        </a:p>
      </dgm:t>
    </dgm:pt>
    <dgm:pt modelId="{29D53D0A-C3C4-4072-8588-A87F1DA4CB47}" type="pres">
      <dgm:prSet presAssocID="{2277FAD8-8D86-4FAF-A043-8B880DEC03BC}" presName="composite" presStyleCnt="0">
        <dgm:presLayoutVars>
          <dgm:chMax val="5"/>
          <dgm:dir/>
          <dgm:animLvl val="ctr"/>
          <dgm:resizeHandles val="exact"/>
        </dgm:presLayoutVars>
      </dgm:prSet>
      <dgm:spPr/>
      <dgm:t>
        <a:bodyPr/>
        <a:lstStyle/>
        <a:p>
          <a:endParaRPr lang="en-GB"/>
        </a:p>
      </dgm:t>
    </dgm:pt>
    <dgm:pt modelId="{2AD03233-9E1A-46DB-99E0-87018329EDF2}" type="pres">
      <dgm:prSet presAssocID="{2277FAD8-8D86-4FAF-A043-8B880DEC03BC}" presName="cycle" presStyleCnt="0"/>
      <dgm:spPr/>
    </dgm:pt>
    <dgm:pt modelId="{969FD5D7-0907-4AEC-94BA-76DC3CD0AAAF}" type="pres">
      <dgm:prSet presAssocID="{2277FAD8-8D86-4FAF-A043-8B880DEC03BC}" presName="centerShape" presStyleCnt="0"/>
      <dgm:spPr/>
    </dgm:pt>
    <dgm:pt modelId="{970B9EA7-3E43-4666-9C97-4F74A3787728}" type="pres">
      <dgm:prSet presAssocID="{2277FAD8-8D86-4FAF-A043-8B880DEC03BC}" presName="connSite" presStyleLbl="node1" presStyleIdx="0" presStyleCnt="3"/>
      <dgm:spPr/>
    </dgm:pt>
    <dgm:pt modelId="{28E6C289-F221-445B-BA96-07128F8F54FA}" type="pres">
      <dgm:prSet presAssocID="{2277FAD8-8D86-4FAF-A043-8B880DEC03BC}" presName="visible" presStyleLbl="node1" presStyleIdx="0" presStyleCnt="3" custLinFactNeighborX="-13350"/>
      <dgm:spPr>
        <a:blipFill rotWithShape="0">
          <a:blip xmlns:r="http://schemas.openxmlformats.org/officeDocument/2006/relationships" r:embed="rId1"/>
          <a:stretch>
            <a:fillRect/>
          </a:stretch>
        </a:blipFill>
      </dgm:spPr>
    </dgm:pt>
    <dgm:pt modelId="{9918E0D0-E76E-4469-A8B6-02EF0636A877}" type="pres">
      <dgm:prSet presAssocID="{ED568970-A8D0-4CEE-944A-671E75224EDD}" presName="Name25" presStyleLbl="parChTrans1D1" presStyleIdx="0" presStyleCnt="2"/>
      <dgm:spPr/>
      <dgm:t>
        <a:bodyPr/>
        <a:lstStyle/>
        <a:p>
          <a:endParaRPr lang="en-GB"/>
        </a:p>
      </dgm:t>
    </dgm:pt>
    <dgm:pt modelId="{FE700D98-F10B-4B86-A41E-39A411DB62B0}" type="pres">
      <dgm:prSet presAssocID="{0A41B25E-7A61-43AA-A346-80077FF2B781}" presName="node" presStyleCnt="0"/>
      <dgm:spPr/>
    </dgm:pt>
    <dgm:pt modelId="{0219D358-E397-452F-98A0-D6017E628E54}" type="pres">
      <dgm:prSet presAssocID="{0A41B25E-7A61-43AA-A346-80077FF2B781}" presName="parentNode" presStyleLbl="node1" presStyleIdx="1" presStyleCnt="3" custLinFactNeighborX="-21612" custLinFactNeighborY="10696">
        <dgm:presLayoutVars>
          <dgm:chMax val="1"/>
          <dgm:bulletEnabled val="1"/>
        </dgm:presLayoutVars>
      </dgm:prSet>
      <dgm:spPr/>
      <dgm:t>
        <a:bodyPr/>
        <a:lstStyle/>
        <a:p>
          <a:endParaRPr lang="en-GB"/>
        </a:p>
      </dgm:t>
    </dgm:pt>
    <dgm:pt modelId="{0B5EECE9-E85B-415F-836F-A14B8839909C}" type="pres">
      <dgm:prSet presAssocID="{0A41B25E-7A61-43AA-A346-80077FF2B781}" presName="childNode" presStyleLbl="revTx" presStyleIdx="0" presStyleCnt="2">
        <dgm:presLayoutVars>
          <dgm:bulletEnabled val="1"/>
        </dgm:presLayoutVars>
      </dgm:prSet>
      <dgm:spPr/>
      <dgm:t>
        <a:bodyPr/>
        <a:lstStyle/>
        <a:p>
          <a:endParaRPr lang="en-MY"/>
        </a:p>
      </dgm:t>
    </dgm:pt>
    <dgm:pt modelId="{3066DDB1-19E9-4E5C-B3C6-75C17BDBCC7E}" type="pres">
      <dgm:prSet presAssocID="{33A74E14-EB51-4F59-830E-044E62044626}" presName="Name25" presStyleLbl="parChTrans1D1" presStyleIdx="1" presStyleCnt="2"/>
      <dgm:spPr/>
      <dgm:t>
        <a:bodyPr/>
        <a:lstStyle/>
        <a:p>
          <a:endParaRPr lang="en-GB"/>
        </a:p>
      </dgm:t>
    </dgm:pt>
    <dgm:pt modelId="{E5BEF10C-1EB2-4A8E-94EF-89D6F6246959}" type="pres">
      <dgm:prSet presAssocID="{4F30DEDF-978B-43AB-8501-434942504B7D}" presName="node" presStyleCnt="0"/>
      <dgm:spPr/>
    </dgm:pt>
    <dgm:pt modelId="{25D47E93-1057-438C-B610-7DFB0CDE8BD4}" type="pres">
      <dgm:prSet presAssocID="{4F30DEDF-978B-43AB-8501-434942504B7D}" presName="parentNode" presStyleLbl="node1" presStyleIdx="2" presStyleCnt="3" custScaleY="102284" custLinFactNeighborX="-26171">
        <dgm:presLayoutVars>
          <dgm:chMax val="1"/>
          <dgm:bulletEnabled val="1"/>
        </dgm:presLayoutVars>
      </dgm:prSet>
      <dgm:spPr/>
      <dgm:t>
        <a:bodyPr/>
        <a:lstStyle/>
        <a:p>
          <a:endParaRPr lang="en-GB"/>
        </a:p>
      </dgm:t>
    </dgm:pt>
    <dgm:pt modelId="{8772A050-8B83-494D-8594-7B96DACB6970}" type="pres">
      <dgm:prSet presAssocID="{4F30DEDF-978B-43AB-8501-434942504B7D}" presName="childNode" presStyleLbl="revTx" presStyleIdx="1" presStyleCnt="2">
        <dgm:presLayoutVars>
          <dgm:bulletEnabled val="1"/>
        </dgm:presLayoutVars>
      </dgm:prSet>
      <dgm:spPr/>
      <dgm:t>
        <a:bodyPr/>
        <a:lstStyle/>
        <a:p>
          <a:endParaRPr lang="en-MY"/>
        </a:p>
      </dgm:t>
    </dgm:pt>
  </dgm:ptLst>
  <dgm:cxnLst>
    <dgm:cxn modelId="{E30A10AE-F347-45EC-B9E3-060A83104057}" srcId="{2277FAD8-8D86-4FAF-A043-8B880DEC03BC}" destId="{4F30DEDF-978B-43AB-8501-434942504B7D}" srcOrd="1" destOrd="0" parTransId="{33A74E14-EB51-4F59-830E-044E62044626}" sibTransId="{F8873D1D-24EB-418F-A69D-42A38DCEB5CA}"/>
    <dgm:cxn modelId="{3AE05175-7310-4749-8C9C-50EDD9C4597B}" type="presOf" srcId="{946FBC95-C1B9-4665-BF1A-45561AE7B234}" destId="{8772A050-8B83-494D-8594-7B96DACB6970}" srcOrd="0" destOrd="3" presId="urn:microsoft.com/office/officeart/2005/8/layout/radial2"/>
    <dgm:cxn modelId="{13811A77-E5E3-498F-BBF4-0B1246B6FD8F}" srcId="{0A41B25E-7A61-43AA-A346-80077FF2B781}" destId="{73217FD9-4DEE-41FF-B352-0F5FE1729669}" srcOrd="1" destOrd="0" parTransId="{41BE81AB-6D81-46D3-B4FA-08B43FA9A6C7}" sibTransId="{19763D2D-0D1D-4BD9-9024-A999C811418D}"/>
    <dgm:cxn modelId="{915FB396-3A94-4BED-870A-BCBE32DBEB7D}" type="presOf" srcId="{A580AAD9-82E3-4B96-B6DB-E08728FB0C05}" destId="{0B5EECE9-E85B-415F-836F-A14B8839909C}" srcOrd="0" destOrd="0" presId="urn:microsoft.com/office/officeart/2005/8/layout/radial2"/>
    <dgm:cxn modelId="{9695ADDE-954C-496D-86B5-3F5D3FB17340}" type="presOf" srcId="{33A74E14-EB51-4F59-830E-044E62044626}" destId="{3066DDB1-19E9-4E5C-B3C6-75C17BDBCC7E}" srcOrd="0" destOrd="0" presId="urn:microsoft.com/office/officeart/2005/8/layout/radial2"/>
    <dgm:cxn modelId="{24DF6017-6D8C-4316-BC29-04FA983D50DA}" srcId="{4F30DEDF-978B-43AB-8501-434942504B7D}" destId="{A25F833E-3741-4C8D-A4E5-14B8EF5DD63B}" srcOrd="1" destOrd="0" parTransId="{2CE660FF-A2B7-4CB1-9754-D53EA40E5A93}" sibTransId="{36959769-3270-4AB9-88FD-DE14469E557E}"/>
    <dgm:cxn modelId="{874E8B98-F278-427D-B3E7-FA0DA9DF36DD}" type="presOf" srcId="{54B63CF2-212A-4DFA-9F16-C92F8A77EC85}" destId="{8772A050-8B83-494D-8594-7B96DACB6970}" srcOrd="0" destOrd="2" presId="urn:microsoft.com/office/officeart/2005/8/layout/radial2"/>
    <dgm:cxn modelId="{D1103585-EFF6-490D-9032-C817F7556207}" type="presOf" srcId="{A25F833E-3741-4C8D-A4E5-14B8EF5DD63B}" destId="{8772A050-8B83-494D-8594-7B96DACB6970}" srcOrd="0" destOrd="1" presId="urn:microsoft.com/office/officeart/2005/8/layout/radial2"/>
    <dgm:cxn modelId="{944FFE36-4C50-46D4-8437-C69609D3C619}" type="presOf" srcId="{2277FAD8-8D86-4FAF-A043-8B880DEC03BC}" destId="{29D53D0A-C3C4-4072-8588-A87F1DA4CB47}" srcOrd="0" destOrd="0" presId="urn:microsoft.com/office/officeart/2005/8/layout/radial2"/>
    <dgm:cxn modelId="{13238E8A-0F4F-4C17-8412-9F43D4933846}" type="presOf" srcId="{A66A3D06-DE4D-4466-9B88-81A35782D46F}" destId="{0B5EECE9-E85B-415F-836F-A14B8839909C}" srcOrd="0" destOrd="4" presId="urn:microsoft.com/office/officeart/2005/8/layout/radial2"/>
    <dgm:cxn modelId="{10C861B8-D095-45F4-8F25-47C72326917F}" type="presOf" srcId="{ED568970-A8D0-4CEE-944A-671E75224EDD}" destId="{9918E0D0-E76E-4469-A8B6-02EF0636A877}" srcOrd="0" destOrd="0" presId="urn:microsoft.com/office/officeart/2005/8/layout/radial2"/>
    <dgm:cxn modelId="{B9F1BD89-79B1-4124-BB57-3E301F545F13}" type="presOf" srcId="{4F30DEDF-978B-43AB-8501-434942504B7D}" destId="{25D47E93-1057-438C-B610-7DFB0CDE8BD4}" srcOrd="0" destOrd="0" presId="urn:microsoft.com/office/officeart/2005/8/layout/radial2"/>
    <dgm:cxn modelId="{9BAAFB89-6DCE-4AE8-B9DA-47CF6C5E395A}" srcId="{2277FAD8-8D86-4FAF-A043-8B880DEC03BC}" destId="{0A41B25E-7A61-43AA-A346-80077FF2B781}" srcOrd="0" destOrd="0" parTransId="{ED568970-A8D0-4CEE-944A-671E75224EDD}" sibTransId="{98A85B18-AF3D-4DF2-946F-DF5F8552A612}"/>
    <dgm:cxn modelId="{3DCEC34B-13CD-4E25-A882-BFF9669522AC}" type="presOf" srcId="{0A41B25E-7A61-43AA-A346-80077FF2B781}" destId="{0219D358-E397-452F-98A0-D6017E628E54}" srcOrd="0" destOrd="0" presId="urn:microsoft.com/office/officeart/2005/8/layout/radial2"/>
    <dgm:cxn modelId="{E298F09B-11FC-485E-95A1-7FD77A5F21B8}" type="presOf" srcId="{AEBD8A51-6269-4D0D-8211-E4BA01E666FA}" destId="{8772A050-8B83-494D-8594-7B96DACB6970}" srcOrd="0" destOrd="0" presId="urn:microsoft.com/office/officeart/2005/8/layout/radial2"/>
    <dgm:cxn modelId="{78E6F528-242D-4DF5-885E-190010BCF8A5}" srcId="{4F30DEDF-978B-43AB-8501-434942504B7D}" destId="{54B63CF2-212A-4DFA-9F16-C92F8A77EC85}" srcOrd="2" destOrd="0" parTransId="{7DA5231B-5100-48D0-8C49-57B724AD8ABD}" sibTransId="{DC003E98-85C8-4014-83DE-75A65EE96640}"/>
    <dgm:cxn modelId="{F84827D1-551A-47BD-BC97-26CF609A3B00}" srcId="{0A41B25E-7A61-43AA-A346-80077FF2B781}" destId="{A580AAD9-82E3-4B96-B6DB-E08728FB0C05}" srcOrd="0" destOrd="0" parTransId="{4AC257C3-95C5-47B5-A3C3-C190C69D7B59}" sibTransId="{5A56BEF5-BBB4-4C51-9CB6-FD63C023140E}"/>
    <dgm:cxn modelId="{66B99917-5A00-4DAD-B27E-F09B8E72E54F}" srcId="{0A41B25E-7A61-43AA-A346-80077FF2B781}" destId="{DD676577-5290-4CF4-894A-13820B9F025C}" srcOrd="3" destOrd="0" parTransId="{D3F163F8-DF43-4B6C-892B-825A87EEF4B1}" sibTransId="{D4CEE9FA-DF17-4DEE-9A37-86447D60117E}"/>
    <dgm:cxn modelId="{8E420A12-BC88-4A37-A7A6-7DA2CC9179BC}" type="presOf" srcId="{DD676577-5290-4CF4-894A-13820B9F025C}" destId="{0B5EECE9-E85B-415F-836F-A14B8839909C}" srcOrd="0" destOrd="3" presId="urn:microsoft.com/office/officeart/2005/8/layout/radial2"/>
    <dgm:cxn modelId="{E9FE7173-8CD1-4DDE-BD98-9D2DB9FD0E38}" srcId="{4F30DEDF-978B-43AB-8501-434942504B7D}" destId="{AEBD8A51-6269-4D0D-8211-E4BA01E666FA}" srcOrd="0" destOrd="0" parTransId="{5392DAAA-D85F-45A5-ABB6-0540EC1384E7}" sibTransId="{71F6839F-31F2-46FA-9E7F-A10C6877C4BC}"/>
    <dgm:cxn modelId="{DEDE560F-6FD5-4FA0-B567-7A09899CEFEB}" srcId="{4F30DEDF-978B-43AB-8501-434942504B7D}" destId="{946FBC95-C1B9-4665-BF1A-45561AE7B234}" srcOrd="3" destOrd="0" parTransId="{CCD2E1A9-3A51-42A4-A6F0-925DD4F03D0E}" sibTransId="{C09D0813-D281-40B3-81A2-E256292BD189}"/>
    <dgm:cxn modelId="{66F44AC2-3450-4B2E-B10D-B40F7127F722}" srcId="{0A41B25E-7A61-43AA-A346-80077FF2B781}" destId="{A66A3D06-DE4D-4466-9B88-81A35782D46F}" srcOrd="4" destOrd="0" parTransId="{C862B13E-FD08-405B-9EA4-CD76B3E9E077}" sibTransId="{D2BF6775-98EE-4F13-B846-888BB8EC3CAA}"/>
    <dgm:cxn modelId="{970CA846-37D0-4325-9FA5-8AFAE6ADC1A8}" type="presOf" srcId="{73217FD9-4DEE-41FF-B352-0F5FE1729669}" destId="{0B5EECE9-E85B-415F-836F-A14B8839909C}" srcOrd="0" destOrd="1" presId="urn:microsoft.com/office/officeart/2005/8/layout/radial2"/>
    <dgm:cxn modelId="{8B1434B9-8AA6-4F81-A21E-520C4099F24A}" type="presOf" srcId="{99ED9BF2-6A59-457A-869B-B17ED9573D8D}" destId="{0B5EECE9-E85B-415F-836F-A14B8839909C}" srcOrd="0" destOrd="2" presId="urn:microsoft.com/office/officeart/2005/8/layout/radial2"/>
    <dgm:cxn modelId="{92782ED9-67AF-4362-8D93-DBB66D8ED853}" srcId="{0A41B25E-7A61-43AA-A346-80077FF2B781}" destId="{99ED9BF2-6A59-457A-869B-B17ED9573D8D}" srcOrd="2" destOrd="0" parTransId="{86C61198-2D82-4807-A59F-4F2C464E12DF}" sibTransId="{BF44A172-0746-470C-99E8-D4098DC82699}"/>
    <dgm:cxn modelId="{FB99922C-0DCB-46C8-AF76-88ECA93B59BD}" type="presParOf" srcId="{29D53D0A-C3C4-4072-8588-A87F1DA4CB47}" destId="{2AD03233-9E1A-46DB-99E0-87018329EDF2}" srcOrd="0" destOrd="0" presId="urn:microsoft.com/office/officeart/2005/8/layout/radial2"/>
    <dgm:cxn modelId="{A19718AA-0C49-4A4D-8085-36C3F8ED2E06}" type="presParOf" srcId="{2AD03233-9E1A-46DB-99E0-87018329EDF2}" destId="{969FD5D7-0907-4AEC-94BA-76DC3CD0AAAF}" srcOrd="0" destOrd="0" presId="urn:microsoft.com/office/officeart/2005/8/layout/radial2"/>
    <dgm:cxn modelId="{1F58051A-7646-47B6-BCCC-2B6DC548C2A9}" type="presParOf" srcId="{969FD5D7-0907-4AEC-94BA-76DC3CD0AAAF}" destId="{970B9EA7-3E43-4666-9C97-4F74A3787728}" srcOrd="0" destOrd="0" presId="urn:microsoft.com/office/officeart/2005/8/layout/radial2"/>
    <dgm:cxn modelId="{1A0D4D10-35BE-4E12-876B-60A509342AE3}" type="presParOf" srcId="{969FD5D7-0907-4AEC-94BA-76DC3CD0AAAF}" destId="{28E6C289-F221-445B-BA96-07128F8F54FA}" srcOrd="1" destOrd="0" presId="urn:microsoft.com/office/officeart/2005/8/layout/radial2"/>
    <dgm:cxn modelId="{0E6ACFCE-33C3-4B16-B5A3-D355DD29BD37}" type="presParOf" srcId="{2AD03233-9E1A-46DB-99E0-87018329EDF2}" destId="{9918E0D0-E76E-4469-A8B6-02EF0636A877}" srcOrd="1" destOrd="0" presId="urn:microsoft.com/office/officeart/2005/8/layout/radial2"/>
    <dgm:cxn modelId="{9B7A168B-5E78-4925-9FB2-EC037C09337B}" type="presParOf" srcId="{2AD03233-9E1A-46DB-99E0-87018329EDF2}" destId="{FE700D98-F10B-4B86-A41E-39A411DB62B0}" srcOrd="2" destOrd="0" presId="urn:microsoft.com/office/officeart/2005/8/layout/radial2"/>
    <dgm:cxn modelId="{B01BBB1C-8EE8-4ACD-8453-13B23BE926F9}" type="presParOf" srcId="{FE700D98-F10B-4B86-A41E-39A411DB62B0}" destId="{0219D358-E397-452F-98A0-D6017E628E54}" srcOrd="0" destOrd="0" presId="urn:microsoft.com/office/officeart/2005/8/layout/radial2"/>
    <dgm:cxn modelId="{D310B2A8-F3C4-4E4C-9EE0-A2FA9F8F4FD5}" type="presParOf" srcId="{FE700D98-F10B-4B86-A41E-39A411DB62B0}" destId="{0B5EECE9-E85B-415F-836F-A14B8839909C}" srcOrd="1" destOrd="0" presId="urn:microsoft.com/office/officeart/2005/8/layout/radial2"/>
    <dgm:cxn modelId="{75B8DD04-F2F4-4DDB-A62A-0C23FB9B9933}" type="presParOf" srcId="{2AD03233-9E1A-46DB-99E0-87018329EDF2}" destId="{3066DDB1-19E9-4E5C-B3C6-75C17BDBCC7E}" srcOrd="3" destOrd="0" presId="urn:microsoft.com/office/officeart/2005/8/layout/radial2"/>
    <dgm:cxn modelId="{826D17EB-255A-4BDC-8958-8725FD5B3790}" type="presParOf" srcId="{2AD03233-9E1A-46DB-99E0-87018329EDF2}" destId="{E5BEF10C-1EB2-4A8E-94EF-89D6F6246959}" srcOrd="4" destOrd="0" presId="urn:microsoft.com/office/officeart/2005/8/layout/radial2"/>
    <dgm:cxn modelId="{80620596-2ACE-48F2-844A-7B76580078C0}" type="presParOf" srcId="{E5BEF10C-1EB2-4A8E-94EF-89D6F6246959}" destId="{25D47E93-1057-438C-B610-7DFB0CDE8BD4}" srcOrd="0" destOrd="0" presId="urn:microsoft.com/office/officeart/2005/8/layout/radial2"/>
    <dgm:cxn modelId="{02D0F621-8A67-4C40-BCF3-196DCCFD77D1}" type="presParOf" srcId="{E5BEF10C-1EB2-4A8E-94EF-89D6F6246959}" destId="{8772A050-8B83-494D-8594-7B96DACB697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6DDB1-19E9-4E5C-B3C6-75C17BDBCC7E}">
      <dsp:nvSpPr>
        <dsp:cNvPr id="0" name=""/>
        <dsp:cNvSpPr/>
      </dsp:nvSpPr>
      <dsp:spPr>
        <a:xfrm rot="2066268">
          <a:off x="2970748" y="3363627"/>
          <a:ext cx="466377" cy="63369"/>
        </a:xfrm>
        <a:custGeom>
          <a:avLst/>
          <a:gdLst/>
          <a:ahLst/>
          <a:cxnLst/>
          <a:rect l="0" t="0" r="0" b="0"/>
          <a:pathLst>
            <a:path>
              <a:moveTo>
                <a:pt x="0" y="31684"/>
              </a:moveTo>
              <a:lnTo>
                <a:pt x="466377" y="31684"/>
              </a:lnTo>
            </a:path>
          </a:pathLst>
        </a:custGeom>
        <a:noFill/>
        <a:ln w="400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18E0D0-E76E-4469-A8B6-02EF0636A877}">
      <dsp:nvSpPr>
        <dsp:cNvPr id="0" name=""/>
        <dsp:cNvSpPr/>
      </dsp:nvSpPr>
      <dsp:spPr>
        <a:xfrm rot="19806532">
          <a:off x="2978113" y="1709697"/>
          <a:ext cx="503720" cy="63369"/>
        </a:xfrm>
        <a:custGeom>
          <a:avLst/>
          <a:gdLst/>
          <a:ahLst/>
          <a:cxnLst/>
          <a:rect l="0" t="0" r="0" b="0"/>
          <a:pathLst>
            <a:path>
              <a:moveTo>
                <a:pt x="0" y="31684"/>
              </a:moveTo>
              <a:lnTo>
                <a:pt x="503720" y="31684"/>
              </a:lnTo>
            </a:path>
          </a:pathLst>
        </a:custGeom>
        <a:noFill/>
        <a:ln w="400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6C289-F221-445B-BA96-07128F8F54FA}">
      <dsp:nvSpPr>
        <dsp:cNvPr id="0" name=""/>
        <dsp:cNvSpPr/>
      </dsp:nvSpPr>
      <dsp:spPr>
        <a:xfrm>
          <a:off x="0" y="921005"/>
          <a:ext cx="3165499" cy="3165499"/>
        </a:xfrm>
        <a:prstGeom prst="ellipse">
          <a:avLst/>
        </a:prstGeom>
        <a:blipFill rotWithShape="0">
          <a:blip xmlns:r="http://schemas.openxmlformats.org/officeDocument/2006/relationships" r:embed="rId1"/>
          <a:stretch>
            <a:fillRect/>
          </a:stretch>
        </a:blipFill>
        <a:ln w="31800" cap="flat" cmpd="sng" algn="ctr">
          <a:solidFill>
            <a:schemeClr val="lt1">
              <a:hueOff val="0"/>
              <a:satOff val="0"/>
              <a:lumOff val="0"/>
              <a:alphaOff val="0"/>
            </a:schemeClr>
          </a:solidFill>
          <a:prstDash val="solid"/>
        </a:ln>
        <a:effectLst>
          <a:outerShdw blurRad="50800" dist="25000" dir="5400000" rotWithShape="0">
            <a:schemeClr val="accent2">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sp>
    <dsp:sp modelId="{0219D358-E397-452F-98A0-D6017E628E54}">
      <dsp:nvSpPr>
        <dsp:cNvPr id="0" name=""/>
        <dsp:cNvSpPr/>
      </dsp:nvSpPr>
      <dsp:spPr>
        <a:xfrm>
          <a:off x="3322001" y="192955"/>
          <a:ext cx="1899299" cy="1899299"/>
        </a:xfrm>
        <a:prstGeom prst="ellipse">
          <a:avLst/>
        </a:prstGeom>
        <a:solidFill>
          <a:schemeClr val="accent3">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3">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solidFill>
                <a:schemeClr val="tx1"/>
              </a:solidFill>
            </a:rPr>
            <a:t>Human right</a:t>
          </a:r>
          <a:endParaRPr lang="en-MY" sz="3300" kern="1200" dirty="0">
            <a:solidFill>
              <a:schemeClr val="tx1"/>
            </a:solidFill>
          </a:endParaRPr>
        </a:p>
      </dsp:txBody>
      <dsp:txXfrm>
        <a:off x="3600147" y="471101"/>
        <a:ext cx="1343007" cy="1343007"/>
      </dsp:txXfrm>
    </dsp:sp>
    <dsp:sp modelId="{0B5EECE9-E85B-415F-836F-A14B8839909C}">
      <dsp:nvSpPr>
        <dsp:cNvPr id="0" name=""/>
        <dsp:cNvSpPr/>
      </dsp:nvSpPr>
      <dsp:spPr>
        <a:xfrm>
          <a:off x="5411231" y="192955"/>
          <a:ext cx="2848949" cy="1899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ts val="0"/>
            </a:spcAft>
            <a:buChar char="••"/>
          </a:pPr>
          <a:r>
            <a:rPr lang="en-US" sz="2000" i="0" kern="1200" dirty="0" smtClean="0"/>
            <a:t>Sufficient </a:t>
          </a:r>
          <a:endParaRPr lang="en-MY" sz="2000" i="0" kern="1200" dirty="0"/>
        </a:p>
        <a:p>
          <a:pPr marL="228600" lvl="1" indent="-228600" algn="l" defTabSz="889000">
            <a:lnSpc>
              <a:spcPct val="90000"/>
            </a:lnSpc>
            <a:spcBef>
              <a:spcPct val="0"/>
            </a:spcBef>
            <a:spcAft>
              <a:spcPts val="0"/>
            </a:spcAft>
            <a:buChar char="••"/>
          </a:pPr>
          <a:r>
            <a:rPr lang="en-US" sz="2000" i="0" kern="1200" dirty="0" smtClean="0"/>
            <a:t>Safe</a:t>
          </a:r>
          <a:endParaRPr lang="en-MY" sz="2000" i="0" kern="1200" dirty="0"/>
        </a:p>
        <a:p>
          <a:pPr marL="228600" lvl="1" indent="-228600" algn="l" defTabSz="889000">
            <a:lnSpc>
              <a:spcPct val="90000"/>
            </a:lnSpc>
            <a:spcBef>
              <a:spcPct val="0"/>
            </a:spcBef>
            <a:spcAft>
              <a:spcPts val="0"/>
            </a:spcAft>
            <a:buChar char="••"/>
          </a:pPr>
          <a:r>
            <a:rPr lang="en-US" sz="2000" i="0" kern="1200" dirty="0" smtClean="0"/>
            <a:t>Acceptable</a:t>
          </a:r>
          <a:endParaRPr lang="en-MY" sz="2000" i="0" kern="1200" dirty="0"/>
        </a:p>
        <a:p>
          <a:pPr marL="228600" lvl="1" indent="-228600" algn="l" defTabSz="889000">
            <a:lnSpc>
              <a:spcPct val="90000"/>
            </a:lnSpc>
            <a:spcBef>
              <a:spcPct val="0"/>
            </a:spcBef>
            <a:spcAft>
              <a:spcPts val="0"/>
            </a:spcAft>
            <a:buChar char="••"/>
          </a:pPr>
          <a:r>
            <a:rPr lang="en-US" sz="2000" i="0" kern="1200" dirty="0" smtClean="0"/>
            <a:t>Physically accessible </a:t>
          </a:r>
          <a:endParaRPr lang="en-MY" sz="2000" i="0" kern="1200" dirty="0"/>
        </a:p>
        <a:p>
          <a:pPr marL="228600" lvl="1" indent="-228600" algn="l" defTabSz="889000">
            <a:lnSpc>
              <a:spcPct val="90000"/>
            </a:lnSpc>
            <a:spcBef>
              <a:spcPct val="0"/>
            </a:spcBef>
            <a:spcAft>
              <a:spcPts val="0"/>
            </a:spcAft>
            <a:buChar char="••"/>
          </a:pPr>
          <a:r>
            <a:rPr lang="en-US" sz="2000" i="0" kern="1200" dirty="0" smtClean="0"/>
            <a:t>Affordable water for personal and domestic uses</a:t>
          </a:r>
          <a:endParaRPr lang="en-MY" sz="2000" i="0" kern="1200" dirty="0"/>
        </a:p>
      </dsp:txBody>
      <dsp:txXfrm>
        <a:off x="5411231" y="192955"/>
        <a:ext cx="2848949" cy="1899299"/>
      </dsp:txXfrm>
    </dsp:sp>
    <dsp:sp modelId="{25D47E93-1057-438C-B610-7DFB0CDE8BD4}">
      <dsp:nvSpPr>
        <dsp:cNvPr id="0" name=""/>
        <dsp:cNvSpPr/>
      </dsp:nvSpPr>
      <dsp:spPr>
        <a:xfrm>
          <a:off x="3235412" y="3096713"/>
          <a:ext cx="1899299" cy="1942679"/>
        </a:xfrm>
        <a:prstGeom prst="ellipse">
          <a:avLst/>
        </a:prstGeom>
        <a:solidFill>
          <a:schemeClr val="accent4">
            <a:hueOff val="0"/>
            <a:satOff val="0"/>
            <a:lumOff val="0"/>
            <a:alphaOff val="0"/>
          </a:schemeClr>
        </a:solidFill>
        <a:ln w="31800" cap="flat" cmpd="sng" algn="ctr">
          <a:solidFill>
            <a:schemeClr val="lt1">
              <a:hueOff val="0"/>
              <a:satOff val="0"/>
              <a:lumOff val="0"/>
              <a:alphaOff val="0"/>
            </a:schemeClr>
          </a:solidFill>
          <a:prstDash val="solid"/>
        </a:ln>
        <a:effectLst>
          <a:outerShdw blurRad="50800" dist="25000" dir="5400000" rotWithShape="0">
            <a:schemeClr val="accent4">
              <a:hueOff val="0"/>
              <a:satOff val="0"/>
              <a:lumOff val="0"/>
              <a:alphaOff val="0"/>
              <a:shade val="30000"/>
              <a:satMod val="150000"/>
              <a:alpha val="3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dirty="0" smtClean="0"/>
            <a:t>Use of Water</a:t>
          </a:r>
          <a:endParaRPr lang="en-MY" sz="3300" kern="1200" dirty="0"/>
        </a:p>
      </dsp:txBody>
      <dsp:txXfrm>
        <a:off x="3513558" y="3381212"/>
        <a:ext cx="1343007" cy="1373681"/>
      </dsp:txXfrm>
    </dsp:sp>
    <dsp:sp modelId="{8772A050-8B83-494D-8594-7B96DACB6970}">
      <dsp:nvSpPr>
        <dsp:cNvPr id="0" name=""/>
        <dsp:cNvSpPr/>
      </dsp:nvSpPr>
      <dsp:spPr>
        <a:xfrm>
          <a:off x="5324642" y="3096713"/>
          <a:ext cx="2848949" cy="1942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ts val="0"/>
            </a:spcAft>
            <a:buChar char="••"/>
          </a:pPr>
          <a:r>
            <a:rPr lang="en-US" sz="2000" i="0" kern="1200" dirty="0" smtClean="0"/>
            <a:t>Prevent death from dehydration</a:t>
          </a:r>
          <a:endParaRPr lang="en-MY" sz="2000" i="0" kern="1200" dirty="0"/>
        </a:p>
        <a:p>
          <a:pPr marL="228600" lvl="1" indent="-228600" algn="l" defTabSz="889000">
            <a:lnSpc>
              <a:spcPct val="90000"/>
            </a:lnSpc>
            <a:spcBef>
              <a:spcPct val="0"/>
            </a:spcBef>
            <a:spcAft>
              <a:spcPts val="0"/>
            </a:spcAft>
            <a:buChar char="••"/>
          </a:pPr>
          <a:r>
            <a:rPr lang="en-US" sz="2000" i="0" kern="1200" dirty="0" smtClean="0"/>
            <a:t>Reduce the risk of water related disease</a:t>
          </a:r>
          <a:endParaRPr lang="en-MY" sz="2000" i="0" kern="1200" dirty="0"/>
        </a:p>
        <a:p>
          <a:pPr marL="228600" lvl="1" indent="-228600" algn="l" defTabSz="889000">
            <a:lnSpc>
              <a:spcPct val="90000"/>
            </a:lnSpc>
            <a:spcBef>
              <a:spcPct val="0"/>
            </a:spcBef>
            <a:spcAft>
              <a:spcPts val="0"/>
            </a:spcAft>
            <a:buChar char="••"/>
          </a:pPr>
          <a:r>
            <a:rPr lang="en-US" sz="2000" i="0" kern="1200" dirty="0" smtClean="0"/>
            <a:t>Provide for consumption, cooking,</a:t>
          </a:r>
          <a:endParaRPr lang="en-MY" sz="2000" i="0" kern="1200" dirty="0"/>
        </a:p>
        <a:p>
          <a:pPr marL="228600" lvl="1" indent="-228600" algn="l" defTabSz="889000">
            <a:lnSpc>
              <a:spcPct val="90000"/>
            </a:lnSpc>
            <a:spcBef>
              <a:spcPct val="0"/>
            </a:spcBef>
            <a:spcAft>
              <a:spcPts val="0"/>
            </a:spcAft>
            <a:buChar char="••"/>
          </a:pPr>
          <a:r>
            <a:rPr lang="en-US" sz="2000" i="0" kern="1200" dirty="0" smtClean="0"/>
            <a:t>Personal and domestic hygienic requirements</a:t>
          </a:r>
          <a:endParaRPr lang="en-MY" sz="2000" i="0" kern="1200" dirty="0"/>
        </a:p>
      </dsp:txBody>
      <dsp:txXfrm>
        <a:off x="5324642" y="3096713"/>
        <a:ext cx="2848949" cy="194267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158B82-73D0-48A2-ABA2-DE329AF9FD23}" type="datetimeFigureOut">
              <a:rPr lang="en-MY" smtClean="0"/>
              <a:pPr/>
              <a:t>24/9/2014</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7BE55C-8604-424B-A128-3F4CD9DC584B}" type="slidenum">
              <a:rPr lang="en-MY" smtClean="0"/>
              <a:pPr/>
              <a:t>‹#›</a:t>
            </a:fld>
            <a:endParaRPr lang="en-MY"/>
          </a:p>
        </p:txBody>
      </p:sp>
    </p:spTree>
    <p:extLst>
      <p:ext uri="{BB962C8B-B14F-4D97-AF65-F5344CB8AC3E}">
        <p14:creationId xmlns:p14="http://schemas.microsoft.com/office/powerpoint/2010/main" val="38949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numCol="1" anchor="t" anchorCtr="0" compatLnSpc="1">
            <a:prstTxWarp prst="textNoShape">
              <a:avLst/>
            </a:prstTxWarp>
          </a:bodyPr>
          <a:lstStyle/>
          <a:p>
            <a:endParaRPr lang="en-MY"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17F8138-2D11-4898-B627-0AC5E4A3E0A6}" type="slidenum">
              <a:rPr lang="en-GB" sz="1200" smtClean="0"/>
              <a:pPr eaLnBrk="1" hangingPunct="1"/>
              <a:t>3</a:t>
            </a:fld>
            <a:endParaRPr lang="en-GB"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38857A-140E-4165-9C95-F27D5F73E9DF}" type="slidenum">
              <a:rPr lang="en-US" smtClean="0"/>
              <a:pPr fontAlgn="base">
                <a:spcBef>
                  <a:spcPct val="0"/>
                </a:spcBef>
                <a:spcAft>
                  <a:spcPct val="0"/>
                </a:spcAft>
                <a:defRPr/>
              </a:pPr>
              <a:t>50</a:t>
            </a:fld>
            <a:endParaRPr 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EC6E8D-DBD6-4CA0-A545-4A0F5041DEA2}" type="slidenum">
              <a:rPr lang="en-US" smtClean="0"/>
              <a:pPr fontAlgn="base">
                <a:spcBef>
                  <a:spcPct val="0"/>
                </a:spcBef>
                <a:spcAft>
                  <a:spcPct val="0"/>
                </a:spcAft>
                <a:defRPr/>
              </a:pPr>
              <a:t>51</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SG"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5F7D7A-5D8F-4E0B-A0C5-0691240516FE}" type="slidenum">
              <a:rPr lang="en-US" smtClean="0"/>
              <a:pPr/>
              <a:t>53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B6B2508-E16F-490F-AC6C-1BFCC0AE54F8}" type="slidenum">
              <a:rPr lang="en-US" smtClean="0"/>
              <a:pPr/>
              <a:t>54</a:t>
            </a:fld>
            <a:endParaRPr lang="en-US" smtClean="0"/>
          </a:p>
        </p:txBody>
      </p:sp>
      <p:sp>
        <p:nvSpPr>
          <p:cNvPr id="27651"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2765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h-TH"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400">
                <a:solidFill>
                  <a:schemeClr val="tx1"/>
                </a:solidFill>
                <a:latin typeface="Times New Roman" pitchFamily="18" charset="0"/>
              </a:defRPr>
            </a:lvl1pPr>
            <a:lvl2pPr marL="742950" indent="-285750" defTabSz="911225">
              <a:defRPr sz="2400">
                <a:solidFill>
                  <a:schemeClr val="tx1"/>
                </a:solidFill>
                <a:latin typeface="Times New Roman" pitchFamily="18" charset="0"/>
              </a:defRPr>
            </a:lvl2pPr>
            <a:lvl3pPr marL="1143000" indent="-228600" defTabSz="911225">
              <a:defRPr sz="2400">
                <a:solidFill>
                  <a:schemeClr val="tx1"/>
                </a:solidFill>
                <a:latin typeface="Times New Roman" pitchFamily="18" charset="0"/>
              </a:defRPr>
            </a:lvl3pPr>
            <a:lvl4pPr marL="1600200" indent="-228600" defTabSz="911225">
              <a:defRPr sz="2400">
                <a:solidFill>
                  <a:schemeClr val="tx1"/>
                </a:solidFill>
                <a:latin typeface="Times New Roman" pitchFamily="18" charset="0"/>
              </a:defRPr>
            </a:lvl4pPr>
            <a:lvl5pPr marL="2057400" indent="-228600" defTabSz="911225">
              <a:defRPr sz="2400">
                <a:solidFill>
                  <a:schemeClr val="tx1"/>
                </a:solidFill>
                <a:latin typeface="Times New Roman" pitchFamily="18" charset="0"/>
              </a:defRPr>
            </a:lvl5pPr>
            <a:lvl6pPr marL="2514600" indent="-228600" defTabSz="911225" eaLnBrk="0" fontAlgn="base" hangingPunct="0">
              <a:spcBef>
                <a:spcPct val="0"/>
              </a:spcBef>
              <a:spcAft>
                <a:spcPct val="0"/>
              </a:spcAft>
              <a:defRPr sz="2400">
                <a:solidFill>
                  <a:schemeClr val="tx1"/>
                </a:solidFill>
                <a:latin typeface="Times New Roman" pitchFamily="18" charset="0"/>
              </a:defRPr>
            </a:lvl6pPr>
            <a:lvl7pPr marL="2971800" indent="-228600" defTabSz="911225" eaLnBrk="0" fontAlgn="base" hangingPunct="0">
              <a:spcBef>
                <a:spcPct val="0"/>
              </a:spcBef>
              <a:spcAft>
                <a:spcPct val="0"/>
              </a:spcAft>
              <a:defRPr sz="2400">
                <a:solidFill>
                  <a:schemeClr val="tx1"/>
                </a:solidFill>
                <a:latin typeface="Times New Roman" pitchFamily="18" charset="0"/>
              </a:defRPr>
            </a:lvl7pPr>
            <a:lvl8pPr marL="3429000" indent="-228600" defTabSz="911225" eaLnBrk="0" fontAlgn="base" hangingPunct="0">
              <a:spcBef>
                <a:spcPct val="0"/>
              </a:spcBef>
              <a:spcAft>
                <a:spcPct val="0"/>
              </a:spcAft>
              <a:defRPr sz="2400">
                <a:solidFill>
                  <a:schemeClr val="tx1"/>
                </a:solidFill>
                <a:latin typeface="Times New Roman" pitchFamily="18" charset="0"/>
              </a:defRPr>
            </a:lvl8pPr>
            <a:lvl9pPr marL="3886200" indent="-228600" defTabSz="911225" eaLnBrk="0" fontAlgn="base" hangingPunct="0">
              <a:spcBef>
                <a:spcPct val="0"/>
              </a:spcBef>
              <a:spcAft>
                <a:spcPct val="0"/>
              </a:spcAft>
              <a:defRPr sz="2400">
                <a:solidFill>
                  <a:schemeClr val="tx1"/>
                </a:solidFill>
                <a:latin typeface="Times New Roman" pitchFamily="18" charset="0"/>
              </a:defRPr>
            </a:lvl9pPr>
          </a:lstStyle>
          <a:p>
            <a:fld id="{7A219563-FC0C-481C-AED9-C96B85F6B862}" type="slidenum">
              <a:rPr lang="en-US" sz="1200">
                <a:solidFill>
                  <a:prstClr val="black"/>
                </a:solidFill>
              </a:rPr>
              <a:pPr/>
              <a:t>6</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3AEC7D-61C2-44C3-B929-0B577D959BFB}" type="slidenum">
              <a:rPr lang="en-US"/>
              <a:pPr/>
              <a:t>15</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pPr>
              <a:lnSpc>
                <a:spcPct val="80000"/>
              </a:lnSpc>
            </a:pPr>
            <a:r>
              <a:rPr lang="en-US" sz="900"/>
              <a:t>Most of the developing countries lack sufficient coping capacity to address a</a:t>
            </a:r>
          </a:p>
          <a:p>
            <a:pPr>
              <a:lnSpc>
                <a:spcPct val="80000"/>
              </a:lnSpc>
            </a:pPr>
            <a:r>
              <a:rPr lang="en-US" sz="900"/>
              <a:t>wide range of hazards, especially rare events like tsunamis. International</a:t>
            </a:r>
          </a:p>
          <a:p>
            <a:pPr>
              <a:lnSpc>
                <a:spcPct val="80000"/>
              </a:lnSpc>
            </a:pPr>
            <a:r>
              <a:rPr lang="en-US" sz="900"/>
              <a:t>cooperation and support are therefore highly desirable. A number of countries</a:t>
            </a:r>
          </a:p>
          <a:p>
            <a:pPr>
              <a:lnSpc>
                <a:spcPct val="80000"/>
              </a:lnSpc>
            </a:pPr>
            <a:r>
              <a:rPr lang="en-US" sz="900"/>
              <a:t>have over the last decade been supportive with technical resources and</a:t>
            </a:r>
          </a:p>
          <a:p>
            <a:pPr>
              <a:lnSpc>
                <a:spcPct val="80000"/>
              </a:lnSpc>
            </a:pPr>
            <a:r>
              <a:rPr lang="en-US" sz="900"/>
              <a:t>financial means to assist developing countries where the risk associated with</a:t>
            </a:r>
          </a:p>
          <a:p>
            <a:pPr>
              <a:lnSpc>
                <a:spcPct val="80000"/>
              </a:lnSpc>
            </a:pPr>
            <a:r>
              <a:rPr lang="en-US" sz="900"/>
              <a:t>natural hazards is high. A key challenge with all projects from the donor</a:t>
            </a:r>
          </a:p>
          <a:p>
            <a:pPr>
              <a:lnSpc>
                <a:spcPct val="80000"/>
              </a:lnSpc>
            </a:pPr>
            <a:r>
              <a:rPr lang="en-US" sz="900"/>
              <a:t>countries is to secure that they are need-based, sustainable and well anchored</a:t>
            </a:r>
          </a:p>
          <a:p>
            <a:pPr>
              <a:lnSpc>
                <a:spcPct val="80000"/>
              </a:lnSpc>
            </a:pPr>
            <a:r>
              <a:rPr lang="en-US" sz="900"/>
              <a:t>in the countries’ own development plans. Another challenge is coordination</a:t>
            </a:r>
          </a:p>
          <a:p>
            <a:pPr>
              <a:lnSpc>
                <a:spcPct val="80000"/>
              </a:lnSpc>
            </a:pPr>
            <a:r>
              <a:rPr lang="en-US" sz="900"/>
              <a:t>which often has proven to be difficult because the agencies generally have</a:t>
            </a:r>
          </a:p>
          <a:p>
            <a:pPr>
              <a:lnSpc>
                <a:spcPct val="80000"/>
              </a:lnSpc>
            </a:pPr>
            <a:r>
              <a:rPr lang="en-US" sz="900"/>
              <a:t>different policies and the implementation periods of various projects do not</a:t>
            </a:r>
          </a:p>
          <a:p>
            <a:pPr>
              <a:lnSpc>
                <a:spcPct val="80000"/>
              </a:lnSpc>
            </a:pPr>
            <a:r>
              <a:rPr lang="en-US" sz="900"/>
              <a:t>overlap. A subject which is gaining more and more attention is the need to</a:t>
            </a:r>
          </a:p>
          <a:p>
            <a:pPr>
              <a:lnSpc>
                <a:spcPct val="80000"/>
              </a:lnSpc>
            </a:pPr>
            <a:r>
              <a:rPr lang="en-US" sz="900"/>
              <a:t>secure 100% ownership of the project in the country receiving assistance.</a:t>
            </a:r>
          </a:p>
          <a:p>
            <a:pPr>
              <a:lnSpc>
                <a:spcPct val="80000"/>
              </a:lnSpc>
            </a:pPr>
            <a:r>
              <a:rPr lang="en-US" sz="900"/>
              <a:t>The capacity building initiatives should focus on institutions dealing with</a:t>
            </a:r>
          </a:p>
          <a:p>
            <a:pPr>
              <a:lnSpc>
                <a:spcPct val="80000"/>
              </a:lnSpc>
            </a:pPr>
            <a:r>
              <a:rPr lang="en-US" sz="900"/>
              <a:t>disaster risks and disaster situations in the following four policy fields:</a:t>
            </a:r>
          </a:p>
          <a:p>
            <a:pPr>
              <a:lnSpc>
                <a:spcPct val="80000"/>
              </a:lnSpc>
            </a:pPr>
            <a:r>
              <a:rPr lang="en-US" sz="900"/>
              <a:t>• Risk assessment and communication, i.e. the identification, evaluation</a:t>
            </a:r>
          </a:p>
          <a:p>
            <a:pPr>
              <a:lnSpc>
                <a:spcPct val="80000"/>
              </a:lnSpc>
            </a:pPr>
            <a:r>
              <a:rPr lang="en-US" sz="900"/>
              <a:t>and possibly quantification of the hazards affecting the country and</a:t>
            </a:r>
          </a:p>
          <a:p>
            <a:pPr>
              <a:lnSpc>
                <a:spcPct val="80000"/>
              </a:lnSpc>
            </a:pPr>
            <a:r>
              <a:rPr lang="en-US" sz="900"/>
              <a:t>their potential consequences, and exchange of information with and</a:t>
            </a:r>
          </a:p>
          <a:p>
            <a:pPr>
              <a:lnSpc>
                <a:spcPct val="80000"/>
              </a:lnSpc>
            </a:pPr>
            <a:r>
              <a:rPr lang="en-US" sz="900"/>
              <a:t>awareness-raising among stakeholders and the general public;</a:t>
            </a:r>
          </a:p>
          <a:p>
            <a:pPr>
              <a:lnSpc>
                <a:spcPct val="80000"/>
              </a:lnSpc>
            </a:pPr>
            <a:r>
              <a:rPr lang="en-US" sz="900"/>
              <a:t>• Risk mitigation, i.e. laws, rules and interventions to reduce exposure</a:t>
            </a:r>
          </a:p>
          <a:p>
            <a:pPr>
              <a:lnSpc>
                <a:spcPct val="80000"/>
              </a:lnSpc>
            </a:pPr>
            <a:r>
              <a:rPr lang="en-US" sz="900"/>
              <a:t>and vulnerability to hazards;</a:t>
            </a:r>
          </a:p>
          <a:p>
            <a:pPr>
              <a:lnSpc>
                <a:spcPct val="80000"/>
              </a:lnSpc>
            </a:pPr>
            <a:r>
              <a:rPr lang="en-US" sz="900"/>
              <a:t>• Disaster preparedness, warning and response, i.e. procedures to help</a:t>
            </a:r>
          </a:p>
          <a:p>
            <a:pPr>
              <a:lnSpc>
                <a:spcPct val="80000"/>
              </a:lnSpc>
            </a:pPr>
            <a:r>
              <a:rPr lang="en-US" sz="900"/>
              <a:t>exposed persons, communities and organizations to be prepared for the</a:t>
            </a:r>
          </a:p>
          <a:p>
            <a:pPr>
              <a:lnSpc>
                <a:spcPct val="80000"/>
              </a:lnSpc>
            </a:pPr>
            <a:r>
              <a:rPr lang="en-US" sz="900"/>
              <a:t>occurrence of a hazard, and initiate alerts and rescue activities after the</a:t>
            </a:r>
          </a:p>
          <a:p>
            <a:pPr>
              <a:lnSpc>
                <a:spcPct val="80000"/>
              </a:lnSpc>
            </a:pPr>
            <a:r>
              <a:rPr lang="en-US" sz="900"/>
              <a:t>hazard occurs to reduce its immediate impact;</a:t>
            </a:r>
          </a:p>
          <a:p>
            <a:pPr>
              <a:lnSpc>
                <a:spcPct val="80000"/>
              </a:lnSpc>
            </a:pPr>
            <a:r>
              <a:rPr lang="en-US" sz="900"/>
              <a:t>• Recovery enhancement, i.e. support to disaster-stricken populations and</a:t>
            </a:r>
          </a:p>
          <a:p>
            <a:pPr>
              <a:lnSpc>
                <a:spcPct val="80000"/>
              </a:lnSpc>
            </a:pPr>
            <a:r>
              <a:rPr lang="en-US" sz="900"/>
              <a:t>areas in order to mitigate the long-term impact of disasters.</a:t>
            </a:r>
          </a:p>
          <a:p>
            <a:pPr>
              <a:lnSpc>
                <a:spcPct val="80000"/>
              </a:lnSpc>
            </a:pPr>
            <a:r>
              <a:rPr lang="en-US" sz="900"/>
              <a:t>In each of these fields, institutions can operate at local, regional, national or</a:t>
            </a:r>
          </a:p>
          <a:p>
            <a:pPr>
              <a:lnSpc>
                <a:spcPct val="80000"/>
              </a:lnSpc>
            </a:pPr>
            <a:r>
              <a:rPr lang="en-US" sz="900"/>
              <a:t>international levels.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E1552736-8307-42FC-9D24-C785FE90F1AE}" type="slidenum">
              <a:rPr lang="en-US"/>
              <a:pPr>
                <a:defRPr/>
              </a:pPr>
              <a:t>17</a:t>
            </a:fld>
            <a:endParaRPr lang="en-US"/>
          </a:p>
        </p:txBody>
      </p:sp>
      <p:sp>
        <p:nvSpPr>
          <p:cNvPr id="209923"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32F53079-6737-4847-AC0D-2C51489B6301}" type="slidenum">
              <a:rPr lang="en-US" sz="1200">
                <a:latin typeface="Times New Roman" pitchFamily="18" charset="0"/>
              </a:rPr>
              <a:pPr algn="r" eaLnBrk="1" hangingPunct="1"/>
              <a:t>17</a:t>
            </a:fld>
            <a:endParaRPr lang="en-US" sz="1200">
              <a:latin typeface="Times New Roman" pitchFamily="18" charset="0"/>
            </a:endParaRPr>
          </a:p>
        </p:txBody>
      </p:sp>
      <p:sp>
        <p:nvSpPr>
          <p:cNvPr id="2099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ms-MY"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MY"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Most of reading recorded not exceed the standard limits except</a:t>
            </a:r>
          </a:p>
          <a:p>
            <a:r>
              <a:rPr lang="en-US" smtClean="0"/>
              <a:t>-bromine in PW1, mercury and iron in DW2</a:t>
            </a:r>
          </a:p>
          <a:p>
            <a:r>
              <a:rPr lang="en-US" smtClean="0"/>
              <a:t>-Manganese also exceed the permissible limits in both well</a:t>
            </a:r>
          </a:p>
          <a:p>
            <a:r>
              <a:rPr lang="en-US" smtClean="0"/>
              <a:t>-These heavy metals will discussed in detail letter.</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F9EC0D4-F1E6-4BBF-827F-05DF2EBE7625}" type="slidenum">
              <a:rPr lang="en-US" sz="1200" smtClean="0"/>
              <a:pPr eaLnBrk="1" hangingPunct="1"/>
              <a:t>34</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-There are more than 2420 MPN/100ml of total Coliform and 1414 MPN/100mL E.Coli in Sg. Langat.</a:t>
            </a:r>
          </a:p>
          <a:p>
            <a:r>
              <a:rPr lang="en-US" smtClean="0"/>
              <a:t>-after undergoing biological processes during filtration, both of the bacteria were found less 1.0 MPN/100mL</a:t>
            </a:r>
          </a:p>
          <a:p>
            <a:r>
              <a:rPr lang="en-US" smtClean="0"/>
              <a:t>-Giardia cysts in River also had remove by a 99% of removal</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B17DC642-8EE8-4DF0-8AC6-1BF727236D20}" type="slidenum">
              <a:rPr lang="en-US" sz="1200" smtClean="0"/>
              <a:pPr eaLnBrk="1" hangingPunct="1"/>
              <a:t>35</a:t>
            </a:fld>
            <a:endParaRPr 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8034DE-A5FF-49C0-BE33-9D1B16B40EA9}" type="slidenum">
              <a:rPr lang="en-US" smtClean="0"/>
              <a:pPr fontAlgn="base">
                <a:spcBef>
                  <a:spcPct val="0"/>
                </a:spcBef>
                <a:spcAft>
                  <a:spcPct val="0"/>
                </a:spcAft>
                <a:defRPr/>
              </a:pPr>
              <a:t>47</a:t>
            </a:fld>
            <a:endParaRPr lang="en-US" smtClean="0"/>
          </a:p>
        </p:txBody>
      </p:sp>
      <p:sp>
        <p:nvSpPr>
          <p:cNvPr id="65539" name="Rectangle 2"/>
          <p:cNvSpPr>
            <a:spLocks noGrp="1" noRot="1" noChangeAspect="1" noChangeArrowheads="1" noTextEdit="1"/>
          </p:cNvSpPr>
          <p:nvPr>
            <p:ph type="sldImg"/>
          </p:nvPr>
        </p:nvSpPr>
        <p:spPr bwMode="auto">
          <a:xfrm>
            <a:off x="1184275" y="709613"/>
            <a:ext cx="4533900" cy="3400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941388" y="4322763"/>
            <a:ext cx="5019675"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FAC8E3-2C36-4474-A5F9-07A40A51E23C}" type="slidenum">
              <a:rPr lang="en-US" smtClean="0"/>
              <a:pPr fontAlgn="base">
                <a:spcBef>
                  <a:spcPct val="0"/>
                </a:spcBef>
                <a:spcAft>
                  <a:spcPct val="0"/>
                </a:spcAft>
                <a:defRPr/>
              </a:pPr>
              <a:t>48</a:t>
            </a:fld>
            <a:endParaRPr lang="en-US" smtClean="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B82DB927-F4C2-4F83-A322-ACE4B385714A}" type="datetimeFigureOut">
              <a:rPr lang="en-US" smtClean="0"/>
              <a:pPr/>
              <a:t>9/24/2014</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EC3CFE2B-4D03-4009-8C1E-BB6399903FF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82DB927-F4C2-4F83-A322-ACE4B385714A}" type="datetimeFigureOut">
              <a:rPr lang="en-US" smtClean="0"/>
              <a:pPr/>
              <a:t>9/24/2014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C3CFE2B-4D03-4009-8C1E-BB6399903F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B82DB927-F4C2-4F83-A322-ACE4B385714A}" type="datetimeFigureOut">
              <a:rPr lang="en-US" smtClean="0"/>
              <a:pPr/>
              <a:t>9/24/2014</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EC3CFE2B-4D03-4009-8C1E-BB6399903F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MY"/>
          </a:p>
        </p:txBody>
      </p:sp>
      <p:sp>
        <p:nvSpPr>
          <p:cNvPr id="3" name="Table Placeholder 2"/>
          <p:cNvSpPr>
            <a:spLocks noGrp="1"/>
          </p:cNvSpPr>
          <p:nvPr>
            <p:ph type="tbl" idx="1"/>
          </p:nvPr>
        </p:nvSpPr>
        <p:spPr>
          <a:xfrm>
            <a:off x="457200" y="1600200"/>
            <a:ext cx="8229600" cy="4525963"/>
          </a:xfrm>
        </p:spPr>
        <p:txBody>
          <a:bodyPr/>
          <a:lstStyle/>
          <a:p>
            <a:endParaRPr lang="en-MY"/>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7F2D953-6F25-4F42-838D-744A1D7DD4D8}" type="slidenum">
              <a:rPr lang="en-US"/>
              <a:pPr/>
              <a:t>‹#›</a:t>
            </a:fld>
            <a:endParaRPr lang="en-US"/>
          </a:p>
        </p:txBody>
      </p:sp>
    </p:spTree>
    <p:extLst>
      <p:ext uri="{BB962C8B-B14F-4D97-AF65-F5344CB8AC3E}">
        <p14:creationId xmlns:p14="http://schemas.microsoft.com/office/powerpoint/2010/main" val="295339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138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412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578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713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251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249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176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82DB927-F4C2-4F83-A322-ACE4B385714A}" type="datetimeFigureOut">
              <a:rPr lang="en-US" smtClean="0"/>
              <a:pPr/>
              <a:t>9/24/2014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C3CFE2B-4D03-4009-8C1E-BB6399903FF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819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295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550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307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17"/>
          <p:cNvSpPr>
            <a:spLocks noGrp="1"/>
          </p:cNvSpPr>
          <p:nvPr>
            <p:ph type="sldNum" sz="quarter" idx="12"/>
          </p:nvPr>
        </p:nvSpPr>
        <p:spPr/>
        <p:txBody>
          <a:bodyPr/>
          <a:lstStyle>
            <a:lvl1pPr>
              <a:defRPr/>
            </a:lvl1pPr>
          </a:lstStyle>
          <a:p>
            <a:pPr>
              <a:defRPr/>
            </a:pPr>
            <a:fld id="{57226502-8DE9-48F7-A7DB-EF906E17C6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146830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54B31F75-78CE-4E92-8E37-C3304FFF82F3}" type="datetimeFigureOut">
              <a:rPr lang="en-US">
                <a:solidFill>
                  <a:srgbClr val="D6ECFF"/>
                </a:solidFill>
              </a:rPr>
              <a:pPr>
                <a:defRPr/>
              </a:pPr>
              <a:t>9/24/2014</a:t>
            </a:fld>
            <a:endParaRPr lang="en-US">
              <a:solidFill>
                <a:srgbClr val="D6ECFF"/>
              </a:solidFill>
            </a:endParaRPr>
          </a:p>
        </p:txBody>
      </p:sp>
      <p:sp>
        <p:nvSpPr>
          <p:cNvPr id="16" name="Footer Placeholder 16"/>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a:lvl1pPr>
            <a:extLst/>
          </a:lstStyle>
          <a:p>
            <a:pPr>
              <a:defRPr/>
            </a:pPr>
            <a:fld id="{4830F976-4616-45F4-8BB6-7FBD9F02238B}"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3093302331"/>
      </p:ext>
    </p:extLst>
  </p:cSld>
  <p:clrMapOvr>
    <a:masterClrMapping/>
  </p:clrMapOvr>
  <p:transition>
    <p:check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4298CAFA-F7FE-42DE-8532-E13AEF9149E5}" type="datetimeFigureOut">
              <a:rPr lang="en-US">
                <a:solidFill>
                  <a:srgbClr val="D6ECFF"/>
                </a:solidFill>
              </a:rPr>
              <a:pPr>
                <a:defRPr/>
              </a:pPr>
              <a:t>9/24/2014</a:t>
            </a:fld>
            <a:endParaRPr lang="en-US">
              <a:solidFill>
                <a:srgbClr val="D6ECFF"/>
              </a:solidFill>
            </a:endParaRPr>
          </a:p>
        </p:txBody>
      </p:sp>
      <p:sp>
        <p:nvSpPr>
          <p:cNvPr id="5" name="Footer Placeholder 4"/>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8B395A93-D835-4E45-B702-4CC0095CD4A7}"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2495471363"/>
      </p:ext>
    </p:extLst>
  </p:cSld>
  <p:clrMapOvr>
    <a:masterClrMapping/>
  </p:clrMapOvr>
  <p:transition>
    <p:check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base" hangingPunct="0">
              <a:spcBef>
                <a:spcPct val="0"/>
              </a:spcBef>
              <a:spcAft>
                <a:spcPct val="0"/>
              </a:spcAft>
              <a:defRPr/>
            </a:pPr>
            <a:endParaRPr lang="en-US" sz="2400">
              <a:solidFill>
                <a:prstClr val="white"/>
              </a:solidFill>
              <a:latin typeface="Times New Roman" pitchFamily="18"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C424A770-AE60-44C9-8F75-5369FD4933C8}" type="datetimeFigureOut">
              <a:rPr lang="en-US">
                <a:solidFill>
                  <a:srgbClr val="D6ECFF"/>
                </a:solidFill>
              </a:rPr>
              <a:pPr>
                <a:defRPr/>
              </a:pPr>
              <a:t>9/24/2014</a:t>
            </a:fld>
            <a:endParaRPr lang="en-US">
              <a:solidFill>
                <a:srgbClr val="D6ECFF"/>
              </a:solidFill>
            </a:endParaRPr>
          </a:p>
        </p:txBody>
      </p:sp>
      <p:sp>
        <p:nvSpPr>
          <p:cNvPr id="26" name="Footer Placeholder 4"/>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2845D3C8-0C03-4196-8865-0DEA2409479D}"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3428909898"/>
      </p:ext>
    </p:extLst>
  </p:cSld>
  <p:clrMapOvr>
    <a:masterClrMapping/>
  </p:clrMapOvr>
  <p:transition>
    <p:check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0CD9A860-48FC-48C8-A2A1-A3045276FBB0}" type="datetimeFigureOut">
              <a:rPr lang="en-US">
                <a:solidFill>
                  <a:srgbClr val="D6ECFF"/>
                </a:solidFill>
              </a:rPr>
              <a:pPr>
                <a:defRPr/>
              </a:pPr>
              <a:t>9/24/2014</a:t>
            </a:fld>
            <a:endParaRPr lang="en-US">
              <a:solidFill>
                <a:srgbClr val="D6ECFF"/>
              </a:solidFill>
            </a:endParaRPr>
          </a:p>
        </p:txBody>
      </p:sp>
      <p:sp>
        <p:nvSpPr>
          <p:cNvPr id="6" name="Footer Placeholder 5"/>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98C6E009-A9BA-450C-AD65-7B53FB981E8F}"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4048171095"/>
      </p:ext>
    </p:extLst>
  </p:cSld>
  <p:clrMapOvr>
    <a:masterClrMapping/>
  </p:clrMapOvr>
  <p:transition>
    <p:check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3488F372-CBFB-45AA-AC8E-E4AF35361381}" type="datetimeFigureOut">
              <a:rPr lang="en-US">
                <a:solidFill>
                  <a:srgbClr val="D6ECFF"/>
                </a:solidFill>
              </a:rPr>
              <a:pPr>
                <a:defRPr/>
              </a:pPr>
              <a:t>9/24/2014</a:t>
            </a:fld>
            <a:endParaRPr lang="en-US">
              <a:solidFill>
                <a:srgbClr val="D6ECFF"/>
              </a:solidFill>
            </a:endParaRPr>
          </a:p>
        </p:txBody>
      </p:sp>
      <p:sp>
        <p:nvSpPr>
          <p:cNvPr id="18" name="Footer Placeholder 7"/>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20708618-D3AC-4B55-970C-7985C94A9818}"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3103735652"/>
      </p:ext>
    </p:extLst>
  </p:cSld>
  <p:clrMapOvr>
    <a:masterClrMapping/>
  </p:clrMapOvr>
  <p:transition>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B82DB927-F4C2-4F83-A322-ACE4B385714A}" type="datetimeFigureOut">
              <a:rPr lang="en-US" smtClean="0"/>
              <a:pPr/>
              <a:t>9/24/2014</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EC3CFE2B-4D03-4009-8C1E-BB6399903FF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380E13CB-FD96-4232-AD77-BFA2225DEFDC}" type="datetimeFigureOut">
              <a:rPr lang="en-US">
                <a:solidFill>
                  <a:srgbClr val="D6ECFF"/>
                </a:solidFill>
              </a:rPr>
              <a:pPr>
                <a:defRPr/>
              </a:pPr>
              <a:t>9/24/2014</a:t>
            </a:fld>
            <a:endParaRPr lang="en-US">
              <a:solidFill>
                <a:srgbClr val="D6ECFF"/>
              </a:solidFill>
            </a:endParaRPr>
          </a:p>
        </p:txBody>
      </p:sp>
      <p:sp>
        <p:nvSpPr>
          <p:cNvPr id="4" name="Footer Placeholder 3"/>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5" name="Slide Number Placeholder 4"/>
          <p:cNvSpPr>
            <a:spLocks noGrp="1"/>
          </p:cNvSpPr>
          <p:nvPr>
            <p:ph type="sldNum" sz="quarter" idx="12"/>
          </p:nvPr>
        </p:nvSpPr>
        <p:spPr/>
        <p:txBody>
          <a:bodyPr/>
          <a:lstStyle>
            <a:lvl1pPr>
              <a:defRPr/>
            </a:lvl1pPr>
            <a:extLst/>
          </a:lstStyle>
          <a:p>
            <a:pPr>
              <a:defRPr/>
            </a:pPr>
            <a:fld id="{BECEC2F7-237C-4E9B-89AA-F3D57853813D}"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537709365"/>
      </p:ext>
    </p:extLst>
  </p:cSld>
  <p:clrMapOvr>
    <a:masterClrMapping/>
  </p:clrMapOvr>
  <p:transition>
    <p:check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125F7D3B-C2D4-4375-BA8C-15DFD32B4A27}" type="datetimeFigureOut">
              <a:rPr lang="en-US">
                <a:solidFill>
                  <a:srgbClr val="D6ECFF"/>
                </a:solidFill>
              </a:rPr>
              <a:pPr>
                <a:defRPr/>
              </a:pPr>
              <a:t>9/24/2014</a:t>
            </a:fld>
            <a:endParaRPr lang="en-US">
              <a:solidFill>
                <a:srgbClr val="D6ECFF"/>
              </a:solidFill>
            </a:endParaRPr>
          </a:p>
        </p:txBody>
      </p:sp>
      <p:sp>
        <p:nvSpPr>
          <p:cNvPr id="3" name="Footer Placeholder 2"/>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a:lvl1pPr>
            <a:extLst/>
          </a:lstStyle>
          <a:p>
            <a:pPr>
              <a:defRPr/>
            </a:pPr>
            <a:fld id="{36AA75CE-F3F0-4243-BD93-B9F93C989BDB}"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3375936791"/>
      </p:ext>
    </p:extLst>
  </p:cSld>
  <p:clrMapOvr>
    <a:masterClrMapping/>
  </p:clrMapOvr>
  <p:transition>
    <p:check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F121946C-1F5D-4466-BBE3-7617B24BE95C}" type="datetimeFigureOut">
              <a:rPr lang="en-US">
                <a:solidFill>
                  <a:srgbClr val="D6ECFF"/>
                </a:solidFill>
              </a:rPr>
              <a:pPr>
                <a:defRPr/>
              </a:pPr>
              <a:t>9/24/2014</a:t>
            </a:fld>
            <a:endParaRPr lang="en-US">
              <a:solidFill>
                <a:srgbClr val="D6ECFF"/>
              </a:solidFill>
            </a:endParaRPr>
          </a:p>
        </p:txBody>
      </p:sp>
      <p:sp>
        <p:nvSpPr>
          <p:cNvPr id="6" name="Footer Placeholder 5"/>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7F5F1FA8-B3EF-4AC1-95A9-8BEC1A3F1DFC}"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1595947526"/>
      </p:ext>
    </p:extLst>
  </p:cSld>
  <p:clrMapOvr>
    <a:masterClrMapping/>
  </p:clrMapOvr>
  <p:transition>
    <p:check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B267228-5EF0-47C5-9E10-70CFE529E447}" type="datetimeFigureOut">
              <a:rPr lang="en-US">
                <a:solidFill>
                  <a:srgbClr val="D6ECFF"/>
                </a:solidFill>
              </a:rPr>
              <a:pPr>
                <a:defRPr/>
              </a:pPr>
              <a:t>9/24/2014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lgn="r">
              <a:defRPr>
                <a:solidFill>
                  <a:schemeClr val="tx2"/>
                </a:solidFill>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C6161610-C2B0-40E0-828C-6B2592B04470}"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1278556070"/>
      </p:ext>
    </p:extLst>
  </p:cSld>
  <p:clrMapOvr>
    <a:masterClrMapping/>
  </p:clrMapOvr>
  <p:transition>
    <p:check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D3B7E7EE-7635-42FB-96DD-8886A6527A85}" type="datetimeFigureOut">
              <a:rPr lang="en-US">
                <a:solidFill>
                  <a:srgbClr val="D6ECFF"/>
                </a:solidFill>
              </a:rPr>
              <a:pPr>
                <a:defRPr/>
              </a:pPr>
              <a:t>9/24/2014</a:t>
            </a:fld>
            <a:endParaRPr lang="en-US">
              <a:solidFill>
                <a:srgbClr val="D6ECFF"/>
              </a:solidFill>
            </a:endParaRPr>
          </a:p>
        </p:txBody>
      </p:sp>
      <p:sp>
        <p:nvSpPr>
          <p:cNvPr id="5" name="Footer Placeholder 4"/>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8708C6E3-7AA9-4C2D-B4E5-196819C737A1}"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244117294"/>
      </p:ext>
    </p:extLst>
  </p:cSld>
  <p:clrMapOvr>
    <a:masterClrMapping/>
  </p:clrMapOvr>
  <p:transition>
    <p:check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fld id="{03BE96DE-E002-4E95-86E2-B6B3FB32496A}" type="datetimeFigureOut">
              <a:rPr lang="en-US">
                <a:solidFill>
                  <a:srgbClr val="D6ECFF"/>
                </a:solidFill>
              </a:rPr>
              <a:pPr>
                <a:defRPr/>
              </a:pPr>
              <a:t>9/24/2014</a:t>
            </a:fld>
            <a:endParaRPr lang="en-US">
              <a:solidFill>
                <a:srgbClr val="D6ECFF"/>
              </a:solidFill>
            </a:endParaRPr>
          </a:p>
        </p:txBody>
      </p:sp>
      <p:sp>
        <p:nvSpPr>
          <p:cNvPr id="5" name="Footer Placeholder 4"/>
          <p:cNvSpPr>
            <a:spLocks noGrp="1"/>
          </p:cNvSpPr>
          <p:nvPr>
            <p:ph type="ftr" sz="quarter" idx="11"/>
          </p:nvPr>
        </p:nvSpPr>
        <p:spPr/>
        <p:txBody>
          <a:bodyPr/>
          <a:lstStyle>
            <a:lvl1pPr algn="r">
              <a:defRPr>
                <a:solidFill>
                  <a:schemeClr val="tx2"/>
                </a:solidFill>
              </a:defRPr>
            </a:lvl1pPr>
            <a:extLst/>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lvl1pPr>
              <a:defRPr/>
            </a:lvl1pPr>
            <a:extLst/>
          </a:lstStyle>
          <a:p>
            <a:pPr>
              <a:defRPr/>
            </a:pPr>
            <a:fld id="{D6E5B440-7DCF-47FC-A2F4-36889374EE5A}" type="slidenum">
              <a:rPr lang="en-US">
                <a:solidFill>
                  <a:srgbClr val="D6ECFF"/>
                </a:solidFill>
              </a:rPr>
              <a:pPr>
                <a:defRPr/>
              </a:pPr>
              <a:t>‹#›</a:t>
            </a:fld>
            <a:endParaRPr lang="en-US">
              <a:solidFill>
                <a:srgbClr val="FFFFCC"/>
              </a:solidFill>
            </a:endParaRPr>
          </a:p>
        </p:txBody>
      </p:sp>
    </p:spTree>
    <p:extLst>
      <p:ext uri="{BB962C8B-B14F-4D97-AF65-F5344CB8AC3E}">
        <p14:creationId xmlns:p14="http://schemas.microsoft.com/office/powerpoint/2010/main" val="3482156472"/>
      </p:ext>
    </p:extLst>
  </p:cSld>
  <p:clrMapOvr>
    <a:masterClrMapping/>
  </p:clrMapOvr>
  <p:transition>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82DB927-F4C2-4F83-A322-ACE4B385714A}" type="datetimeFigureOut">
              <a:rPr lang="en-US" smtClean="0"/>
              <a:pPr/>
              <a:t>9/24/2014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C3CFE2B-4D03-4009-8C1E-BB6399903F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82DB927-F4C2-4F83-A322-ACE4B385714A}" type="datetimeFigureOut">
              <a:rPr lang="en-US" smtClean="0"/>
              <a:pPr/>
              <a:t>9/24/2014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C3CFE2B-4D03-4009-8C1E-BB6399903F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82DB927-F4C2-4F83-A322-ACE4B385714A}" type="datetimeFigureOut">
              <a:rPr lang="en-US" smtClean="0"/>
              <a:pPr/>
              <a:t>9/24/2014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C3CFE2B-4D03-4009-8C1E-BB6399903F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B82DB927-F4C2-4F83-A322-ACE4B385714A}" type="datetimeFigureOut">
              <a:rPr lang="en-US" smtClean="0"/>
              <a:pPr/>
              <a:t>9/24/2014</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EC3CFE2B-4D03-4009-8C1E-BB6399903F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82DB927-F4C2-4F83-A322-ACE4B385714A}" type="datetimeFigureOut">
              <a:rPr lang="en-US" smtClean="0"/>
              <a:pPr/>
              <a:t>9/24/2014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C3CFE2B-4D03-4009-8C1E-BB6399903F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B82DB927-F4C2-4F83-A322-ACE4B385714A}" type="datetimeFigureOut">
              <a:rPr lang="en-US" smtClean="0"/>
              <a:pPr/>
              <a:t>9/24/2014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C3CFE2B-4D03-4009-8C1E-BB6399903FF5}"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4"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B82DB927-F4C2-4F83-A322-ACE4B385714A}" type="datetimeFigureOut">
              <a:rPr lang="en-US" smtClean="0"/>
              <a:pPr/>
              <a:t>9/24/2014</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EC3CFE2B-4D03-4009-8C1E-BB6399903F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36" r:id="rId12"/>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090D2-741A-47B1-995E-B761096AD30A}" type="datetimeFigureOut">
              <a:rPr lang="en-US" smtClean="0">
                <a:solidFill>
                  <a:prstClr val="black">
                    <a:tint val="75000"/>
                  </a:prstClr>
                </a:solidFill>
              </a:rPr>
              <a:pPr/>
              <a:t>9/24/2014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39A3D-6E5B-421C-AA99-AA75690A48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201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sz="2400"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2060"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smtClean="0">
                <a:solidFill>
                  <a:schemeClr val="tx2"/>
                </a:solidFill>
              </a:defRPr>
            </a:lvl1pPr>
            <a:extLst/>
          </a:lstStyle>
          <a:p>
            <a:pPr fontAlgn="base">
              <a:spcBef>
                <a:spcPct val="0"/>
              </a:spcBef>
              <a:spcAft>
                <a:spcPct val="0"/>
              </a:spcAft>
              <a:defRPr/>
            </a:pPr>
            <a:fld id="{A2AFF14D-0DE1-4A6D-B708-D4B2A813E334}" type="datetimeFigureOut">
              <a:rPr lang="en-US">
                <a:solidFill>
                  <a:srgbClr val="D6ECFF"/>
                </a:solidFill>
                <a:latin typeface="Times New Roman" pitchFamily="18" charset="0"/>
              </a:rPr>
              <a:pPr fontAlgn="base">
                <a:spcBef>
                  <a:spcPct val="0"/>
                </a:spcBef>
                <a:spcAft>
                  <a:spcPct val="0"/>
                </a:spcAft>
                <a:defRPr/>
              </a:pPr>
              <a:t>9/24/2014</a:t>
            </a:fld>
            <a:endParaRPr lang="en-US" dirty="0">
              <a:solidFill>
                <a:srgbClr val="D6ECFF">
                  <a:shade val="90000"/>
                </a:srgbClr>
              </a:solidFill>
              <a:latin typeface="Times New Roman" pitchFamily="18" charset="0"/>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l" eaLnBrk="1" latinLnBrk="0" hangingPunct="1">
              <a:defRPr kumimoji="0" sz="1100" dirty="0">
                <a:solidFill>
                  <a:schemeClr val="tx2">
                    <a:shade val="90000"/>
                  </a:schemeClr>
                </a:solidFill>
              </a:defRPr>
            </a:lvl1pPr>
            <a:extLst/>
          </a:lstStyle>
          <a:p>
            <a:pPr fontAlgn="base">
              <a:spcBef>
                <a:spcPct val="0"/>
              </a:spcBef>
              <a:spcAft>
                <a:spcPct val="0"/>
              </a:spcAft>
              <a:defRPr/>
            </a:pPr>
            <a:endParaRPr lang="en-US">
              <a:solidFill>
                <a:srgbClr val="D6ECFF">
                  <a:shade val="90000"/>
                </a:srgbClr>
              </a:solidFill>
              <a:latin typeface="Times New Roman" pitchFamily="18" charset="0"/>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smtClean="0">
                <a:solidFill>
                  <a:schemeClr val="tx2"/>
                </a:solidFill>
              </a:defRPr>
            </a:lvl1pPr>
            <a:extLst/>
          </a:lstStyle>
          <a:p>
            <a:pPr fontAlgn="base">
              <a:spcBef>
                <a:spcPct val="0"/>
              </a:spcBef>
              <a:spcAft>
                <a:spcPct val="0"/>
              </a:spcAft>
              <a:defRPr/>
            </a:pPr>
            <a:fld id="{CC45AA90-FE98-43C5-8EEB-513DCE1824F5}" type="slidenum">
              <a:rPr lang="en-US">
                <a:solidFill>
                  <a:srgbClr val="D6ECFF"/>
                </a:solidFill>
                <a:latin typeface="Times New Roman" pitchFamily="18" charset="0"/>
              </a:rPr>
              <a:pPr fontAlgn="base">
                <a:spcBef>
                  <a:spcPct val="0"/>
                </a:spcBef>
                <a:spcAft>
                  <a:spcPct val="0"/>
                </a:spcAft>
                <a:defRPr/>
              </a:pPr>
              <a:t>‹#›</a:t>
            </a:fld>
            <a:endParaRPr lang="en-US">
              <a:solidFill>
                <a:srgbClr val="FFFFCC"/>
              </a:solidFill>
              <a:latin typeface="Times New Roman" pitchFamily="18" charset="0"/>
            </a:endParaRPr>
          </a:p>
        </p:txBody>
      </p:sp>
    </p:spTree>
    <p:extLst>
      <p:ext uri="{BB962C8B-B14F-4D97-AF65-F5344CB8AC3E}">
        <p14:creationId xmlns:p14="http://schemas.microsoft.com/office/powerpoint/2010/main" val="3621208284"/>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checker/>
  </p:transition>
  <p:timing>
    <p:tnLst>
      <p:par>
        <p:cTn id="1" dur="indefinite" restart="never" nodeType="tmRoot"/>
      </p:par>
    </p:tnLst>
  </p:timing>
  <p:hf hdr="0" ftr="0" dt="0"/>
  <p:txStyles>
    <p:titleStyle>
      <a:lvl1pPr algn="l" rtl="0" fontAlgn="base">
        <a:spcBef>
          <a:spcPct val="0"/>
        </a:spcBef>
        <a:spcAft>
          <a:spcPct val="0"/>
        </a:spcAft>
        <a:defRPr sz="4000" kern="1200" spc="-100">
          <a:solidFill>
            <a:srgbClr val="C1EEFF"/>
          </a:solidFill>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ceismail@eng.usm.my"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jpe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0.jpe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8.jpe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4.png"/><Relationship Id="rId7" Type="http://schemas.openxmlformats.org/officeDocument/2006/relationships/image" Target="../media/image78.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7.emf"/><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emf"/><Relationship Id="rId9"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1031"/>
          <p:cNvSpPr txBox="1">
            <a:spLocks noChangeArrowheads="1"/>
          </p:cNvSpPr>
          <p:nvPr/>
        </p:nvSpPr>
        <p:spPr bwMode="auto">
          <a:xfrm>
            <a:off x="2109849" y="4648200"/>
            <a:ext cx="609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
              </a:spcBef>
            </a:pPr>
            <a:endParaRPr lang="en-US" altLang="en-US" sz="1600" dirty="0">
              <a:solidFill>
                <a:srgbClr val="0000FF"/>
              </a:solidFill>
              <a:latin typeface="Arial Rounded MT Bold" pitchFamily="34" charset="0"/>
            </a:endParaRPr>
          </a:p>
          <a:p>
            <a:pPr algn="r" eaLnBrk="1" hangingPunct="1">
              <a:spcBef>
                <a:spcPct val="5000"/>
              </a:spcBef>
            </a:pPr>
            <a:r>
              <a:rPr lang="en-US" altLang="en-US" sz="1600" dirty="0">
                <a:latin typeface="Arial Rounded MT Bold" pitchFamily="34" charset="0"/>
              </a:rPr>
              <a:t>Prof. Ismail </a:t>
            </a:r>
            <a:r>
              <a:rPr lang="en-US" altLang="en-US" sz="1600" dirty="0" err="1">
                <a:latin typeface="Arial Rounded MT Bold" pitchFamily="34" charset="0"/>
              </a:rPr>
              <a:t>Abustan</a:t>
            </a:r>
            <a:endParaRPr lang="en-US" altLang="en-US" sz="1600" dirty="0">
              <a:latin typeface="Arial Rounded MT Bold" pitchFamily="34" charset="0"/>
            </a:endParaRPr>
          </a:p>
          <a:p>
            <a:pPr algn="r" eaLnBrk="1" hangingPunct="1">
              <a:spcBef>
                <a:spcPct val="5000"/>
              </a:spcBef>
            </a:pPr>
            <a:r>
              <a:rPr lang="en-US" altLang="en-US" sz="1600" dirty="0">
                <a:latin typeface="Arial Rounded MT Bold" pitchFamily="34" charset="0"/>
              </a:rPr>
              <a:t>(Professor of Urban Water)</a:t>
            </a:r>
          </a:p>
          <a:p>
            <a:pPr algn="r" eaLnBrk="1" hangingPunct="1">
              <a:spcBef>
                <a:spcPct val="5000"/>
              </a:spcBef>
            </a:pPr>
            <a:r>
              <a:rPr lang="en-US" altLang="en-US" sz="1600" dirty="0">
                <a:latin typeface="Arial Rounded MT Bold" pitchFamily="34" charset="0"/>
              </a:rPr>
              <a:t>School of Civil Engineering</a:t>
            </a:r>
          </a:p>
          <a:p>
            <a:pPr algn="r" eaLnBrk="1" hangingPunct="1">
              <a:spcBef>
                <a:spcPct val="5000"/>
              </a:spcBef>
            </a:pPr>
            <a:r>
              <a:rPr lang="en-US" altLang="en-US" sz="1600" dirty="0" err="1">
                <a:latin typeface="Arial Rounded MT Bold" pitchFamily="34" charset="0"/>
              </a:rPr>
              <a:t>Universiti</a:t>
            </a:r>
            <a:r>
              <a:rPr lang="en-US" altLang="en-US" sz="1600" dirty="0">
                <a:latin typeface="Arial Rounded MT Bold" pitchFamily="34" charset="0"/>
              </a:rPr>
              <a:t> </a:t>
            </a:r>
            <a:r>
              <a:rPr lang="en-US" altLang="en-US" sz="1600" dirty="0" err="1">
                <a:latin typeface="Arial Rounded MT Bold" pitchFamily="34" charset="0"/>
              </a:rPr>
              <a:t>Sains</a:t>
            </a:r>
            <a:r>
              <a:rPr lang="en-US" altLang="en-US" sz="1600" dirty="0">
                <a:latin typeface="Arial Rounded MT Bold" pitchFamily="34" charset="0"/>
              </a:rPr>
              <a:t> Malaysia</a:t>
            </a:r>
          </a:p>
          <a:p>
            <a:pPr algn="r" eaLnBrk="1" hangingPunct="1">
              <a:spcBef>
                <a:spcPct val="5000"/>
              </a:spcBef>
            </a:pPr>
            <a:r>
              <a:rPr lang="en-US" altLang="en-US" sz="1600" dirty="0">
                <a:solidFill>
                  <a:srgbClr val="0070C0"/>
                </a:solidFill>
                <a:latin typeface="Arial Rounded MT Bold" pitchFamily="34" charset="0"/>
                <a:hlinkClick r:id="rId2"/>
              </a:rPr>
              <a:t>ceismail@usm.my</a:t>
            </a:r>
            <a:endParaRPr lang="en-US" altLang="en-US" sz="1600" dirty="0">
              <a:solidFill>
                <a:srgbClr val="0070C0"/>
              </a:solidFill>
              <a:latin typeface="Arial Rounded MT Bold" pitchFamily="34" charset="0"/>
            </a:endParaRPr>
          </a:p>
          <a:p>
            <a:pPr algn="r" eaLnBrk="1" hangingPunct="1">
              <a:spcBef>
                <a:spcPct val="5000"/>
              </a:spcBef>
            </a:pPr>
            <a:r>
              <a:rPr lang="en-US" altLang="en-US" sz="1600" dirty="0">
                <a:solidFill>
                  <a:srgbClr val="0070C0"/>
                </a:solidFill>
                <a:latin typeface="Arial Rounded MT Bold" pitchFamily="34" charset="0"/>
              </a:rPr>
              <a:t>Visiting Professor of King Saud University (2013-1</a:t>
            </a:r>
            <a:r>
              <a:rPr lang="en-US" altLang="en-US" sz="1600" dirty="0">
                <a:solidFill>
                  <a:srgbClr val="0000FF"/>
                </a:solidFill>
                <a:latin typeface="Arial Rounded MT Bold" pitchFamily="34" charset="0"/>
              </a:rPr>
              <a:t>4)</a:t>
            </a:r>
          </a:p>
          <a:p>
            <a:pPr algn="r" eaLnBrk="1" hangingPunct="1">
              <a:spcBef>
                <a:spcPct val="5000"/>
              </a:spcBef>
            </a:pPr>
            <a:r>
              <a:rPr lang="en-US" altLang="en-US" sz="1600" dirty="0">
                <a:solidFill>
                  <a:srgbClr val="0000FF"/>
                </a:solidFill>
                <a:latin typeface="Arial Rounded MT Bold" pitchFamily="34" charset="0"/>
              </a:rPr>
              <a:t>Visiting </a:t>
            </a:r>
            <a:r>
              <a:rPr lang="en-US" altLang="en-US" sz="1600" dirty="0" smtClean="0">
                <a:solidFill>
                  <a:srgbClr val="0000FF"/>
                </a:solidFill>
                <a:latin typeface="Arial Rounded MT Bold" pitchFamily="34" charset="0"/>
              </a:rPr>
              <a:t>Professor of </a:t>
            </a:r>
            <a:r>
              <a:rPr lang="en-US" altLang="en-US" sz="1600" dirty="0">
                <a:solidFill>
                  <a:srgbClr val="0000FF"/>
                </a:solidFill>
                <a:latin typeface="Arial Rounded MT Bold" pitchFamily="34" charset="0"/>
              </a:rPr>
              <a:t>Kyoto </a:t>
            </a:r>
            <a:r>
              <a:rPr lang="en-US" altLang="en-US" sz="1600" dirty="0" smtClean="0">
                <a:solidFill>
                  <a:srgbClr val="0000FF"/>
                </a:solidFill>
                <a:latin typeface="Arial Rounded MT Bold" pitchFamily="34" charset="0"/>
              </a:rPr>
              <a:t>University (</a:t>
            </a:r>
            <a:r>
              <a:rPr lang="en-US" altLang="en-US" sz="1600" dirty="0">
                <a:solidFill>
                  <a:srgbClr val="0000FF"/>
                </a:solidFill>
                <a:latin typeface="Arial Rounded MT Bold" pitchFamily="34" charset="0"/>
              </a:rPr>
              <a:t>2008 -9; 2014-15) </a:t>
            </a: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38400"/>
            <a:ext cx="2093913"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11875"/>
            <a:ext cx="21336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381000" y="1143000"/>
            <a:ext cx="7620000" cy="1143000"/>
          </a:xfrm>
        </p:spPr>
        <p:txBody>
          <a:bodyPr>
            <a:noAutofit/>
          </a:bodyPr>
          <a:lstStyle/>
          <a:p>
            <a:pPr algn="ctr"/>
            <a:r>
              <a:rPr lang="en-US" sz="3200" dirty="0" smtClean="0"/>
              <a:t>EXTREME WEATHER AND ADAPTATION: </a:t>
            </a:r>
            <a:r>
              <a:rPr lang="en-US" sz="3200" dirty="0" smtClean="0"/>
              <a:t>studies in </a:t>
            </a:r>
            <a:r>
              <a:rPr lang="en-US" sz="3200" dirty="0" err="1" smtClean="0"/>
              <a:t>usm</a:t>
            </a:r>
            <a:r>
              <a:rPr lang="en-US" sz="3200" dirty="0" smtClean="0"/>
              <a:t>, Malaysia</a:t>
            </a:r>
            <a:endParaRPr lang="en-US" sz="3200" dirty="0"/>
          </a:p>
        </p:txBody>
      </p:sp>
    </p:spTree>
    <p:extLst>
      <p:ext uri="{BB962C8B-B14F-4D97-AF65-F5344CB8AC3E}">
        <p14:creationId xmlns:p14="http://schemas.microsoft.com/office/powerpoint/2010/main" val="1778080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490537"/>
          </a:xfrm>
        </p:spPr>
        <p:txBody>
          <a:bodyPr>
            <a:normAutofit fontScale="90000"/>
          </a:bodyPr>
          <a:lstStyle/>
          <a:p>
            <a:r>
              <a:rPr lang="en-US" sz="2800" dirty="0"/>
              <a:t>M</a:t>
            </a:r>
            <a:r>
              <a:rPr lang="en-US" sz="2800" dirty="0" smtClean="0"/>
              <a:t>ultiple </a:t>
            </a:r>
            <a:r>
              <a:rPr lang="en-US" sz="2800" dirty="0"/>
              <a:t>climate hazard index medium, as compared to its neighbors</a:t>
            </a:r>
          </a:p>
        </p:txBody>
      </p:sp>
      <p:sp>
        <p:nvSpPr>
          <p:cNvPr id="14339" name="Rectangle 3"/>
          <p:cNvSpPr>
            <a:spLocks noGrp="1" noChangeArrowheads="1"/>
          </p:cNvSpPr>
          <p:nvPr>
            <p:ph type="body" idx="1"/>
          </p:nvPr>
        </p:nvSpPr>
        <p:spPr/>
        <p:txBody>
          <a:bodyPr/>
          <a:lstStyle/>
          <a:p>
            <a:endParaRPr lang="en-US"/>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14425"/>
            <a:ext cx="8535988"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861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825" y="274638"/>
            <a:ext cx="8569325" cy="490537"/>
          </a:xfrm>
        </p:spPr>
        <p:txBody>
          <a:bodyPr/>
          <a:lstStyle/>
          <a:p>
            <a:r>
              <a:rPr lang="en-US" sz="2400" dirty="0"/>
              <a:t>Flood frequency </a:t>
            </a:r>
            <a:r>
              <a:rPr lang="en-US" sz="2400" dirty="0" smtClean="0"/>
              <a:t>(</a:t>
            </a:r>
            <a:r>
              <a:rPr lang="en-US" sz="2400" dirty="0"/>
              <a:t>event per year from 1980-2001)</a:t>
            </a:r>
          </a:p>
        </p:txBody>
      </p:sp>
      <p:sp>
        <p:nvSpPr>
          <p:cNvPr id="20483" name="Rectangle 3"/>
          <p:cNvSpPr>
            <a:spLocks noGrp="1" noChangeArrowheads="1"/>
          </p:cNvSpPr>
          <p:nvPr>
            <p:ph type="body" idx="1"/>
          </p:nvPr>
        </p:nvSpPr>
        <p:spPr/>
        <p:txBody>
          <a:bodyPr/>
          <a:lstStyle/>
          <a:p>
            <a:endParaRPr lang="en-US"/>
          </a:p>
        </p:txBody>
      </p:sp>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95375"/>
            <a:ext cx="8542338"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48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0825" y="274638"/>
            <a:ext cx="8569325" cy="490537"/>
          </a:xfrm>
        </p:spPr>
        <p:txBody>
          <a:bodyPr/>
          <a:lstStyle/>
          <a:p>
            <a:r>
              <a:rPr lang="en-US" sz="2400" dirty="0"/>
              <a:t>Drought frequency </a:t>
            </a:r>
            <a:r>
              <a:rPr lang="en-US" sz="2400" dirty="0" smtClean="0"/>
              <a:t>(</a:t>
            </a:r>
            <a:r>
              <a:rPr lang="en-US" sz="2400" dirty="0"/>
              <a:t>event per year from 1980-2000)</a:t>
            </a:r>
          </a:p>
        </p:txBody>
      </p:sp>
      <p:sp>
        <p:nvSpPr>
          <p:cNvPr id="21507" name="Rectangle 3"/>
          <p:cNvSpPr>
            <a:spLocks noGrp="1" noChangeArrowheads="1"/>
          </p:cNvSpPr>
          <p:nvPr>
            <p:ph type="body" idx="1"/>
          </p:nvPr>
        </p:nvSpPr>
        <p:spPr/>
        <p:txBody>
          <a:bodyPr/>
          <a:lstStyle/>
          <a:p>
            <a:endParaRPr lang="en-US"/>
          </a:p>
        </p:txBody>
      </p:sp>
      <p:pic>
        <p:nvPicPr>
          <p:cNvPr id="215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8561388"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020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457200" y="2130425"/>
            <a:ext cx="2286000" cy="1470025"/>
          </a:xfrm>
        </p:spPr>
        <p:txBody>
          <a:bodyPr/>
          <a:lstStyle/>
          <a:p>
            <a:r>
              <a:rPr lang="en-US" sz="2000" dirty="0"/>
              <a:t>Natural and Conflict related Hazards in Asia Pacific, OCHA, 2009</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5175"/>
            <a:ext cx="4059238" cy="572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1602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50825" y="260350"/>
            <a:ext cx="3816350" cy="6337300"/>
          </a:xfrm>
        </p:spPr>
        <p:txBody>
          <a:bodyPr/>
          <a:lstStyle/>
          <a:p>
            <a:pPr>
              <a:lnSpc>
                <a:spcPct val="80000"/>
              </a:lnSpc>
            </a:pPr>
            <a:r>
              <a:rPr lang="en-US" sz="2400" dirty="0" smtClean="0"/>
              <a:t>SEA coping </a:t>
            </a:r>
            <a:r>
              <a:rPr lang="en-US" sz="2400" dirty="0"/>
              <a:t>capacity is </a:t>
            </a:r>
            <a:r>
              <a:rPr lang="en-US" sz="2400" dirty="0" smtClean="0"/>
              <a:t>low</a:t>
            </a:r>
            <a:endParaRPr lang="en-US" sz="2400" dirty="0"/>
          </a:p>
          <a:p>
            <a:pPr>
              <a:lnSpc>
                <a:spcPct val="80000"/>
              </a:lnSpc>
            </a:pPr>
            <a:endParaRPr lang="en-US" sz="2400" dirty="0"/>
          </a:p>
          <a:p>
            <a:pPr>
              <a:lnSpc>
                <a:spcPct val="80000"/>
              </a:lnSpc>
            </a:pPr>
            <a:r>
              <a:rPr lang="en-US" sz="2400" dirty="0"/>
              <a:t>Ten components of coping capacity:</a:t>
            </a:r>
          </a:p>
          <a:p>
            <a:pPr lvl="1">
              <a:lnSpc>
                <a:spcPct val="80000"/>
              </a:lnSpc>
            </a:pPr>
            <a:r>
              <a:rPr lang="en-US" sz="2000" dirty="0"/>
              <a:t>Hazard evaluation</a:t>
            </a:r>
          </a:p>
          <a:p>
            <a:pPr lvl="1">
              <a:lnSpc>
                <a:spcPct val="80000"/>
              </a:lnSpc>
            </a:pPr>
            <a:r>
              <a:rPr lang="en-US" sz="2000" dirty="0"/>
              <a:t>Consequence and vulnerability assessment</a:t>
            </a:r>
          </a:p>
          <a:p>
            <a:pPr lvl="1">
              <a:lnSpc>
                <a:spcPct val="80000"/>
              </a:lnSpc>
            </a:pPr>
            <a:r>
              <a:rPr lang="en-US" sz="2000" dirty="0"/>
              <a:t>Awareness-raising activities</a:t>
            </a:r>
          </a:p>
          <a:p>
            <a:pPr lvl="1">
              <a:lnSpc>
                <a:spcPct val="80000"/>
              </a:lnSpc>
            </a:pPr>
            <a:r>
              <a:rPr lang="en-US" sz="2000" dirty="0" err="1"/>
              <a:t>Sectoral</a:t>
            </a:r>
            <a:r>
              <a:rPr lang="en-US" sz="2000" dirty="0"/>
              <a:t> regulations</a:t>
            </a:r>
          </a:p>
          <a:p>
            <a:pPr lvl="1">
              <a:lnSpc>
                <a:spcPct val="80000"/>
              </a:lnSpc>
            </a:pPr>
            <a:r>
              <a:rPr lang="en-US" sz="2000" dirty="0"/>
              <a:t>Structural </a:t>
            </a:r>
            <a:r>
              <a:rPr lang="en-US" sz="2000" dirty="0" err="1"/>
              <a:t>defences</a:t>
            </a:r>
            <a:endParaRPr lang="en-US" sz="2000" dirty="0"/>
          </a:p>
          <a:p>
            <a:pPr lvl="1">
              <a:lnSpc>
                <a:spcPct val="80000"/>
              </a:lnSpc>
            </a:pPr>
            <a:r>
              <a:rPr lang="en-US" sz="2000" dirty="0"/>
              <a:t>Continuity planning</a:t>
            </a:r>
          </a:p>
          <a:p>
            <a:pPr lvl="1">
              <a:lnSpc>
                <a:spcPct val="80000"/>
              </a:lnSpc>
            </a:pPr>
            <a:r>
              <a:rPr lang="en-US" sz="2000" dirty="0"/>
              <a:t>Early warning</a:t>
            </a:r>
          </a:p>
          <a:p>
            <a:pPr lvl="1">
              <a:lnSpc>
                <a:spcPct val="80000"/>
              </a:lnSpc>
            </a:pPr>
            <a:r>
              <a:rPr lang="en-US" sz="2000" dirty="0"/>
              <a:t>Emergency response</a:t>
            </a:r>
          </a:p>
          <a:p>
            <a:pPr lvl="1">
              <a:lnSpc>
                <a:spcPct val="80000"/>
              </a:lnSpc>
            </a:pPr>
            <a:r>
              <a:rPr lang="en-US" sz="2000" dirty="0"/>
              <a:t>Insurance and disaster funds</a:t>
            </a:r>
          </a:p>
          <a:p>
            <a:pPr lvl="1">
              <a:lnSpc>
                <a:spcPct val="80000"/>
              </a:lnSpc>
            </a:pPr>
            <a:r>
              <a:rPr lang="en-US" sz="2000" dirty="0"/>
              <a:t>Reconstruction and rehabilitation planning</a:t>
            </a: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41288"/>
            <a:ext cx="4665662" cy="67167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1638" y="1066800"/>
            <a:ext cx="4665662" cy="152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ectangle 4"/>
          <p:cNvSpPr/>
          <p:nvPr/>
        </p:nvSpPr>
        <p:spPr>
          <a:xfrm>
            <a:off x="4191000" y="1219200"/>
            <a:ext cx="4665662"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Rectangle 5"/>
          <p:cNvSpPr/>
          <p:nvPr/>
        </p:nvSpPr>
        <p:spPr>
          <a:xfrm>
            <a:off x="4191000" y="1981200"/>
            <a:ext cx="4665662"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Rectangle 6"/>
          <p:cNvSpPr/>
          <p:nvPr/>
        </p:nvSpPr>
        <p:spPr>
          <a:xfrm>
            <a:off x="4191000" y="3048000"/>
            <a:ext cx="4665662" cy="152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Rectangle 7"/>
          <p:cNvSpPr/>
          <p:nvPr/>
        </p:nvSpPr>
        <p:spPr>
          <a:xfrm>
            <a:off x="4191000" y="3962400"/>
            <a:ext cx="4665662"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Rectangle 8"/>
          <p:cNvSpPr/>
          <p:nvPr/>
        </p:nvSpPr>
        <p:spPr>
          <a:xfrm>
            <a:off x="4191000" y="5029200"/>
            <a:ext cx="4665662"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9"/>
          <p:cNvSpPr/>
          <p:nvPr/>
        </p:nvSpPr>
        <p:spPr>
          <a:xfrm>
            <a:off x="4191000" y="5410200"/>
            <a:ext cx="4665662" cy="152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Rectangle 10"/>
          <p:cNvSpPr/>
          <p:nvPr/>
        </p:nvSpPr>
        <p:spPr>
          <a:xfrm>
            <a:off x="4191000" y="5943600"/>
            <a:ext cx="4665662" cy="152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Rectangle 11"/>
          <p:cNvSpPr/>
          <p:nvPr/>
        </p:nvSpPr>
        <p:spPr>
          <a:xfrm>
            <a:off x="4191000" y="6705600"/>
            <a:ext cx="4665662"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516827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0825" y="274638"/>
            <a:ext cx="8569325" cy="490537"/>
          </a:xfrm>
        </p:spPr>
        <p:txBody>
          <a:bodyPr/>
          <a:lstStyle/>
          <a:p>
            <a:r>
              <a:rPr lang="en-US" sz="2400" dirty="0"/>
              <a:t>Coping capacity to disasters </a:t>
            </a:r>
          </a:p>
        </p:txBody>
      </p:sp>
      <p:sp>
        <p:nvSpPr>
          <p:cNvPr id="25603" name="Rectangle 3"/>
          <p:cNvSpPr>
            <a:spLocks noGrp="1" noChangeArrowheads="1"/>
          </p:cNvSpPr>
          <p:nvPr>
            <p:ph type="body" idx="1"/>
          </p:nvPr>
        </p:nvSpPr>
        <p:spPr/>
        <p:txBody>
          <a:bodyPr/>
          <a:lstStyle/>
          <a:p>
            <a:endParaRPr lang="en-US"/>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8316912" cy="564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455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MY"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599" y="457200"/>
            <a:ext cx="408622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0" y="320040"/>
            <a:ext cx="2667000" cy="5775960"/>
          </a:xfrm>
          <a:prstGeom prst="rect">
            <a:avLst/>
          </a:prstGeom>
        </p:spPr>
        <p:txBody>
          <a:bodyPr vert="horz" lIns="45720" tIns="0" rIns="45720" bIns="0" anchor="b" anchorCtr="0">
            <a:noAutofit/>
          </a:bodyPr>
          <a:lstStyle>
            <a:lvl1pPr algn="r" rtl="0" eaLnBrk="1" latinLnBrk="0" hangingPunct="1">
              <a:spcBef>
                <a:spcPct val="0"/>
              </a:spcBef>
              <a:buNone/>
              <a:defRPr kumimoji="0" sz="42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MY" sz="2000" dirty="0" smtClean="0"/>
              <a:t>The Desktop study on Assessment of Capacity Gaps and Needs of South East Asia Countries in Addressing Impacts, Vulnerability and Adaptation to Climate </a:t>
            </a:r>
            <a:br>
              <a:rPr lang="en-MY" sz="2000" dirty="0" smtClean="0"/>
            </a:br>
            <a:r>
              <a:rPr lang="en-MY" sz="2000" dirty="0" smtClean="0"/>
              <a:t>Variability and Climate Change </a:t>
            </a:r>
            <a:endParaRPr lang="en-MY" sz="2000" dirty="0"/>
          </a:p>
        </p:txBody>
      </p:sp>
    </p:spTree>
    <p:extLst>
      <p:ext uri="{BB962C8B-B14F-4D97-AF65-F5344CB8AC3E}">
        <p14:creationId xmlns:p14="http://schemas.microsoft.com/office/powerpoint/2010/main" val="257454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2667000" y="6356350"/>
            <a:ext cx="3352800" cy="365125"/>
          </a:xfrm>
        </p:spPr>
        <p:txBody>
          <a:bodyPr/>
          <a:lstStyle/>
          <a:p>
            <a:pPr algn="l">
              <a:defRPr/>
            </a:pPr>
            <a:fld id="{7FBDD08A-F858-4C77-8680-4A7780A095DB}" type="slidenum">
              <a:rPr lang="en-US"/>
              <a:pPr algn="l">
                <a:defRPr/>
              </a:pPr>
              <a:t>17</a:t>
            </a:fld>
            <a:endParaRPr lang="en-US"/>
          </a:p>
        </p:txBody>
      </p:sp>
      <p:sp>
        <p:nvSpPr>
          <p:cNvPr id="4" name="Slide Number Placeholder 3"/>
          <p:cNvSpPr txBox="1">
            <a:spLocks noGrp="1"/>
          </p:cNvSpPr>
          <p:nvPr/>
        </p:nvSpPr>
        <p:spPr bwMode="auto">
          <a:xfrm>
            <a:off x="6934200" y="6400800"/>
            <a:ext cx="2133600" cy="457200"/>
          </a:xfrm>
          <a:prstGeom prst="rect">
            <a:avLst/>
          </a:prstGeom>
          <a:noFill/>
          <a:ln>
            <a:miter lim="800000"/>
            <a:headEnd/>
            <a:tailEnd/>
          </a:ln>
        </p:spPr>
        <p:txBody>
          <a:bodyPr/>
          <a:lstStyle/>
          <a:p>
            <a:pPr algn="r">
              <a:defRPr/>
            </a:pPr>
            <a:fld id="{0F549B67-1F66-4042-A22B-6E56D7BD9932}" type="slidenum">
              <a:rPr lang="en-US" sz="1200" b="1">
                <a:solidFill>
                  <a:srgbClr val="000000"/>
                </a:solidFill>
                <a:effectLst>
                  <a:outerShdw blurRad="38100" dist="38100" dir="2700000" algn="tl">
                    <a:srgbClr val="FFFFFF"/>
                  </a:outerShdw>
                </a:effectLst>
                <a:latin typeface="Verdana" pitchFamily="34" charset="0"/>
              </a:rPr>
              <a:pPr algn="r">
                <a:defRPr/>
              </a:pPr>
              <a:t>17</a:t>
            </a:fld>
            <a:endParaRPr lang="en-US" sz="1200" b="1">
              <a:solidFill>
                <a:srgbClr val="000000"/>
              </a:solidFill>
              <a:effectLst>
                <a:outerShdw blurRad="38100" dist="38100" dir="2700000" algn="tl">
                  <a:srgbClr val="FFFFFF"/>
                </a:outerShdw>
              </a:effectLst>
              <a:latin typeface="Verdana" pitchFamily="34" charset="0"/>
            </a:endParaRPr>
          </a:p>
        </p:txBody>
      </p:sp>
      <p:sp>
        <p:nvSpPr>
          <p:cNvPr id="113668" name="Rectangle 2"/>
          <p:cNvSpPr>
            <a:spLocks noGrp="1" noChangeArrowheads="1"/>
          </p:cNvSpPr>
          <p:nvPr>
            <p:ph type="title" idx="4294967295"/>
          </p:nvPr>
        </p:nvSpPr>
        <p:spPr>
          <a:xfrm>
            <a:off x="457200" y="831850"/>
            <a:ext cx="8229600" cy="768350"/>
          </a:xfrm>
        </p:spPr>
        <p:txBody>
          <a:bodyPr>
            <a:normAutofit fontScale="90000"/>
          </a:bodyPr>
          <a:lstStyle/>
          <a:p>
            <a:r>
              <a:rPr lang="en-US" sz="3600" b="1" smtClean="0"/>
              <a:t>Adaptation Strategies in Water Resources</a:t>
            </a:r>
          </a:p>
        </p:txBody>
      </p:sp>
      <p:sp>
        <p:nvSpPr>
          <p:cNvPr id="867331" name="Rectangle 3"/>
          <p:cNvSpPr>
            <a:spLocks noGrp="1" noChangeArrowheads="1"/>
          </p:cNvSpPr>
          <p:nvPr>
            <p:ph type="body" idx="4294967295"/>
          </p:nvPr>
        </p:nvSpPr>
        <p:spPr>
          <a:xfrm>
            <a:off x="685800" y="2057400"/>
            <a:ext cx="8229600" cy="4648200"/>
          </a:xfrm>
        </p:spPr>
        <p:txBody>
          <a:bodyPr/>
          <a:lstStyle/>
          <a:p>
            <a:pPr>
              <a:defRPr/>
            </a:pPr>
            <a:r>
              <a:rPr lang="en-US" dirty="0"/>
              <a:t>Water Resources</a:t>
            </a:r>
          </a:p>
          <a:p>
            <a:pPr lvl="1">
              <a:defRPr/>
            </a:pPr>
            <a:r>
              <a:rPr lang="en-US" dirty="0">
                <a:solidFill>
                  <a:srgbClr val="FF0000"/>
                </a:solidFill>
                <a:effectLst>
                  <a:outerShdw blurRad="38100" dist="38100" dir="2700000" algn="tl">
                    <a:srgbClr val="C0C0C0"/>
                  </a:outerShdw>
                </a:effectLst>
              </a:rPr>
              <a:t>Enlarging reservoir capacity </a:t>
            </a:r>
          </a:p>
          <a:p>
            <a:pPr lvl="1">
              <a:defRPr/>
            </a:pPr>
            <a:r>
              <a:rPr lang="en-US" dirty="0">
                <a:solidFill>
                  <a:srgbClr val="FF0000"/>
                </a:solidFill>
                <a:effectLst>
                  <a:outerShdw blurRad="38100" dist="38100" dir="2700000" algn="tl">
                    <a:srgbClr val="C0C0C0"/>
                  </a:outerShdw>
                </a:effectLst>
              </a:rPr>
              <a:t>Improving hydrological forecasting</a:t>
            </a:r>
          </a:p>
          <a:p>
            <a:pPr lvl="1">
              <a:defRPr/>
            </a:pPr>
            <a:r>
              <a:rPr lang="en-US" dirty="0">
                <a:solidFill>
                  <a:srgbClr val="FF0000"/>
                </a:solidFill>
                <a:effectLst>
                  <a:outerShdw blurRad="38100" dist="38100" dir="2700000" algn="tl">
                    <a:srgbClr val="C0C0C0"/>
                  </a:outerShdw>
                </a:effectLst>
              </a:rPr>
              <a:t>Promoting widespread use of groundwater</a:t>
            </a:r>
          </a:p>
          <a:p>
            <a:pPr lvl="1">
              <a:defRPr/>
            </a:pPr>
            <a:r>
              <a:rPr lang="en-US" dirty="0">
                <a:effectLst>
                  <a:outerShdw blurRad="38100" dist="38100" dir="2700000" algn="tl">
                    <a:srgbClr val="C0C0C0"/>
                  </a:outerShdw>
                </a:effectLst>
              </a:rPr>
              <a:t>Changing land use practices</a:t>
            </a:r>
          </a:p>
          <a:p>
            <a:pPr lvl="1">
              <a:defRPr/>
            </a:pPr>
            <a:r>
              <a:rPr lang="en-US" dirty="0">
                <a:effectLst>
                  <a:outerShdw blurRad="38100" dist="38100" dir="2700000" algn="tl">
                    <a:srgbClr val="C0C0C0"/>
                  </a:outerShdw>
                </a:effectLst>
              </a:rPr>
              <a:t>Demand side management for water resources</a:t>
            </a:r>
          </a:p>
          <a:p>
            <a:pPr lvl="1">
              <a:defRPr/>
            </a:pPr>
            <a:r>
              <a:rPr lang="en-US" dirty="0">
                <a:effectLst>
                  <a:outerShdw blurRad="38100" dist="38100" dir="2700000" algn="tl">
                    <a:srgbClr val="C0C0C0"/>
                  </a:outerShdw>
                </a:effectLst>
              </a:rPr>
              <a:t>Buffer zone for agriculture and forestry industries to minimize erosion and sedimentation</a:t>
            </a:r>
          </a:p>
        </p:txBody>
      </p:sp>
    </p:spTree>
    <p:extLst>
      <p:ext uri="{BB962C8B-B14F-4D97-AF65-F5344CB8AC3E}">
        <p14:creationId xmlns:p14="http://schemas.microsoft.com/office/powerpoint/2010/main" val="3711373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142976" y="180960"/>
            <a:ext cx="7975624" cy="1104900"/>
          </a:xfrm>
          <a:solidFill>
            <a:srgbClr val="0070C0"/>
          </a:solidFill>
        </p:spPr>
        <p:txBody>
          <a:bodyPr>
            <a:normAutofit fontScale="90000"/>
          </a:bodyPr>
          <a:lstStyle/>
          <a:p>
            <a:pPr eaLnBrk="1" fontAlgn="auto" hangingPunct="1">
              <a:spcAft>
                <a:spcPts val="0"/>
              </a:spcAft>
              <a:defRPr/>
            </a:pPr>
            <a:r>
              <a:rPr lang="en-US" sz="3100" dirty="0" smtClean="0">
                <a:solidFill>
                  <a:schemeClr val="bg1"/>
                </a:solidFill>
                <a:latin typeface="Gill Sans"/>
              </a:rPr>
              <a:t>Why Malaysian needs Water Security? </a:t>
            </a:r>
            <a:r>
              <a:rPr lang="en-US" sz="3200" dirty="0" smtClean="0">
                <a:solidFill>
                  <a:schemeClr val="bg2"/>
                </a:solidFill>
                <a:latin typeface="Gill Sans"/>
              </a:rPr>
              <a:t/>
            </a:r>
            <a:br>
              <a:rPr lang="en-US" sz="3200" dirty="0" smtClean="0">
                <a:solidFill>
                  <a:schemeClr val="bg2"/>
                </a:solidFill>
                <a:latin typeface="Gill Sans"/>
              </a:rPr>
            </a:br>
            <a:endParaRPr lang="en-US" sz="3200" dirty="0">
              <a:solidFill>
                <a:schemeClr val="bg2"/>
              </a:solidFill>
              <a:latin typeface="Gill Sans"/>
            </a:endParaRPr>
          </a:p>
        </p:txBody>
      </p:sp>
      <p:sp>
        <p:nvSpPr>
          <p:cNvPr id="2253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D1DC7ECE-8CFE-4019-B89A-6B0B8FEDE0B9}" type="slidenum">
              <a:rPr lang="en-US" sz="1100" smtClean="0">
                <a:solidFill>
                  <a:schemeClr val="tx2"/>
                </a:solidFill>
              </a:rPr>
              <a:pPr eaLnBrk="1" hangingPunct="1"/>
              <a:t>18</a:t>
            </a:fld>
            <a:endParaRPr lang="en-US" sz="1100" smtClean="0">
              <a:solidFill>
                <a:schemeClr val="tx2"/>
              </a:solidFill>
            </a:endParaRPr>
          </a:p>
        </p:txBody>
      </p:sp>
      <p:pic>
        <p:nvPicPr>
          <p:cNvPr id="126978" name="Picture 2"/>
          <p:cNvPicPr>
            <a:picLocks noChangeAspect="1"/>
          </p:cNvPicPr>
          <p:nvPr/>
        </p:nvPicPr>
        <p:blipFill>
          <a:blip r:embed="rId2"/>
          <a:srcRect/>
          <a:stretch>
            <a:fillRect/>
          </a:stretch>
        </p:blipFill>
        <p:spPr bwMode="auto">
          <a:xfrm>
            <a:off x="0" y="1285875"/>
            <a:ext cx="4170363" cy="3429000"/>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126979" name="Picture 3"/>
          <p:cNvPicPr>
            <a:picLocks noChangeAspect="1"/>
          </p:cNvPicPr>
          <p:nvPr/>
        </p:nvPicPr>
        <p:blipFill>
          <a:blip r:embed="rId3"/>
          <a:srcRect/>
          <a:stretch>
            <a:fillRect/>
          </a:stretch>
        </p:blipFill>
        <p:spPr bwMode="auto">
          <a:xfrm>
            <a:off x="357188" y="5218113"/>
            <a:ext cx="3357562" cy="433387"/>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126980" name="Picture 4"/>
          <p:cNvPicPr>
            <a:picLocks noChangeAspect="1"/>
          </p:cNvPicPr>
          <p:nvPr/>
        </p:nvPicPr>
        <p:blipFill>
          <a:blip r:embed="rId4"/>
          <a:srcRect/>
          <a:stretch>
            <a:fillRect/>
          </a:stretch>
        </p:blipFill>
        <p:spPr bwMode="auto">
          <a:xfrm>
            <a:off x="642938" y="5715000"/>
            <a:ext cx="3000375" cy="527050"/>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126981" name="Picture 5"/>
          <p:cNvPicPr>
            <a:picLocks noChangeAspect="1"/>
          </p:cNvPicPr>
          <p:nvPr/>
        </p:nvPicPr>
        <p:blipFill>
          <a:blip r:embed="rId5"/>
          <a:srcRect/>
          <a:stretch>
            <a:fillRect/>
          </a:stretch>
        </p:blipFill>
        <p:spPr bwMode="auto">
          <a:xfrm>
            <a:off x="4105275" y="1214438"/>
            <a:ext cx="5038725" cy="3465512"/>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22536" name="Picture 7" descr="https://encrypted-tbn1.gstatic.com/images?q=tbn:ANd9GcSt5Pc8idtRBrYTzhk8amsz1HUyFzLl6ysh8nPy-6UckjaS5K7Gp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485775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77953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p:cNvSpPr>
          <p:nvPr/>
        </p:nvSpPr>
        <p:spPr bwMode="auto">
          <a:xfrm>
            <a:off x="762000" y="0"/>
            <a:ext cx="8393113" cy="762000"/>
          </a:xfrm>
          <a:prstGeom prst="rect">
            <a:avLst/>
          </a:prstGeom>
          <a:gradFill rotWithShape="0">
            <a:gsLst>
              <a:gs pos="0">
                <a:srgbClr val="800080"/>
              </a:gs>
              <a:gs pos="100000">
                <a:srgbClr val="13001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ms-MY"/>
          </a:p>
        </p:txBody>
      </p:sp>
      <p:sp>
        <p:nvSpPr>
          <p:cNvPr id="31747" name="Rectangle 2"/>
          <p:cNvSpPr>
            <a:spLocks/>
          </p:cNvSpPr>
          <p:nvPr/>
        </p:nvSpPr>
        <p:spPr bwMode="auto">
          <a:xfrm>
            <a:off x="0" y="6223000"/>
            <a:ext cx="9156700" cy="635000"/>
          </a:xfrm>
          <a:prstGeom prst="rect">
            <a:avLst/>
          </a:prstGeom>
          <a:gradFill rotWithShape="0">
            <a:gsLst>
              <a:gs pos="0">
                <a:srgbClr val="800080"/>
              </a:gs>
              <a:gs pos="100000">
                <a:srgbClr val="3B003B"/>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lstStyle/>
          <a:p>
            <a:endParaRPr lang="ms-MY"/>
          </a:p>
        </p:txBody>
      </p:sp>
      <p:sp>
        <p:nvSpPr>
          <p:cNvPr id="31748" name="Rectangle 3"/>
          <p:cNvSpPr>
            <a:spLocks/>
          </p:cNvSpPr>
          <p:nvPr/>
        </p:nvSpPr>
        <p:spPr bwMode="auto">
          <a:xfrm>
            <a:off x="0" y="6294438"/>
            <a:ext cx="9156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38100" tIns="38100" rIns="38100" bIns="38100"/>
          <a:lstStyle/>
          <a:p>
            <a:pPr>
              <a:lnSpc>
                <a:spcPct val="60000"/>
              </a:lnSpc>
              <a:spcBef>
                <a:spcPts val="1075"/>
              </a:spcBef>
            </a:pPr>
            <a:r>
              <a:rPr lang="en-US" sz="1800" b="1">
                <a:solidFill>
                  <a:srgbClr val="CBCBCB"/>
                </a:solidFill>
                <a:latin typeface="Lucida Grande" charset="0"/>
                <a:ea typeface="Lucida Grande" charset="0"/>
                <a:cs typeface="Lucida Grande" charset="0"/>
                <a:sym typeface="Lucida Grande" charset="0"/>
              </a:rPr>
              <a:t>School of Civil Engineering </a:t>
            </a:r>
            <a:endParaRPr lang="en-US" sz="2800">
              <a:solidFill>
                <a:schemeClr val="tx1"/>
              </a:solidFill>
              <a:latin typeface="Times New Roman" pitchFamily="18" charset="0"/>
              <a:cs typeface="Times" charset="0"/>
              <a:sym typeface="Times New Roman" pitchFamily="18" charset="0"/>
            </a:endParaRPr>
          </a:p>
          <a:p>
            <a:pPr>
              <a:lnSpc>
                <a:spcPct val="60000"/>
              </a:lnSpc>
              <a:spcBef>
                <a:spcPts val="1075"/>
              </a:spcBef>
            </a:pPr>
            <a:r>
              <a:rPr lang="en-US" sz="1800" b="1">
                <a:solidFill>
                  <a:srgbClr val="CBCBCB"/>
                </a:solidFill>
                <a:latin typeface="Lucida Grande" charset="0"/>
                <a:ea typeface="Lucida Grande" charset="0"/>
                <a:cs typeface="Lucida Grande" charset="0"/>
                <a:sym typeface="Lucida Grande" charset="0"/>
              </a:rPr>
              <a:t>UNIVERSITI SAINS MALAYSIA</a:t>
            </a:r>
          </a:p>
        </p:txBody>
      </p:sp>
      <p:pic>
        <p:nvPicPr>
          <p:cNvPr id="317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5"/>
          <p:cNvSpPr>
            <a:spLocks noChangeShapeType="1"/>
          </p:cNvSpPr>
          <p:nvPr/>
        </p:nvSpPr>
        <p:spPr bwMode="auto">
          <a:xfrm>
            <a:off x="1155700" y="762000"/>
            <a:ext cx="7988300" cy="0"/>
          </a:xfrm>
          <a:prstGeom prst="line">
            <a:avLst/>
          </a:prstGeom>
          <a:noFill/>
          <a:ln w="63500" cap="sq">
            <a:solidFill>
              <a:srgbClr val="FF66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1751" name="Rectangle 6"/>
          <p:cNvSpPr>
            <a:spLocks/>
          </p:cNvSpPr>
          <p:nvPr/>
        </p:nvSpPr>
        <p:spPr bwMode="auto">
          <a:xfrm>
            <a:off x="6934200" y="-76200"/>
            <a:ext cx="2260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38100" tIns="38100" rIns="38100" bIns="38100"/>
          <a:lstStyle/>
          <a:p>
            <a:pPr algn="r">
              <a:spcBef>
                <a:spcPts val="838"/>
              </a:spcBef>
            </a:pPr>
            <a:r>
              <a:rPr lang="en-US" sz="1400">
                <a:solidFill>
                  <a:srgbClr val="800080"/>
                </a:solidFill>
                <a:latin typeface="Times New Roman Bold" charset="0"/>
                <a:cs typeface="Times New Roman Bold" charset="0"/>
                <a:sym typeface="Times New Roman Bold" charset="0"/>
              </a:rPr>
              <a:t>www.civil.eng.usm.my</a:t>
            </a:r>
          </a:p>
        </p:txBody>
      </p:sp>
      <p:sp>
        <p:nvSpPr>
          <p:cNvPr id="31752" name="Text Box 7"/>
          <p:cNvSpPr txBox="1">
            <a:spLocks noChangeArrowheads="1"/>
          </p:cNvSpPr>
          <p:nvPr/>
        </p:nvSpPr>
        <p:spPr bwMode="auto">
          <a:xfrm>
            <a:off x="8191500" y="6362700"/>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r" eaLnBrk="1" hangingPunct="1"/>
            <a:fld id="{A4988D51-DE56-4A56-B0F3-851B110683A9}" type="slidenum">
              <a:rPr lang="en-US" sz="1400">
                <a:solidFill>
                  <a:schemeClr val="tx1"/>
                </a:solidFill>
                <a:latin typeface="Times New Roman" pitchFamily="18" charset="0"/>
                <a:cs typeface="Times New Roman" pitchFamily="18" charset="0"/>
                <a:sym typeface="Times New Roman" pitchFamily="18" charset="0"/>
              </a:rPr>
              <a:pPr algn="r" eaLnBrk="1" hangingPunct="1"/>
              <a:t>19</a:t>
            </a:fld>
            <a:endParaRPr lang="en-US" sz="1400">
              <a:solidFill>
                <a:schemeClr val="tx1"/>
              </a:solidFill>
              <a:latin typeface="Times New Roman" pitchFamily="18" charset="0"/>
              <a:cs typeface="Times New Roman" pitchFamily="18" charset="0"/>
              <a:sym typeface="Times New Roman" pitchFamily="18" charset="0"/>
            </a:endParaRPr>
          </a:p>
        </p:txBody>
      </p:sp>
      <p:sp>
        <p:nvSpPr>
          <p:cNvPr id="20491" name="Rectangle 11"/>
          <p:cNvSpPr>
            <a:spLocks/>
          </p:cNvSpPr>
          <p:nvPr/>
        </p:nvSpPr>
        <p:spPr bwMode="auto">
          <a:xfrm>
            <a:off x="1111250" y="212725"/>
            <a:ext cx="2927350" cy="469900"/>
          </a:xfrm>
          <a:prstGeom prst="rect">
            <a:avLst/>
          </a:prstGeom>
          <a:noFill/>
          <a:ln w="9525" cap="flat">
            <a:noFill/>
            <a:miter lim="800000"/>
            <a:headEnd type="none" w="med" len="med"/>
            <a:tailEnd type="none" w="med" len="med"/>
          </a:ln>
        </p:spPr>
        <p:txBody>
          <a:bodyPr lIns="38100" tIns="38100" rIns="38100" bIns="38100" anchor="ctr"/>
          <a:lstStyle/>
          <a:p>
            <a:pPr algn="l">
              <a:defRPr/>
            </a:pPr>
            <a:r>
              <a:rPr lang="en-US" sz="2800" dirty="0" smtClean="0">
                <a:solidFill>
                  <a:srgbClr val="CBCBCB"/>
                </a:solidFill>
                <a:effectLst>
                  <a:outerShdw blurRad="38100" dist="38100" dir="2700000" algn="tl">
                    <a:srgbClr val="C0C0C0"/>
                  </a:outerShdw>
                </a:effectLst>
                <a:latin typeface="Times New Roman" charset="0"/>
                <a:cs typeface="Times New Roman" charset="0"/>
                <a:sym typeface="Times New Roman" charset="0"/>
              </a:rPr>
              <a:t>Research Activities</a:t>
            </a:r>
            <a:endParaRPr lang="en-US" sz="2800" dirty="0">
              <a:solidFill>
                <a:srgbClr val="CBCBCB"/>
              </a:solidFill>
              <a:effectLst>
                <a:outerShdw blurRad="38100" dist="38100" dir="2700000" algn="tl">
                  <a:srgbClr val="C0C0C0"/>
                </a:outerShdw>
              </a:effectLst>
              <a:latin typeface="Times New Roman" charset="0"/>
              <a:cs typeface="Times New Roman" charset="0"/>
              <a:sym typeface="Times New Roman"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26159894"/>
              </p:ext>
            </p:extLst>
          </p:nvPr>
        </p:nvGraphicFramePr>
        <p:xfrm>
          <a:off x="-1" y="2970840"/>
          <a:ext cx="8991601" cy="3996627"/>
        </p:xfrm>
        <a:graphic>
          <a:graphicData uri="http://schemas.openxmlformats.org/drawingml/2006/table">
            <a:tbl>
              <a:tblPr firstRow="1" bandRow="1">
                <a:tableStyleId>{5C22544A-7EE6-4342-B048-85BDC9FD1C3A}</a:tableStyleId>
              </a:tblPr>
              <a:tblGrid>
                <a:gridCol w="4882769"/>
                <a:gridCol w="2484216"/>
                <a:gridCol w="1624616"/>
              </a:tblGrid>
              <a:tr h="4977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Research</a:t>
                      </a:r>
                    </a:p>
                  </a:txBody>
                  <a:tcPr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Funder</a:t>
                      </a:r>
                      <a:endParaRPr lang="en-US" sz="1400" dirty="0" smtClean="0"/>
                    </a:p>
                  </a:txBody>
                  <a:tcPr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Period</a:t>
                      </a:r>
                      <a:endParaRPr lang="en-US" sz="1400" dirty="0" smtClean="0"/>
                    </a:p>
                  </a:txBody>
                  <a:tcPr anchor="b"/>
                </a:tc>
              </a:tr>
              <a:tr h="427113">
                <a:tc>
                  <a:txBody>
                    <a:bodyPr/>
                    <a:lstStyle/>
                    <a:p>
                      <a:pPr marL="0" marR="0">
                        <a:lnSpc>
                          <a:spcPct val="115000"/>
                        </a:lnSpc>
                        <a:spcBef>
                          <a:spcPts val="0"/>
                        </a:spcBef>
                        <a:spcAft>
                          <a:spcPts val="0"/>
                        </a:spcAft>
                      </a:pPr>
                      <a:r>
                        <a:rPr lang="ms-MY" sz="1100" dirty="0">
                          <a:effectLst/>
                          <a:latin typeface="Tahoma"/>
                          <a:ea typeface="Calibri"/>
                          <a:cs typeface="Times New Roman"/>
                        </a:rPr>
                        <a:t>Physical Modelling of Mengkuang Dam Spillway</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ms-MY" sz="1100" dirty="0">
                          <a:effectLst/>
                          <a:latin typeface="Tahoma"/>
                          <a:ea typeface="Calibri"/>
                          <a:cs typeface="Times New Roman"/>
                        </a:rPr>
                        <a:t>China Water Sdn Bhd</a:t>
                      </a:r>
                      <a:endParaRPr lang="en-US" sz="1100" dirty="0">
                        <a:effectLst/>
                        <a:latin typeface="Calibri"/>
                        <a:ea typeface="Calibri"/>
                        <a:cs typeface="Times New Roman"/>
                      </a:endParaRPr>
                    </a:p>
                  </a:txBody>
                  <a:tcPr marL="68580" marR="68580" marT="0" marB="0"/>
                </a:tc>
                <a:tc>
                  <a:txBody>
                    <a:bodyPr/>
                    <a:lstStyle/>
                    <a:p>
                      <a:r>
                        <a:rPr lang="en-US" sz="1100" dirty="0" smtClean="0"/>
                        <a:t>2014-15</a:t>
                      </a:r>
                      <a:endParaRPr lang="en-US" sz="1100" dirty="0"/>
                    </a:p>
                  </a:txBody>
                  <a:tcPr/>
                </a:tc>
              </a:tr>
              <a:tr h="368985">
                <a:tc>
                  <a:txBody>
                    <a:bodyPr/>
                    <a:lstStyle/>
                    <a:p>
                      <a:pPr marL="0" marR="0">
                        <a:lnSpc>
                          <a:spcPct val="115000"/>
                        </a:lnSpc>
                        <a:spcBef>
                          <a:spcPts val="0"/>
                        </a:spcBef>
                        <a:spcAft>
                          <a:spcPts val="0"/>
                        </a:spcAft>
                      </a:pPr>
                      <a:r>
                        <a:rPr lang="en-US" sz="1100" dirty="0" smtClean="0">
                          <a:effectLst/>
                          <a:latin typeface="Calibri"/>
                          <a:ea typeface="Calibri"/>
                          <a:cs typeface="Times New Roman"/>
                        </a:rPr>
                        <a:t>Study on the Sediment Transport Capacity of Sungai </a:t>
                      </a:r>
                      <a:r>
                        <a:rPr lang="en-US" sz="1100" dirty="0" err="1" smtClean="0">
                          <a:effectLst/>
                          <a:latin typeface="Calibri"/>
                          <a:ea typeface="Calibri"/>
                          <a:cs typeface="Times New Roman"/>
                        </a:rPr>
                        <a:t>Kemaman</a:t>
                      </a:r>
                      <a:r>
                        <a:rPr lang="en-US" sz="1100" dirty="0" smtClean="0">
                          <a:effectLst/>
                          <a:latin typeface="Calibri"/>
                          <a:ea typeface="Calibri"/>
                          <a:cs typeface="Times New Roman"/>
                        </a:rPr>
                        <a:t>, Terengganu</a:t>
                      </a:r>
                    </a:p>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smtClean="0">
                          <a:effectLst/>
                          <a:latin typeface="Calibri"/>
                          <a:ea typeface="Calibri"/>
                          <a:cs typeface="Times New Roman"/>
                        </a:rPr>
                        <a:t>NAHRIM</a:t>
                      </a:r>
                      <a:endParaRPr lang="en-US" sz="1100" dirty="0">
                        <a:effectLst/>
                        <a:latin typeface="Calibri"/>
                        <a:ea typeface="Calibri"/>
                        <a:cs typeface="Times New Roman"/>
                      </a:endParaRPr>
                    </a:p>
                  </a:txBody>
                  <a:tcPr marL="68580" marR="68580" marT="0" marB="0"/>
                </a:tc>
                <a:tc>
                  <a:txBody>
                    <a:bodyPr/>
                    <a:lstStyle/>
                    <a:p>
                      <a:r>
                        <a:rPr lang="en-US" sz="1100" dirty="0" smtClean="0"/>
                        <a:t>2013-</a:t>
                      </a:r>
                      <a:r>
                        <a:rPr lang="en-US" sz="1100" baseline="0" dirty="0" smtClean="0"/>
                        <a:t>14 </a:t>
                      </a:r>
                      <a:r>
                        <a:rPr lang="en-US" sz="1600" dirty="0" smtClean="0">
                          <a:sym typeface="Symbol"/>
                        </a:rPr>
                        <a:t></a:t>
                      </a:r>
                      <a:endParaRPr lang="en-US" sz="1600" dirty="0"/>
                    </a:p>
                  </a:txBody>
                  <a:tcPr/>
                </a:tc>
              </a:tr>
              <a:tr h="269890">
                <a:tc>
                  <a:txBody>
                    <a:bodyPr/>
                    <a:lstStyle/>
                    <a:p>
                      <a:pPr marL="0" marR="0">
                        <a:lnSpc>
                          <a:spcPct val="115000"/>
                        </a:lnSpc>
                        <a:spcBef>
                          <a:spcPts val="0"/>
                        </a:spcBef>
                        <a:spcAft>
                          <a:spcPts val="0"/>
                        </a:spcAft>
                      </a:pPr>
                      <a:r>
                        <a:rPr lang="ms-MY" sz="1100">
                          <a:effectLst/>
                          <a:latin typeface="Tahoma"/>
                          <a:ea typeface="Calibri"/>
                          <a:cs typeface="Times New Roman"/>
                        </a:rPr>
                        <a:t>Modelling of Emergency Gate in Tower 2 at Mengkuang Damn</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ms-MY" sz="1100" dirty="0">
                          <a:effectLst/>
                          <a:latin typeface="Tahoma"/>
                          <a:ea typeface="Calibri"/>
                          <a:cs typeface="Times New Roman"/>
                        </a:rPr>
                        <a:t>Adasfa Sdn BhD</a:t>
                      </a:r>
                      <a:endParaRPr lang="en-US" sz="1100" dirty="0">
                        <a:effectLst/>
                        <a:latin typeface="Calibri"/>
                        <a:ea typeface="Calibri"/>
                        <a:cs typeface="Times New Roman"/>
                      </a:endParaRPr>
                    </a:p>
                  </a:txBody>
                  <a:tcPr marL="68580" marR="68580" marT="0" marB="0"/>
                </a:tc>
                <a:tc>
                  <a:txBody>
                    <a:bodyPr/>
                    <a:lstStyle/>
                    <a:p>
                      <a:r>
                        <a:rPr lang="en-US" sz="1100" dirty="0" smtClean="0"/>
                        <a:t>2014-15</a:t>
                      </a:r>
                      <a:endParaRPr lang="en-US" sz="1100" dirty="0"/>
                    </a:p>
                  </a:txBody>
                  <a:tcPr/>
                </a:tc>
              </a:tr>
              <a:tr h="440736">
                <a:tc>
                  <a:txBody>
                    <a:bodyPr/>
                    <a:lstStyle/>
                    <a:p>
                      <a:pPr marL="0" marR="0">
                        <a:lnSpc>
                          <a:spcPct val="115000"/>
                        </a:lnSpc>
                        <a:spcBef>
                          <a:spcPts val="0"/>
                        </a:spcBef>
                        <a:spcAft>
                          <a:spcPts val="0"/>
                        </a:spcAft>
                      </a:pPr>
                      <a:r>
                        <a:rPr lang="en-US" sz="1100" dirty="0" smtClean="0">
                          <a:effectLst/>
                          <a:latin typeface="Calibri"/>
                          <a:ea typeface="Calibri"/>
                          <a:cs typeface="Times New Roman"/>
                        </a:rPr>
                        <a:t> River bank/bed filtration for drinking water source abstraction</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smtClean="0">
                          <a:effectLst/>
                          <a:latin typeface="Calibri"/>
                          <a:ea typeface="Calibri"/>
                          <a:cs typeface="Times New Roman"/>
                        </a:rPr>
                        <a:t>Ministry of Education</a:t>
                      </a:r>
                      <a:endParaRPr lang="en-US" sz="1100" dirty="0">
                        <a:effectLst/>
                        <a:latin typeface="Calibri"/>
                        <a:ea typeface="Calibri"/>
                        <a:cs typeface="Times New Roman"/>
                      </a:endParaRPr>
                    </a:p>
                  </a:txBody>
                  <a:tcPr marL="68580" marR="68580" marT="0" marB="0"/>
                </a:tc>
                <a:tc>
                  <a:txBody>
                    <a:bodyPr/>
                    <a:lstStyle/>
                    <a:p>
                      <a:r>
                        <a:rPr lang="en-US" sz="1100" dirty="0" smtClean="0"/>
                        <a:t>2013 - 17</a:t>
                      </a:r>
                      <a:endParaRPr lang="en-US" sz="1100" dirty="0"/>
                    </a:p>
                  </a:txBody>
                  <a:tcPr marL="68580" marR="68580" marT="0" marB="0"/>
                </a:tc>
              </a:tr>
              <a:tr h="440736">
                <a:tc>
                  <a:txBody>
                    <a:bodyPr/>
                    <a:lstStyle/>
                    <a:p>
                      <a:pPr marL="0" marR="0">
                        <a:lnSpc>
                          <a:spcPct val="115000"/>
                        </a:lnSpc>
                        <a:spcBef>
                          <a:spcPts val="0"/>
                        </a:spcBef>
                        <a:spcAft>
                          <a:spcPts val="0"/>
                        </a:spcAft>
                      </a:pPr>
                      <a:r>
                        <a:rPr lang="ms-MY" sz="1100" dirty="0">
                          <a:effectLst/>
                          <a:latin typeface="Tahoma"/>
                          <a:ea typeface="Times New Roman"/>
                          <a:cs typeface="Times New Roman"/>
                        </a:rPr>
                        <a:t>The Proposed Design and Tendering for  the Proposed Design and Tendering for A Safe Closure of Muassim, Mina Disposal Site, Phase 1 </a:t>
                      </a:r>
                      <a:endParaRPr lang="en-US" sz="11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ms-MY" sz="1100" dirty="0" smtClean="0">
                          <a:effectLst/>
                          <a:latin typeface="Tahoma"/>
                          <a:ea typeface="Times New Roman"/>
                          <a:cs typeface="Times New Roman"/>
                        </a:rPr>
                        <a:t>Mayor Of Makkah, Holy Makkah </a:t>
                      </a:r>
                      <a:endParaRPr lang="en-US" sz="1100" dirty="0">
                        <a:effectLst/>
                        <a:latin typeface="Calibri"/>
                        <a:ea typeface="Calibri"/>
                        <a:cs typeface="Times New Roman"/>
                      </a:endParaRPr>
                    </a:p>
                  </a:txBody>
                  <a:tcPr marL="68580" marR="68580" marT="0" marB="0"/>
                </a:tc>
                <a:tc>
                  <a:txBody>
                    <a:bodyPr/>
                    <a:lstStyle/>
                    <a:p>
                      <a:r>
                        <a:rPr lang="en-US" sz="1100" dirty="0" smtClean="0"/>
                        <a:t>2010- 14 </a:t>
                      </a:r>
                      <a:r>
                        <a:rPr lang="en-US" sz="1600" dirty="0" smtClean="0">
                          <a:sym typeface="Symbol"/>
                        </a:rPr>
                        <a:t></a:t>
                      </a:r>
                      <a:endParaRPr lang="en-US" sz="1600" dirty="0"/>
                    </a:p>
                  </a:txBody>
                  <a:tcPr marL="68580" marR="68580" marT="0" marB="0"/>
                </a:tc>
              </a:tr>
              <a:tr h="437531">
                <a:tc>
                  <a:txBody>
                    <a:bodyPr/>
                    <a:lstStyle/>
                    <a:p>
                      <a:r>
                        <a:rPr lang="en-US" sz="1100" dirty="0" smtClean="0"/>
                        <a:t>PROJEK TEBATAN BANJIR MACHANG BUBUK, </a:t>
                      </a:r>
                      <a:br>
                        <a:rPr lang="en-US" sz="1100" dirty="0" smtClean="0"/>
                      </a:br>
                      <a:r>
                        <a:rPr lang="en-US" sz="1100" dirty="0" smtClean="0"/>
                        <a:t>Bukit </a:t>
                      </a:r>
                      <a:r>
                        <a:rPr lang="en-US" sz="1100" dirty="0" err="1" smtClean="0"/>
                        <a:t>Mertajam</a:t>
                      </a:r>
                      <a:r>
                        <a:rPr lang="en-US" sz="1100" dirty="0" smtClean="0"/>
                        <a:t>, </a:t>
                      </a:r>
                      <a:r>
                        <a:rPr lang="en-US" sz="1100" dirty="0" err="1" smtClean="0"/>
                        <a:t>Pulau</a:t>
                      </a:r>
                      <a:r>
                        <a:rPr lang="en-US" sz="1100" dirty="0" smtClean="0"/>
                        <a:t> Pinang</a:t>
                      </a:r>
                      <a:endParaRPr lang="en-US" sz="1100" dirty="0"/>
                    </a:p>
                  </a:txBody>
                  <a:tcPr/>
                </a:tc>
                <a:tc>
                  <a:txBody>
                    <a:bodyPr/>
                    <a:lstStyle/>
                    <a:p>
                      <a:r>
                        <a:rPr lang="en-US" sz="1100" dirty="0" err="1" smtClean="0"/>
                        <a:t>Majlis</a:t>
                      </a:r>
                      <a:r>
                        <a:rPr lang="en-US" sz="1100" baseline="0" dirty="0" smtClean="0"/>
                        <a:t> </a:t>
                      </a:r>
                      <a:r>
                        <a:rPr lang="en-US" sz="1100" baseline="0" dirty="0" err="1" smtClean="0"/>
                        <a:t>Perbandaran</a:t>
                      </a:r>
                      <a:r>
                        <a:rPr lang="en-US" sz="1100" baseline="0" dirty="0" smtClean="0"/>
                        <a:t> </a:t>
                      </a:r>
                      <a:r>
                        <a:rPr lang="en-US" sz="1100" baseline="0" dirty="0" err="1" smtClean="0"/>
                        <a:t>Seberang</a:t>
                      </a:r>
                      <a:r>
                        <a:rPr lang="en-US" sz="1100" baseline="0" dirty="0" smtClean="0"/>
                        <a:t> </a:t>
                      </a:r>
                      <a:r>
                        <a:rPr lang="en-US" sz="1100" baseline="0" dirty="0" err="1" smtClean="0"/>
                        <a:t>Perai</a:t>
                      </a:r>
                      <a:endParaRPr lang="en-US" sz="1100" dirty="0"/>
                    </a:p>
                  </a:txBody>
                  <a:tcPr/>
                </a:tc>
                <a:tc>
                  <a:txBody>
                    <a:bodyPr/>
                    <a:lstStyle/>
                    <a:p>
                      <a:r>
                        <a:rPr lang="en-US" sz="1100" dirty="0" smtClean="0"/>
                        <a:t>2014- 15</a:t>
                      </a:r>
                      <a:endParaRPr lang="en-US" sz="1100" dirty="0"/>
                    </a:p>
                  </a:txBody>
                  <a:tcPr/>
                </a:tc>
              </a:tr>
              <a:tr h="409927">
                <a:tc>
                  <a:txBody>
                    <a:bodyPr/>
                    <a:lstStyle/>
                    <a:p>
                      <a:r>
                        <a:rPr lang="en-US" sz="1100" dirty="0" smtClean="0"/>
                        <a:t>Design and Construction of Pump Sump Model Testing for </a:t>
                      </a:r>
                      <a:r>
                        <a:rPr lang="en-US" sz="1100" dirty="0" err="1" smtClean="0"/>
                        <a:t>Sg</a:t>
                      </a:r>
                      <a:r>
                        <a:rPr lang="en-US" sz="1100" dirty="0" smtClean="0"/>
                        <a:t> </a:t>
                      </a:r>
                      <a:r>
                        <a:rPr lang="en-US" sz="1100" dirty="0" err="1" smtClean="0"/>
                        <a:t>Belibis</a:t>
                      </a:r>
                      <a:r>
                        <a:rPr lang="en-US" sz="1100" dirty="0" smtClean="0"/>
                        <a:t> Pahang</a:t>
                      </a:r>
                      <a:endParaRPr lang="en-US" sz="1100" dirty="0"/>
                    </a:p>
                  </a:txBody>
                  <a:tcPr/>
                </a:tc>
                <a:tc>
                  <a:txBody>
                    <a:bodyPr/>
                    <a:lstStyle/>
                    <a:p>
                      <a:r>
                        <a:rPr lang="en-US" sz="1100" dirty="0" err="1" smtClean="0"/>
                        <a:t>Jabatan</a:t>
                      </a:r>
                      <a:r>
                        <a:rPr lang="en-US" sz="1100" baseline="0" dirty="0" smtClean="0"/>
                        <a:t> </a:t>
                      </a:r>
                      <a:r>
                        <a:rPr lang="en-US" sz="1100" baseline="0" dirty="0" err="1" smtClean="0"/>
                        <a:t>Pengairan</a:t>
                      </a:r>
                      <a:r>
                        <a:rPr lang="en-US" sz="1100" baseline="0" dirty="0" smtClean="0"/>
                        <a:t> </a:t>
                      </a:r>
                      <a:r>
                        <a:rPr lang="en-US" sz="1100" baseline="0" dirty="0" err="1" smtClean="0"/>
                        <a:t>dan</a:t>
                      </a:r>
                      <a:r>
                        <a:rPr lang="en-US" sz="1100" baseline="0" dirty="0" smtClean="0"/>
                        <a:t> </a:t>
                      </a:r>
                      <a:r>
                        <a:rPr lang="en-US" sz="1100" baseline="0" dirty="0" err="1" smtClean="0"/>
                        <a:t>Saliran</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2014 -14 </a:t>
                      </a:r>
                      <a:r>
                        <a:rPr lang="en-US" sz="1600" dirty="0" smtClean="0">
                          <a:sym typeface="Symbol"/>
                        </a:rPr>
                        <a:t></a:t>
                      </a:r>
                      <a:endParaRPr lang="en-US" sz="1600" dirty="0" smtClean="0"/>
                    </a:p>
                    <a:p>
                      <a:endParaRPr lang="en-US" sz="1100" dirty="0"/>
                    </a:p>
                  </a:txBody>
                  <a:tcPr/>
                </a:tc>
              </a:tr>
              <a:tr h="570970">
                <a:tc>
                  <a:txBody>
                    <a:bodyPr/>
                    <a:lstStyle/>
                    <a:p>
                      <a:r>
                        <a:rPr lang="en-US" sz="1100" dirty="0" smtClean="0"/>
                        <a:t>Development Of Modular Infiltration Within Permeable Pavements For Urban </a:t>
                      </a:r>
                      <a:r>
                        <a:rPr lang="en-US" sz="1100" dirty="0" err="1" smtClean="0"/>
                        <a:t>Stormwater</a:t>
                      </a:r>
                      <a:r>
                        <a:rPr lang="en-US" sz="1100" dirty="0" smtClean="0"/>
                        <a:t> Management </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KEMENTERIAN SAINS, TEKNOLOGI DAN INOVASI MALAYSIA (MOSTI)</a:t>
                      </a:r>
                    </a:p>
                    <a:p>
                      <a:endParaRPr lang="en-US" sz="1100" dirty="0"/>
                    </a:p>
                  </a:txBody>
                  <a:tcPr/>
                </a:tc>
                <a:tc>
                  <a:txBody>
                    <a:bodyPr/>
                    <a:lstStyle/>
                    <a:p>
                      <a:r>
                        <a:rPr lang="en-US" sz="1100" dirty="0" smtClean="0"/>
                        <a:t>2012- 14 </a:t>
                      </a:r>
                      <a:r>
                        <a:rPr lang="en-US" sz="1600" dirty="0" smtClean="0">
                          <a:sym typeface="Symbol"/>
                        </a:rPr>
                        <a:t></a:t>
                      </a:r>
                      <a:endParaRPr lang="en-US" sz="1600"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51524485"/>
              </p:ext>
            </p:extLst>
          </p:nvPr>
        </p:nvGraphicFramePr>
        <p:xfrm>
          <a:off x="0" y="762000"/>
          <a:ext cx="8959850" cy="2382005"/>
        </p:xfrm>
        <a:graphic>
          <a:graphicData uri="http://schemas.openxmlformats.org/drawingml/2006/table">
            <a:tbl>
              <a:tblPr firstRow="1" bandRow="1">
                <a:tableStyleId>{5C22544A-7EE6-4342-B048-85BDC9FD1C3A}</a:tableStyleId>
              </a:tblPr>
              <a:tblGrid>
                <a:gridCol w="2209800"/>
                <a:gridCol w="1828800"/>
                <a:gridCol w="2667000"/>
                <a:gridCol w="2254250"/>
              </a:tblGrid>
              <a:tr h="333692">
                <a:tc gridSpan="4">
                  <a:txBody>
                    <a:bodyPr/>
                    <a:lstStyle/>
                    <a:p>
                      <a:pPr algn="ctr"/>
                      <a:r>
                        <a:rPr lang="en-US" sz="1600" dirty="0" smtClean="0"/>
                        <a:t>Urban Water Alliance</a:t>
                      </a:r>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dirty="0"/>
                    </a:p>
                  </a:txBody>
                  <a:tcPr/>
                </a:tc>
              </a:tr>
              <a:tr h="385565">
                <a:tc>
                  <a:txBody>
                    <a:bodyPr/>
                    <a:lstStyle/>
                    <a:p>
                      <a:r>
                        <a:rPr lang="en-US" sz="1400" dirty="0" smtClean="0"/>
                        <a:t>USM (CE)</a:t>
                      </a:r>
                      <a:endParaRPr lang="en-US" sz="1400" dirty="0"/>
                    </a:p>
                  </a:txBody>
                  <a:tcPr/>
                </a:tc>
                <a:tc>
                  <a:txBody>
                    <a:bodyPr/>
                    <a:lstStyle/>
                    <a:p>
                      <a:r>
                        <a:rPr lang="en-US" sz="1400" dirty="0" smtClean="0"/>
                        <a:t>USM (</a:t>
                      </a:r>
                      <a:r>
                        <a:rPr lang="en-US" sz="1400" dirty="0" smtClean="0"/>
                        <a:t>ME &amp;</a:t>
                      </a:r>
                      <a:r>
                        <a:rPr lang="en-US" sz="1400" baseline="0" dirty="0" smtClean="0"/>
                        <a:t> Mineral</a:t>
                      </a:r>
                      <a:r>
                        <a:rPr lang="en-US" sz="1400" dirty="0" smtClean="0"/>
                        <a:t>)</a:t>
                      </a:r>
                      <a:endParaRPr lang="en-US" sz="1400" dirty="0"/>
                    </a:p>
                  </a:txBody>
                  <a:tcPr/>
                </a:tc>
                <a:tc>
                  <a:txBody>
                    <a:bodyPr/>
                    <a:lstStyle/>
                    <a:p>
                      <a:r>
                        <a:rPr lang="en-US" sz="1400" dirty="0" smtClean="0"/>
                        <a:t>UNITEN/ANM</a:t>
                      </a:r>
                      <a:endParaRPr lang="en-US" sz="1400" dirty="0"/>
                    </a:p>
                  </a:txBody>
                  <a:tcPr/>
                </a:tc>
                <a:tc>
                  <a:txBody>
                    <a:bodyPr/>
                    <a:lstStyle/>
                    <a:p>
                      <a:r>
                        <a:rPr lang="en-US" sz="1400" dirty="0" smtClean="0"/>
                        <a:t>NAHRIM/DID</a:t>
                      </a:r>
                      <a:endParaRPr lang="en-US" sz="1400" dirty="0"/>
                    </a:p>
                  </a:txBody>
                  <a:tcPr/>
                </a:tc>
              </a:tr>
              <a:tr h="385565">
                <a:tc>
                  <a:txBody>
                    <a:bodyPr/>
                    <a:lstStyle/>
                    <a:p>
                      <a:r>
                        <a:rPr lang="en-US" sz="1400" dirty="0" smtClean="0"/>
                        <a:t>Prof Ismail </a:t>
                      </a:r>
                      <a:r>
                        <a:rPr lang="en-US" sz="1400" dirty="0" err="1" smtClean="0"/>
                        <a:t>Abustan</a:t>
                      </a:r>
                      <a:r>
                        <a:rPr lang="en-US" sz="1400" dirty="0" smtClean="0"/>
                        <a:t>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Prof </a:t>
                      </a:r>
                      <a:r>
                        <a:rPr lang="en-US" sz="1400" dirty="0" err="1" smtClean="0"/>
                        <a:t>Zulkifli</a:t>
                      </a:r>
                      <a:r>
                        <a:rPr lang="en-US" sz="1400" dirty="0" smtClean="0"/>
                        <a:t> Abdullah </a:t>
                      </a:r>
                      <a:r>
                        <a:rPr lang="en-US" sz="1400" dirty="0" smtClean="0"/>
                        <a:t>(ME)</a:t>
                      </a:r>
                      <a:endParaRPr lang="en-US" sz="1400" dirty="0" smtClean="0"/>
                    </a:p>
                  </a:txBody>
                  <a:tcPr/>
                </a:tc>
                <a:tc>
                  <a:txBody>
                    <a:bodyPr/>
                    <a:lstStyle/>
                    <a:p>
                      <a:r>
                        <a:rPr lang="en-US" sz="1400" dirty="0" err="1" smtClean="0"/>
                        <a:t>Dr</a:t>
                      </a:r>
                      <a:r>
                        <a:rPr lang="en-US" sz="1400" baseline="0" dirty="0" smtClean="0"/>
                        <a:t> Muhammad </a:t>
                      </a:r>
                      <a:r>
                        <a:rPr lang="en-US" sz="1400" baseline="0" dirty="0" err="1" smtClean="0"/>
                        <a:t>Salleh</a:t>
                      </a:r>
                      <a:endParaRPr lang="en-US" sz="1400" dirty="0"/>
                    </a:p>
                  </a:txBody>
                  <a:tcPr/>
                </a:tc>
                <a:tc>
                  <a:txBody>
                    <a:bodyPr/>
                    <a:lstStyle/>
                    <a:p>
                      <a:r>
                        <a:rPr lang="en-US" sz="1400" dirty="0" smtClean="0"/>
                        <a:t>Ir.</a:t>
                      </a:r>
                      <a:r>
                        <a:rPr lang="en-US" sz="1400" baseline="0" dirty="0" smtClean="0"/>
                        <a:t> </a:t>
                      </a:r>
                      <a:r>
                        <a:rPr lang="en-US" sz="1400" baseline="0" dirty="0" err="1" smtClean="0"/>
                        <a:t>Dr</a:t>
                      </a:r>
                      <a:r>
                        <a:rPr lang="en-US" sz="1400" baseline="0" dirty="0" smtClean="0"/>
                        <a:t> </a:t>
                      </a:r>
                      <a:r>
                        <a:rPr lang="en-US" sz="1400" baseline="0" dirty="0" err="1" smtClean="0"/>
                        <a:t>Nasehir</a:t>
                      </a:r>
                      <a:endParaRPr lang="en-US" sz="1400" dirty="0"/>
                    </a:p>
                  </a:txBody>
                  <a:tcPr/>
                </a:tc>
              </a:tr>
              <a:tr h="381000">
                <a:tc>
                  <a:txBody>
                    <a:bodyPr/>
                    <a:lstStyle/>
                    <a:p>
                      <a:r>
                        <a:rPr lang="en-US" sz="1400" dirty="0" smtClean="0"/>
                        <a:t>Assoc. Prof </a:t>
                      </a:r>
                      <a:r>
                        <a:rPr lang="en-US" sz="1400" dirty="0" err="1" smtClean="0"/>
                        <a:t>Rozi</a:t>
                      </a:r>
                      <a:r>
                        <a:rPr lang="en-US" sz="1400" dirty="0" smtClean="0"/>
                        <a:t> Abdullah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Dr</a:t>
                      </a:r>
                      <a:r>
                        <a:rPr lang="en-US" sz="1400" dirty="0" smtClean="0"/>
                        <a:t> </a:t>
                      </a:r>
                      <a:r>
                        <a:rPr lang="en-US" sz="1400" dirty="0" err="1" smtClean="0"/>
                        <a:t>Azmi</a:t>
                      </a:r>
                      <a:r>
                        <a:rPr lang="en-US" sz="1400" dirty="0" smtClean="0"/>
                        <a:t> (ME)</a:t>
                      </a:r>
                    </a:p>
                  </a:txBody>
                  <a:tcPr/>
                </a:tc>
                <a:tc>
                  <a:txBody>
                    <a:bodyPr/>
                    <a:lstStyle/>
                    <a:p>
                      <a:r>
                        <a:rPr lang="en-US" sz="1400" dirty="0" err="1" smtClean="0"/>
                        <a:t>Dr</a:t>
                      </a:r>
                      <a:r>
                        <a:rPr lang="en-US" sz="1400" baseline="0" dirty="0" smtClean="0"/>
                        <a:t> </a:t>
                      </a:r>
                      <a:r>
                        <a:rPr lang="en-US" sz="1400" baseline="0" dirty="0" err="1" smtClean="0"/>
                        <a:t>Siti</a:t>
                      </a:r>
                      <a:r>
                        <a:rPr lang="en-US" sz="1400" baseline="0" dirty="0" smtClean="0"/>
                        <a:t> </a:t>
                      </a:r>
                      <a:r>
                        <a:rPr lang="en-US" sz="1400" baseline="0" dirty="0" err="1" smtClean="0"/>
                        <a:t>Hidayah</a:t>
                      </a:r>
                      <a:endParaRPr lang="en-US" sz="1400" dirty="0"/>
                    </a:p>
                  </a:txBody>
                  <a:tcPr/>
                </a:tc>
                <a:tc>
                  <a:txBody>
                    <a:bodyPr/>
                    <a:lstStyle/>
                    <a:p>
                      <a:r>
                        <a:rPr lang="en-US" sz="1400" dirty="0" smtClean="0"/>
                        <a:t>Dr. </a:t>
                      </a:r>
                      <a:r>
                        <a:rPr lang="en-US" sz="1400" dirty="0" err="1" smtClean="0"/>
                        <a:t>Aminur</a:t>
                      </a:r>
                      <a:r>
                        <a:rPr lang="en-US" sz="1400" dirty="0" smtClean="0"/>
                        <a:t> Rashid</a:t>
                      </a:r>
                      <a:endParaRPr lang="en-US" sz="1400" dirty="0"/>
                    </a:p>
                  </a:txBody>
                  <a:tcPr/>
                </a:tc>
              </a:tr>
              <a:tr h="381000">
                <a:tc>
                  <a:txBody>
                    <a:bodyPr/>
                    <a:lstStyle/>
                    <a:p>
                      <a:r>
                        <a:rPr lang="en-US" sz="1400" dirty="0" smtClean="0"/>
                        <a:t>Dr. </a:t>
                      </a:r>
                      <a:r>
                        <a:rPr lang="en-US" sz="1400" dirty="0" err="1" smtClean="0"/>
                        <a:t>Mohd</a:t>
                      </a:r>
                      <a:r>
                        <a:rPr lang="en-US" sz="1400" dirty="0" smtClean="0"/>
                        <a:t> Ashraf  </a:t>
                      </a:r>
                      <a:endParaRPr lang="en-US" sz="1400" dirty="0"/>
                    </a:p>
                  </a:txBody>
                  <a:tcPr/>
                </a:tc>
                <a:tc>
                  <a:txBody>
                    <a:bodyPr/>
                    <a:lstStyle/>
                    <a:p>
                      <a:r>
                        <a:rPr lang="en-US" sz="1400" dirty="0" err="1" smtClean="0"/>
                        <a:t>Dr</a:t>
                      </a:r>
                      <a:r>
                        <a:rPr lang="en-US" sz="1400" dirty="0" smtClean="0"/>
                        <a:t> Khalil (Mineral 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Dr</a:t>
                      </a:r>
                      <a:r>
                        <a:rPr lang="en-US" sz="1400" dirty="0" smtClean="0"/>
                        <a:t> </a:t>
                      </a:r>
                      <a:r>
                        <a:rPr lang="en-US" sz="1400" dirty="0" err="1" smtClean="0"/>
                        <a:t>Kamarudin</a:t>
                      </a:r>
                      <a:r>
                        <a:rPr lang="en-US" sz="1400" baseline="0" dirty="0" smtClean="0"/>
                        <a:t> </a:t>
                      </a:r>
                      <a:r>
                        <a:rPr lang="en-US" sz="1400" baseline="0" dirty="0" err="1" smtClean="0"/>
                        <a:t>Samuding</a:t>
                      </a:r>
                      <a:r>
                        <a:rPr lang="en-US" sz="1400" baseline="0" dirty="0" smtClean="0"/>
                        <a:t> (ANM)</a:t>
                      </a:r>
                      <a:endParaRPr lang="en-US" sz="1400" dirty="0" smtClean="0"/>
                    </a:p>
                  </a:txBody>
                  <a:tcPr/>
                </a:tc>
                <a:tc>
                  <a:txBody>
                    <a:bodyPr/>
                    <a:lstStyle/>
                    <a:p>
                      <a:r>
                        <a:rPr lang="en-US" sz="1400" dirty="0" err="1" smtClean="0"/>
                        <a:t>Dr</a:t>
                      </a:r>
                      <a:r>
                        <a:rPr lang="en-US" sz="1400" dirty="0" smtClean="0"/>
                        <a:t> </a:t>
                      </a:r>
                      <a:r>
                        <a:rPr lang="en-US" sz="1400" dirty="0" err="1" smtClean="0"/>
                        <a:t>Norlida</a:t>
                      </a:r>
                      <a:r>
                        <a:rPr lang="en-US" sz="1400" dirty="0" smtClean="0"/>
                        <a:t> </a:t>
                      </a:r>
                      <a:r>
                        <a:rPr lang="en-US" sz="1400" dirty="0" err="1" smtClean="0"/>
                        <a:t>Md</a:t>
                      </a:r>
                      <a:r>
                        <a:rPr lang="en-US" sz="1400" dirty="0" smtClean="0"/>
                        <a:t> Dom (DID)</a:t>
                      </a:r>
                      <a:endParaRPr lang="en-US" sz="1400" dirty="0"/>
                    </a:p>
                  </a:txBody>
                  <a:tcPr/>
                </a:tc>
              </a:tr>
              <a:tr h="381000">
                <a:tc>
                  <a:txBody>
                    <a:bodyPr/>
                    <a:lstStyle/>
                    <a:p>
                      <a:r>
                        <a:rPr lang="en-US" sz="1400" dirty="0" err="1" smtClean="0"/>
                        <a:t>Dr</a:t>
                      </a:r>
                      <a:r>
                        <a:rPr lang="en-US" sz="1400" dirty="0" smtClean="0"/>
                        <a:t> </a:t>
                      </a:r>
                      <a:r>
                        <a:rPr lang="en-US" sz="1400" dirty="0" err="1" smtClean="0"/>
                        <a:t>Mohd</a:t>
                      </a:r>
                      <a:r>
                        <a:rPr lang="en-US" sz="1400" dirty="0" smtClean="0"/>
                        <a:t> Remy </a:t>
                      </a:r>
                      <a:endParaRPr lang="en-US" sz="1400" dirty="0"/>
                    </a:p>
                  </a:txBody>
                  <a:tcPr/>
                </a:tc>
                <a:tc>
                  <a:txBody>
                    <a:bodyPr/>
                    <a:lstStyle/>
                    <a:p>
                      <a:endParaRPr lang="en-US" sz="1400" dirty="0"/>
                    </a:p>
                  </a:txBody>
                  <a:tcPr/>
                </a:tc>
                <a:tc>
                  <a:txBody>
                    <a:bodyPr/>
                    <a:lstStyle/>
                    <a:p>
                      <a:r>
                        <a:rPr lang="en-US" sz="1400" dirty="0" err="1" smtClean="0"/>
                        <a:t>Dr</a:t>
                      </a:r>
                      <a:r>
                        <a:rPr lang="en-US" sz="1400" dirty="0" smtClean="0"/>
                        <a:t> Abdul </a:t>
                      </a:r>
                      <a:r>
                        <a:rPr lang="en-US" sz="1400" dirty="0" err="1" smtClean="0"/>
                        <a:t>Rahman</a:t>
                      </a:r>
                      <a:r>
                        <a:rPr lang="en-US" sz="1400" dirty="0" smtClean="0"/>
                        <a:t> (ANM)</a:t>
                      </a:r>
                      <a:endParaRPr lang="en-US" sz="1400" dirty="0"/>
                    </a:p>
                  </a:txBody>
                  <a:tcPr/>
                </a:tc>
                <a:tc>
                  <a:txBody>
                    <a:bodyPr/>
                    <a:lstStyle/>
                    <a:p>
                      <a:r>
                        <a:rPr lang="en-US" sz="1400" dirty="0" err="1" smtClean="0"/>
                        <a:t>Ir</a:t>
                      </a:r>
                      <a:r>
                        <a:rPr lang="en-US" sz="1400" dirty="0" smtClean="0"/>
                        <a:t> </a:t>
                      </a:r>
                      <a:r>
                        <a:rPr lang="en-US" sz="1400" dirty="0" err="1" smtClean="0"/>
                        <a:t>Sazali</a:t>
                      </a:r>
                      <a:r>
                        <a:rPr lang="en-US" sz="1400" dirty="0" smtClean="0"/>
                        <a:t> (DID)</a:t>
                      </a:r>
                      <a:endParaRPr lang="en-US" sz="1400" dirty="0"/>
                    </a:p>
                  </a:txBody>
                  <a:tcPr/>
                </a:tc>
              </a:tr>
            </a:tbl>
          </a:graphicData>
        </a:graphic>
      </p:graphicFrame>
      <p:sp>
        <p:nvSpPr>
          <p:cNvPr id="3" name="TextBox 2"/>
          <p:cNvSpPr txBox="1"/>
          <p:nvPr/>
        </p:nvSpPr>
        <p:spPr>
          <a:xfrm>
            <a:off x="4114800" y="212725"/>
            <a:ext cx="4724400" cy="369332"/>
          </a:xfrm>
          <a:prstGeom prst="rect">
            <a:avLst/>
          </a:prstGeom>
          <a:solidFill>
            <a:srgbClr val="FFFF00"/>
          </a:solidFill>
        </p:spPr>
        <p:txBody>
          <a:bodyPr wrap="square" rtlCol="0">
            <a:spAutoFit/>
          </a:bodyPr>
          <a:lstStyle/>
          <a:p>
            <a:r>
              <a:rPr lang="en-US" dirty="0" smtClean="0"/>
              <a:t>AUNSEED Net, GCOE, IHP-UNESCO, IAEA,</a:t>
            </a:r>
            <a:endParaRPr lang="en-US" dirty="0"/>
          </a:p>
        </p:txBody>
      </p:sp>
    </p:spTree>
    <p:extLst>
      <p:ext uri="{BB962C8B-B14F-4D97-AF65-F5344CB8AC3E}">
        <p14:creationId xmlns:p14="http://schemas.microsoft.com/office/powerpoint/2010/main" val="184953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Introduction on Extreme Weather</a:t>
            </a:r>
          </a:p>
          <a:p>
            <a:r>
              <a:rPr lang="en-US" dirty="0" smtClean="0"/>
              <a:t>River bank Filtration (LRGS)</a:t>
            </a:r>
          </a:p>
          <a:p>
            <a:r>
              <a:rPr lang="en-US" dirty="0" smtClean="0"/>
              <a:t>Rainfall Z-R relationship (RUI)</a:t>
            </a:r>
          </a:p>
          <a:p>
            <a:endParaRPr lang="en-US" dirty="0"/>
          </a:p>
        </p:txBody>
      </p:sp>
    </p:spTree>
    <p:extLst>
      <p:ext uri="{BB962C8B-B14F-4D97-AF65-F5344CB8AC3E}">
        <p14:creationId xmlns:p14="http://schemas.microsoft.com/office/powerpoint/2010/main" val="3835356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2514600"/>
            <a:ext cx="7239000" cy="768350"/>
          </a:xfrm>
          <a:prstGeom prst="rect">
            <a:avLst/>
          </a:prstGeom>
        </p:spPr>
        <p:txBody>
          <a:bodyPr vert="horz" lIns="45720" tIns="0" rIns="45720" bIns="0" anchor="b" anchorCtr="0">
            <a:normAutofit fontScale="82500" lnSpcReduction="20000"/>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sz="3600" dirty="0" smtClean="0"/>
              <a:t>Implementation of Adaptation Strategies </a:t>
            </a:r>
          </a:p>
        </p:txBody>
      </p:sp>
    </p:spTree>
    <p:extLst>
      <p:ext uri="{BB962C8B-B14F-4D97-AF65-F5344CB8AC3E}">
        <p14:creationId xmlns:p14="http://schemas.microsoft.com/office/powerpoint/2010/main" val="1055600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WP - pla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3858"/>
            <a:ext cx="78486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ctrTitle"/>
          </p:nvPr>
        </p:nvSpPr>
        <p:spPr>
          <a:xfrm>
            <a:off x="685800" y="381000"/>
            <a:ext cx="7772400" cy="990600"/>
          </a:xfrm>
        </p:spPr>
        <p:txBody>
          <a:bodyPr>
            <a:normAutofit fontScale="90000"/>
          </a:bodyPr>
          <a:lstStyle/>
          <a:p>
            <a:pPr eaLnBrk="1" hangingPunct="1"/>
            <a:r>
              <a:rPr lang="en-US" sz="3200" dirty="0" smtClean="0">
                <a:solidFill>
                  <a:srgbClr val="0033CC"/>
                </a:solidFill>
                <a:latin typeface="Tahoma" pitchFamily="34" charset="0"/>
              </a:rPr>
              <a:t>CC Adaptation Example </a:t>
            </a:r>
            <a:br>
              <a:rPr lang="en-US" sz="3200" dirty="0" smtClean="0">
                <a:solidFill>
                  <a:srgbClr val="0033CC"/>
                </a:solidFill>
                <a:latin typeface="Tahoma" pitchFamily="34" charset="0"/>
              </a:rPr>
            </a:br>
            <a:r>
              <a:rPr lang="en-US" sz="3200" dirty="0" err="1" smtClean="0">
                <a:solidFill>
                  <a:srgbClr val="0033CC"/>
                </a:solidFill>
                <a:latin typeface="Tahoma" pitchFamily="34" charset="0"/>
              </a:rPr>
              <a:t>Stormwater</a:t>
            </a:r>
            <a:r>
              <a:rPr lang="en-US" sz="3200" dirty="0" smtClean="0">
                <a:solidFill>
                  <a:srgbClr val="0033CC"/>
                </a:solidFill>
                <a:latin typeface="Tahoma" pitchFamily="34" charset="0"/>
              </a:rPr>
              <a:t> </a:t>
            </a:r>
            <a:r>
              <a:rPr lang="en-US" sz="3200" dirty="0" smtClean="0">
                <a:solidFill>
                  <a:srgbClr val="0033CC"/>
                </a:solidFill>
                <a:latin typeface="Tahoma" pitchFamily="34" charset="0"/>
              </a:rPr>
              <a:t>Management Strategies</a:t>
            </a:r>
            <a:endParaRPr lang="en-US" sz="3200" dirty="0" smtClean="0">
              <a:solidFill>
                <a:srgbClr val="0033CC"/>
              </a:solidFill>
            </a:endParaRPr>
          </a:p>
        </p:txBody>
      </p:sp>
      <p:sp>
        <p:nvSpPr>
          <p:cNvPr id="17412" name="Rectangle 4"/>
          <p:cNvSpPr>
            <a:spLocks noGrp="1" noChangeArrowheads="1"/>
          </p:cNvSpPr>
          <p:nvPr>
            <p:ph type="subTitle" idx="1"/>
          </p:nvPr>
        </p:nvSpPr>
        <p:spPr>
          <a:xfrm>
            <a:off x="1600200" y="1676400"/>
            <a:ext cx="6781800" cy="4800600"/>
          </a:xfrm>
        </p:spPr>
        <p:txBody>
          <a:bodyPr/>
          <a:lstStyle/>
          <a:p>
            <a:pPr eaLnBrk="1" hangingPunct="1"/>
            <a:r>
              <a:rPr lang="en-US" sz="2400" b="1" dirty="0" smtClean="0">
                <a:solidFill>
                  <a:schemeClr val="bg1"/>
                </a:solidFill>
                <a:latin typeface="Tahoma" pitchFamily="34" charset="0"/>
              </a:rPr>
              <a:t>The new strategies incorporate runoff source control, management and delayed disposal on a catchment wide, proactive and multi-functional basis.</a:t>
            </a:r>
            <a:r>
              <a:rPr lang="en-US" sz="2800" b="1" dirty="0" smtClean="0">
                <a:solidFill>
                  <a:schemeClr val="bg1"/>
                </a:solidFill>
                <a:latin typeface="Tahoma" pitchFamily="34" charset="0"/>
              </a:rPr>
              <a:t> </a:t>
            </a:r>
            <a:r>
              <a:rPr lang="en-US" sz="1400" b="1" dirty="0" smtClean="0">
                <a:solidFill>
                  <a:schemeClr val="bg1"/>
                </a:solidFill>
                <a:latin typeface="Tahoma" pitchFamily="34" charset="0"/>
              </a:rPr>
              <a:t>- MSMA</a:t>
            </a:r>
            <a:endParaRPr lang="en-US" dirty="0" smtClean="0">
              <a:solidFill>
                <a:schemeClr val="bg1"/>
              </a:solidFill>
            </a:endParaRPr>
          </a:p>
          <a:p>
            <a:pPr eaLnBrk="1" hangingPunct="1"/>
            <a:endParaRPr lang="en-US" sz="1400" dirty="0" smtClean="0">
              <a:solidFill>
                <a:schemeClr val="bg1"/>
              </a:solidFill>
            </a:endParaRPr>
          </a:p>
          <a:p>
            <a:pPr eaLnBrk="1" hangingPunct="1"/>
            <a:endParaRPr lang="en-US" sz="1400" dirty="0" smtClean="0">
              <a:solidFill>
                <a:schemeClr val="bg1"/>
              </a:solidFill>
            </a:endParaRPr>
          </a:p>
          <a:p>
            <a:pPr eaLnBrk="1" hangingPunct="1"/>
            <a:endParaRPr lang="en-US" sz="1400" dirty="0" smtClean="0">
              <a:solidFill>
                <a:schemeClr val="bg1"/>
              </a:solidFill>
            </a:endParaRPr>
          </a:p>
          <a:p>
            <a:pPr eaLnBrk="1" hangingPunct="1"/>
            <a:r>
              <a:rPr lang="en-US" sz="2000" b="1" dirty="0" smtClean="0">
                <a:solidFill>
                  <a:schemeClr val="bg1"/>
                </a:solidFill>
                <a:latin typeface="Comic Sans MS" pitchFamily="66" charset="0"/>
              </a:rPr>
              <a:t>This should be result in flood flow reduction, water quality improvement and ecological enhancement in downstream receiving waters</a:t>
            </a:r>
          </a:p>
        </p:txBody>
      </p:sp>
      <p:pic>
        <p:nvPicPr>
          <p:cNvPr id="174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11875"/>
            <a:ext cx="21336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828855"/>
      </p:ext>
    </p:extLst>
  </p:cSld>
  <p:clrMapOvr>
    <a:masterClrMapping/>
  </p:clrMapOvr>
  <p:transition>
    <p:blind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element.png"/>
          <p:cNvPicPr>
            <a:picLocks noChangeAspect="1" noChangeArrowheads="1"/>
          </p:cNvPicPr>
          <p:nvPr/>
        </p:nvPicPr>
        <p:blipFill>
          <a:blip r:embed="rId2" cstate="print"/>
          <a:srcRect/>
          <a:stretch>
            <a:fillRect/>
          </a:stretch>
        </p:blipFill>
        <p:spPr bwMode="auto">
          <a:xfrm>
            <a:off x="357188" y="1571625"/>
            <a:ext cx="8537575" cy="4722813"/>
          </a:xfrm>
          <a:prstGeom prst="rect">
            <a:avLst/>
          </a:prstGeom>
          <a:noFill/>
          <a:ln w="9525">
            <a:noFill/>
            <a:miter lim="800000"/>
            <a:headEnd/>
            <a:tailEnd/>
          </a:ln>
        </p:spPr>
      </p:pic>
      <p:sp>
        <p:nvSpPr>
          <p:cNvPr id="5" name="Title 1"/>
          <p:cNvSpPr>
            <a:spLocks noGrp="1"/>
          </p:cNvSpPr>
          <p:nvPr>
            <p:ph type="title"/>
          </p:nvPr>
        </p:nvSpPr>
        <p:spPr>
          <a:xfrm>
            <a:off x="457200" y="274638"/>
            <a:ext cx="8229600" cy="1143000"/>
          </a:xfrm>
          <a:prstGeom prst="roundRect">
            <a:avLst>
              <a:gd name="adj" fmla="val 42474"/>
            </a:avLst>
          </a:prstGeom>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defRPr/>
            </a:pPr>
            <a:r>
              <a:rPr lang="en-US" sz="4800" b="1" dirty="0" smtClean="0">
                <a:solidFill>
                  <a:schemeClr val="bg1"/>
                </a:solidFill>
              </a:rPr>
              <a:t>C</a:t>
            </a:r>
            <a:r>
              <a:rPr lang="en-US" sz="4800" b="1" dirty="0" smtClean="0">
                <a:solidFill>
                  <a:schemeClr val="bg1"/>
                </a:solidFill>
              </a:rPr>
              <a:t>OMPONENT of </a:t>
            </a:r>
            <a:r>
              <a:rPr lang="en-US" sz="4800" b="1" dirty="0" smtClean="0">
                <a:solidFill>
                  <a:schemeClr val="bg1"/>
                </a:solidFill>
                <a:latin typeface="+mn-lt"/>
                <a:ea typeface="+mn-ea"/>
                <a:cs typeface="+mn-cs"/>
              </a:rPr>
              <a:t>MSMA</a:t>
            </a:r>
            <a:endParaRPr lang="en-US" sz="4800" b="1" dirty="0" smtClean="0">
              <a:solidFill>
                <a:schemeClr val="bg1"/>
              </a:solidFill>
              <a:latin typeface="+mn-lt"/>
              <a:ea typeface="+mn-ea"/>
              <a:cs typeface="+mn-cs"/>
            </a:endParaRPr>
          </a:p>
        </p:txBody>
      </p:sp>
      <p:sp>
        <p:nvSpPr>
          <p:cNvPr id="4" name="Slide Number Placeholder 3"/>
          <p:cNvSpPr>
            <a:spLocks noGrp="1"/>
          </p:cNvSpPr>
          <p:nvPr>
            <p:ph type="sldNum" sz="quarter" idx="4294967295"/>
          </p:nvPr>
        </p:nvSpPr>
        <p:spPr>
          <a:xfrm>
            <a:off x="7010432" y="6492899"/>
            <a:ext cx="2133600" cy="365125"/>
          </a:xfrm>
          <a:prstGeom prst="rect">
            <a:avLst/>
          </a:prstGeom>
        </p:spPr>
        <p:txBody>
          <a:bodyPr/>
          <a:lstStyle/>
          <a:p>
            <a:fld id="{A39E3191-F6EA-4F2D-A77B-C925E52F9062}" type="slidenum">
              <a:rPr lang="en-US" smtClean="0"/>
              <a:pPr/>
              <a:t>22</a:t>
            </a:fld>
            <a:endParaRPr lang="en-US" dirty="0"/>
          </a:p>
        </p:txBody>
      </p:sp>
      <p:sp>
        <p:nvSpPr>
          <p:cNvPr id="6" name="Title 1"/>
          <p:cNvSpPr txBox="1">
            <a:spLocks/>
          </p:cNvSpPr>
          <p:nvPr/>
        </p:nvSpPr>
        <p:spPr>
          <a:xfrm>
            <a:off x="2895600" y="5791200"/>
            <a:ext cx="5562600" cy="715962"/>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100" dirty="0" smtClean="0"/>
              <a:t>MSMA 2000 </a:t>
            </a:r>
            <a:r>
              <a:rPr lang="en-US" dirty="0" smtClean="0"/>
              <a:t>VS</a:t>
            </a:r>
            <a:r>
              <a:rPr lang="en-US" sz="6100" dirty="0" smtClean="0"/>
              <a:t> MSMA 2012</a:t>
            </a:r>
            <a:r>
              <a:rPr lang="en-US" dirty="0" smtClean="0"/>
              <a:t/>
            </a:r>
            <a:br>
              <a:rPr lang="en-US" dirty="0" smtClean="0"/>
            </a:br>
            <a:endParaRPr lang="en-US" dirty="0"/>
          </a:p>
        </p:txBody>
      </p:sp>
    </p:spTree>
    <p:extLst>
      <p:ext uri="{BB962C8B-B14F-4D97-AF65-F5344CB8AC3E}">
        <p14:creationId xmlns:p14="http://schemas.microsoft.com/office/powerpoint/2010/main" val="438518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p:cNvSpPr>
          <p:nvPr/>
        </p:nvSpPr>
        <p:spPr bwMode="auto">
          <a:xfrm>
            <a:off x="762000" y="190500"/>
            <a:ext cx="8393113" cy="762000"/>
          </a:xfrm>
          <a:prstGeom prst="rect">
            <a:avLst/>
          </a:prstGeom>
          <a:gradFill rotWithShape="0">
            <a:gsLst>
              <a:gs pos="0">
                <a:srgbClr val="800080"/>
              </a:gs>
              <a:gs pos="100000">
                <a:srgbClr val="13001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ms-MY"/>
          </a:p>
        </p:txBody>
      </p:sp>
      <p:sp>
        <p:nvSpPr>
          <p:cNvPr id="8195" name="Rectangle 2"/>
          <p:cNvSpPr>
            <a:spLocks/>
          </p:cNvSpPr>
          <p:nvPr/>
        </p:nvSpPr>
        <p:spPr bwMode="auto">
          <a:xfrm>
            <a:off x="0" y="6223000"/>
            <a:ext cx="9156700" cy="635000"/>
          </a:xfrm>
          <a:prstGeom prst="rect">
            <a:avLst/>
          </a:prstGeom>
          <a:gradFill rotWithShape="0">
            <a:gsLst>
              <a:gs pos="0">
                <a:srgbClr val="800080"/>
              </a:gs>
              <a:gs pos="100000">
                <a:srgbClr val="3B003B"/>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lstStyle/>
          <a:p>
            <a:endParaRPr lang="ms-MY"/>
          </a:p>
        </p:txBody>
      </p:sp>
      <p:sp>
        <p:nvSpPr>
          <p:cNvPr id="8196" name="Rectangle 3"/>
          <p:cNvSpPr>
            <a:spLocks/>
          </p:cNvSpPr>
          <p:nvPr/>
        </p:nvSpPr>
        <p:spPr bwMode="auto">
          <a:xfrm>
            <a:off x="0" y="6294438"/>
            <a:ext cx="9156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38100" tIns="38100" rIns="38100" bIns="38100"/>
          <a:lstStyle/>
          <a:p>
            <a:pPr>
              <a:lnSpc>
                <a:spcPct val="60000"/>
              </a:lnSpc>
              <a:spcBef>
                <a:spcPts val="1075"/>
              </a:spcBef>
            </a:pPr>
            <a:r>
              <a:rPr lang="en-US" sz="1800" b="1">
                <a:solidFill>
                  <a:srgbClr val="CBCBCB"/>
                </a:solidFill>
                <a:latin typeface="Lucida Grande" charset="0"/>
                <a:ea typeface="Lucida Grande" charset="0"/>
                <a:cs typeface="Lucida Grande" charset="0"/>
                <a:sym typeface="Lucida Grande" charset="0"/>
              </a:rPr>
              <a:t>School of Civil Engineering </a:t>
            </a:r>
            <a:endParaRPr lang="en-US" sz="2800">
              <a:solidFill>
                <a:schemeClr val="tx1"/>
              </a:solidFill>
              <a:latin typeface="Times New Roman" pitchFamily="18" charset="0"/>
              <a:cs typeface="Times" charset="0"/>
              <a:sym typeface="Times New Roman" pitchFamily="18" charset="0"/>
            </a:endParaRPr>
          </a:p>
          <a:p>
            <a:pPr>
              <a:lnSpc>
                <a:spcPct val="60000"/>
              </a:lnSpc>
              <a:spcBef>
                <a:spcPts val="1075"/>
              </a:spcBef>
            </a:pPr>
            <a:r>
              <a:rPr lang="en-US" sz="1800" b="1">
                <a:solidFill>
                  <a:srgbClr val="CBCBCB"/>
                </a:solidFill>
                <a:latin typeface="Lucida Grande" charset="0"/>
                <a:ea typeface="Lucida Grande" charset="0"/>
                <a:cs typeface="Lucida Grande" charset="0"/>
                <a:sym typeface="Lucida Grande" charset="0"/>
              </a:rPr>
              <a:t>UNIVERSITI SAINS MALAYSIA</a:t>
            </a:r>
          </a:p>
        </p:txBody>
      </p:sp>
      <p:pic>
        <p:nvPicPr>
          <p:cNvPr id="81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Line 5"/>
          <p:cNvSpPr>
            <a:spLocks noChangeShapeType="1"/>
          </p:cNvSpPr>
          <p:nvPr/>
        </p:nvSpPr>
        <p:spPr bwMode="auto">
          <a:xfrm>
            <a:off x="1155700" y="1117600"/>
            <a:ext cx="7988300" cy="0"/>
          </a:xfrm>
          <a:prstGeom prst="line">
            <a:avLst/>
          </a:prstGeom>
          <a:noFill/>
          <a:ln w="63500" cap="sq">
            <a:solidFill>
              <a:srgbClr val="FF66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9" name="Rectangle 6"/>
          <p:cNvSpPr>
            <a:spLocks/>
          </p:cNvSpPr>
          <p:nvPr/>
        </p:nvSpPr>
        <p:spPr bwMode="auto">
          <a:xfrm>
            <a:off x="6934200" y="-76200"/>
            <a:ext cx="2260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38100" tIns="38100" rIns="38100" bIns="38100"/>
          <a:lstStyle/>
          <a:p>
            <a:pPr algn="r">
              <a:spcBef>
                <a:spcPts val="838"/>
              </a:spcBef>
            </a:pPr>
            <a:r>
              <a:rPr lang="en-US" sz="1400">
                <a:solidFill>
                  <a:srgbClr val="800080"/>
                </a:solidFill>
                <a:latin typeface="Times New Roman Bold" charset="0"/>
                <a:cs typeface="Times New Roman Bold" charset="0"/>
                <a:sym typeface="Times New Roman Bold" charset="0"/>
              </a:rPr>
              <a:t>www.civil.eng.usm.my</a:t>
            </a:r>
          </a:p>
        </p:txBody>
      </p:sp>
      <p:sp>
        <p:nvSpPr>
          <p:cNvPr id="8200" name="Text Box 7"/>
          <p:cNvSpPr txBox="1">
            <a:spLocks noChangeArrowheads="1"/>
          </p:cNvSpPr>
          <p:nvPr/>
        </p:nvSpPr>
        <p:spPr bwMode="auto">
          <a:xfrm>
            <a:off x="8191500" y="6362700"/>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r" eaLnBrk="1" hangingPunct="1"/>
            <a:fld id="{C277CA00-706A-40DA-A17B-6F413B691421}" type="slidenum">
              <a:rPr lang="en-US" sz="1400">
                <a:solidFill>
                  <a:schemeClr val="tx1"/>
                </a:solidFill>
                <a:latin typeface="Times New Roman" pitchFamily="18" charset="0"/>
                <a:cs typeface="Times New Roman" pitchFamily="18" charset="0"/>
                <a:sym typeface="Times New Roman" pitchFamily="18" charset="0"/>
              </a:rPr>
              <a:pPr algn="r" eaLnBrk="1" hangingPunct="1"/>
              <a:t>23</a:t>
            </a:fld>
            <a:endParaRPr lang="en-US" sz="1400">
              <a:solidFill>
                <a:schemeClr val="tx1"/>
              </a:solidFill>
              <a:latin typeface="Times New Roman" pitchFamily="18" charset="0"/>
              <a:cs typeface="Times New Roman" pitchFamily="18" charset="0"/>
              <a:sym typeface="Times New Roman" pitchFamily="18" charset="0"/>
            </a:endParaRPr>
          </a:p>
        </p:txBody>
      </p:sp>
      <p:pic>
        <p:nvPicPr>
          <p:cNvPr id="8201" name="Picture 8"/>
          <p:cNvPicPr>
            <a:picLocks noChangeAspect="1" noChangeArrowheads="1"/>
          </p:cNvPicPr>
          <p:nvPr/>
        </p:nvPicPr>
        <p:blipFill>
          <a:blip r:embed="rId3">
            <a:extLst>
              <a:ext uri="{28A0092B-C50C-407E-A947-70E740481C1C}">
                <a14:useLocalDpi xmlns:a14="http://schemas.microsoft.com/office/drawing/2010/main" val="0"/>
              </a:ext>
            </a:extLst>
          </a:blip>
          <a:srcRect t="9244"/>
          <a:stretch>
            <a:fillRect/>
          </a:stretch>
        </p:blipFill>
        <p:spPr bwMode="auto">
          <a:xfrm>
            <a:off x="0" y="9525"/>
            <a:ext cx="914400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925" y="26988"/>
            <a:ext cx="2220913"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Rectangle 13"/>
          <p:cNvSpPr>
            <a:spLocks/>
          </p:cNvSpPr>
          <p:nvPr/>
        </p:nvSpPr>
        <p:spPr bwMode="auto">
          <a:xfrm>
            <a:off x="928688" y="2214563"/>
            <a:ext cx="6481762" cy="1223962"/>
          </a:xfrm>
          <a:prstGeom prst="rect">
            <a:avLst/>
          </a:prstGeom>
          <a:solidFill>
            <a:srgbClr val="FFC000"/>
          </a:solidFill>
          <a:ln w="9525" cap="flat">
            <a:noFill/>
            <a:miter lim="800000"/>
            <a:headEnd type="none" w="med" len="med"/>
            <a:tailEnd type="none" w="med" len="med"/>
          </a:ln>
        </p:spPr>
        <p:txBody>
          <a:bodyPr lIns="38100" tIns="38100" rIns="38100" bIns="38100" anchor="ctr"/>
          <a:lstStyle/>
          <a:p>
            <a:pPr>
              <a:defRPr/>
            </a:pPr>
            <a:r>
              <a:rPr lang="en-US" sz="2800" dirty="0"/>
              <a:t>River Bank Filtration:</a:t>
            </a:r>
          </a:p>
          <a:p>
            <a:pPr>
              <a:defRPr/>
            </a:pPr>
            <a:r>
              <a:rPr lang="en-US" sz="2800" dirty="0"/>
              <a:t> Abstraction of Potable Water using Artificial Barrier</a:t>
            </a:r>
            <a:endParaRPr lang="en-US" sz="2800" dirty="0">
              <a:solidFill>
                <a:srgbClr val="800080"/>
              </a:solidFill>
              <a:effectLst>
                <a:outerShdw blurRad="38100" dist="38100" dir="2700000" algn="tl">
                  <a:srgbClr val="C0C0C0"/>
                </a:outerShdw>
              </a:effectLst>
              <a:latin typeface="+mn-lt"/>
              <a:cs typeface="Times New Roman Bold" charset="0"/>
              <a:sym typeface="Times New Roman Bold" charset="0"/>
            </a:endParaRPr>
          </a:p>
        </p:txBody>
      </p:sp>
      <p:sp>
        <p:nvSpPr>
          <p:cNvPr id="7182" name="Rectangle 14"/>
          <p:cNvSpPr>
            <a:spLocks/>
          </p:cNvSpPr>
          <p:nvPr/>
        </p:nvSpPr>
        <p:spPr bwMode="auto">
          <a:xfrm>
            <a:off x="-76200" y="1384300"/>
            <a:ext cx="9156700" cy="1168400"/>
          </a:xfrm>
          <a:prstGeom prst="rect">
            <a:avLst/>
          </a:prstGeom>
          <a:noFill/>
          <a:ln w="9525" cap="flat">
            <a:noFill/>
            <a:miter lim="800000"/>
            <a:headEnd type="none" w="med" len="med"/>
            <a:tailEnd type="none" w="med" len="med"/>
          </a:ln>
        </p:spPr>
        <p:txBody>
          <a:bodyPr lIns="0" tIns="0" rIns="0" bIns="0" anchor="ctr"/>
          <a:lstStyle/>
          <a:p>
            <a:pPr>
              <a:defRPr/>
            </a:pPr>
            <a:endParaRPr lang="en-US" sz="3600" b="1" dirty="0">
              <a:solidFill>
                <a:srgbClr val="A8184B"/>
              </a:solidFill>
              <a:effectLst>
                <a:outerShdw blurRad="38100" dist="38100" dir="2700000" algn="tl">
                  <a:srgbClr val="C0C0C0"/>
                </a:outerShdw>
              </a:effectLst>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333096018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04800" y="304800"/>
            <a:ext cx="7391400" cy="1447800"/>
          </a:xfrm>
        </p:spPr>
        <p:txBody>
          <a:bodyPr>
            <a:normAutofit fontScale="90000"/>
          </a:bodyPr>
          <a:lstStyle/>
          <a:p>
            <a:pPr eaLnBrk="1" fontAlgn="auto" hangingPunct="1">
              <a:spcAft>
                <a:spcPts val="0"/>
              </a:spcAft>
              <a:defRPr/>
            </a:pPr>
            <a:r>
              <a:rPr lang="en-GB" sz="4000" smtClean="0"/>
              <a:t/>
            </a:r>
            <a:br>
              <a:rPr lang="en-GB" sz="4000" smtClean="0"/>
            </a:br>
            <a:r>
              <a:rPr lang="en-GB" sz="3200" smtClean="0"/>
              <a:t>Objectives of the research program </a:t>
            </a:r>
          </a:p>
        </p:txBody>
      </p:sp>
      <p:sp>
        <p:nvSpPr>
          <p:cNvPr id="4" name="Rectangle 3"/>
          <p:cNvSpPr>
            <a:spLocks noGrp="1" noChangeArrowheads="1"/>
          </p:cNvSpPr>
          <p:nvPr>
            <p:ph idx="1"/>
          </p:nvPr>
        </p:nvSpPr>
        <p:spPr>
          <a:xfrm>
            <a:off x="0" y="1714500"/>
            <a:ext cx="8229600" cy="4648200"/>
          </a:xfrm>
        </p:spPr>
        <p:txBody>
          <a:bodyPr>
            <a:normAutofit/>
          </a:bodyPr>
          <a:lstStyle/>
          <a:p>
            <a:pPr marL="274320" indent="-274320" eaLnBrk="1" fontAlgn="auto" hangingPunct="1">
              <a:spcAft>
                <a:spcPts val="0"/>
              </a:spcAft>
              <a:buFont typeface="Wingdings 2"/>
              <a:buChar char=""/>
              <a:defRPr/>
            </a:pPr>
            <a:endParaRPr lang="en-GB" sz="2000" dirty="0" smtClean="0"/>
          </a:p>
          <a:p>
            <a:pPr marL="457200" indent="-457200" eaLnBrk="1" fontAlgn="auto" hangingPunct="1">
              <a:spcAft>
                <a:spcPts val="0"/>
              </a:spcAft>
              <a:buFont typeface="+mj-lt"/>
              <a:buAutoNum type="arabicPeriod"/>
              <a:defRPr/>
            </a:pPr>
            <a:r>
              <a:rPr lang="en-GB" sz="2400" dirty="0" smtClean="0"/>
              <a:t>Natural reduction of physical characteristics, heavy metals and pathogenic organisms for drinking water using river bank filtration.</a:t>
            </a:r>
          </a:p>
          <a:p>
            <a:pPr marL="457200" indent="-457200" eaLnBrk="1" fontAlgn="auto" hangingPunct="1">
              <a:spcAft>
                <a:spcPts val="0"/>
              </a:spcAft>
              <a:buFont typeface="+mj-lt"/>
              <a:buAutoNum type="arabicPeriod"/>
              <a:defRPr/>
            </a:pPr>
            <a:r>
              <a:rPr lang="en-US" sz="2400" dirty="0" smtClean="0"/>
              <a:t>Removal of micro-pollutants in drinking water by optimization the process mechanisms in existing water treatment plant and advanced treatment systems </a:t>
            </a:r>
            <a:endParaRPr lang="en-US" sz="2400" dirty="0" smtClean="0"/>
          </a:p>
          <a:p>
            <a:pPr marL="457200" indent="-457200" eaLnBrk="1" fontAlgn="auto" hangingPunct="1">
              <a:spcAft>
                <a:spcPts val="0"/>
              </a:spcAft>
              <a:buFont typeface="+mj-lt"/>
              <a:buAutoNum type="arabicPeriod"/>
              <a:defRPr/>
            </a:pPr>
            <a:r>
              <a:rPr lang="en-US" sz="2400" dirty="0" smtClean="0"/>
              <a:t>Social </a:t>
            </a:r>
            <a:r>
              <a:rPr lang="en-US" sz="2400" dirty="0" smtClean="0"/>
              <a:t>impact (well being, behavioral acceptance and economic outcome) of drinking water on public user.</a:t>
            </a:r>
          </a:p>
        </p:txBody>
      </p:sp>
      <p:sp>
        <p:nvSpPr>
          <p:cNvPr id="43012" name="Rectangle 1"/>
          <p:cNvSpPr>
            <a:spLocks/>
          </p:cNvSpPr>
          <p:nvPr/>
        </p:nvSpPr>
        <p:spPr bwMode="auto">
          <a:xfrm>
            <a:off x="762000" y="190500"/>
            <a:ext cx="8393113" cy="762000"/>
          </a:xfrm>
          <a:prstGeom prst="rect">
            <a:avLst/>
          </a:prstGeom>
          <a:gradFill rotWithShape="0">
            <a:gsLst>
              <a:gs pos="0">
                <a:srgbClr val="800080"/>
              </a:gs>
              <a:gs pos="100000">
                <a:srgbClr val="13001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ms-MY"/>
          </a:p>
        </p:txBody>
      </p:sp>
      <p:sp>
        <p:nvSpPr>
          <p:cNvPr id="43013" name="Rectangle 2"/>
          <p:cNvSpPr>
            <a:spLocks/>
          </p:cNvSpPr>
          <p:nvPr/>
        </p:nvSpPr>
        <p:spPr bwMode="auto">
          <a:xfrm>
            <a:off x="0" y="6223000"/>
            <a:ext cx="9156700" cy="635000"/>
          </a:xfrm>
          <a:prstGeom prst="rect">
            <a:avLst/>
          </a:prstGeom>
          <a:gradFill rotWithShape="0">
            <a:gsLst>
              <a:gs pos="0">
                <a:srgbClr val="800080"/>
              </a:gs>
              <a:gs pos="100000">
                <a:srgbClr val="3B003B"/>
              </a:gs>
            </a:gsLst>
            <a:lin ang="5400000" scaled="1"/>
          </a:gra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lstStyle/>
          <a:p>
            <a:endParaRPr lang="ms-MY"/>
          </a:p>
        </p:txBody>
      </p:sp>
      <p:pic>
        <p:nvPicPr>
          <p:cNvPr id="430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Line 5"/>
          <p:cNvSpPr>
            <a:spLocks noChangeShapeType="1"/>
          </p:cNvSpPr>
          <p:nvPr/>
        </p:nvSpPr>
        <p:spPr bwMode="auto">
          <a:xfrm>
            <a:off x="1143000" y="952500"/>
            <a:ext cx="7988300" cy="0"/>
          </a:xfrm>
          <a:prstGeom prst="line">
            <a:avLst/>
          </a:prstGeom>
          <a:noFill/>
          <a:ln w="63500" cap="sq">
            <a:solidFill>
              <a:srgbClr val="FF66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9" name="Rectangle 11"/>
          <p:cNvSpPr>
            <a:spLocks/>
          </p:cNvSpPr>
          <p:nvPr/>
        </p:nvSpPr>
        <p:spPr bwMode="auto">
          <a:xfrm>
            <a:off x="1346200" y="317500"/>
            <a:ext cx="7785100" cy="469900"/>
          </a:xfrm>
          <a:prstGeom prst="rect">
            <a:avLst/>
          </a:prstGeom>
          <a:noFill/>
          <a:ln w="9525" cap="flat">
            <a:noFill/>
            <a:miter lim="800000"/>
            <a:headEnd type="none" w="med" len="med"/>
            <a:tailEnd type="none" w="med" len="med"/>
          </a:ln>
        </p:spPr>
        <p:txBody>
          <a:bodyPr lIns="38100" tIns="38100" rIns="38100" bIns="38100" anchor="ctr"/>
          <a:lstStyle/>
          <a:p>
            <a:pPr algn="l">
              <a:defRPr/>
            </a:pPr>
            <a:r>
              <a:rPr lang="en-US" sz="2800" dirty="0">
                <a:solidFill>
                  <a:srgbClr val="CBCBCB"/>
                </a:solidFill>
                <a:effectLst>
                  <a:outerShdw blurRad="38100" dist="38100" dir="2700000" algn="tl">
                    <a:srgbClr val="C0C0C0"/>
                  </a:outerShdw>
                </a:effectLst>
                <a:latin typeface="Times New Roman" charset="0"/>
                <a:cs typeface="Times New Roman" charset="0"/>
                <a:sym typeface="Times New Roman" charset="0"/>
              </a:rPr>
              <a:t>Research in Civil Engineering</a:t>
            </a:r>
          </a:p>
        </p:txBody>
      </p:sp>
      <p:sp>
        <p:nvSpPr>
          <p:cNvPr id="43017" name="Rectangle 3"/>
          <p:cNvSpPr>
            <a:spLocks/>
          </p:cNvSpPr>
          <p:nvPr/>
        </p:nvSpPr>
        <p:spPr bwMode="auto">
          <a:xfrm>
            <a:off x="0" y="6294438"/>
            <a:ext cx="9156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38100" tIns="38100" rIns="38100" bIns="38100"/>
          <a:lstStyle/>
          <a:p>
            <a:pPr>
              <a:lnSpc>
                <a:spcPct val="60000"/>
              </a:lnSpc>
              <a:spcBef>
                <a:spcPts val="1075"/>
              </a:spcBef>
            </a:pPr>
            <a:r>
              <a:rPr lang="en-US" sz="1800" b="1">
                <a:solidFill>
                  <a:srgbClr val="CBCBCB"/>
                </a:solidFill>
                <a:latin typeface="Lucida Grande" charset="0"/>
                <a:ea typeface="Lucida Grande" charset="0"/>
                <a:cs typeface="Lucida Grande" charset="0"/>
                <a:sym typeface="Lucida Grande" charset="0"/>
              </a:rPr>
              <a:t>School of Civil Engineering </a:t>
            </a:r>
            <a:endParaRPr lang="en-US" sz="2800">
              <a:solidFill>
                <a:schemeClr val="tx1"/>
              </a:solidFill>
              <a:latin typeface="Times New Roman" pitchFamily="18" charset="0"/>
              <a:cs typeface="Times" charset="0"/>
              <a:sym typeface="Times New Roman" pitchFamily="18" charset="0"/>
            </a:endParaRPr>
          </a:p>
          <a:p>
            <a:pPr>
              <a:lnSpc>
                <a:spcPct val="60000"/>
              </a:lnSpc>
              <a:spcBef>
                <a:spcPts val="1075"/>
              </a:spcBef>
            </a:pPr>
            <a:r>
              <a:rPr lang="en-US" sz="1800" b="1">
                <a:solidFill>
                  <a:srgbClr val="CBCBCB"/>
                </a:solidFill>
                <a:latin typeface="Lucida Grande" charset="0"/>
                <a:ea typeface="Lucida Grande" charset="0"/>
                <a:cs typeface="Lucida Grande" charset="0"/>
                <a:sym typeface="Lucida Grande" charset="0"/>
              </a:rPr>
              <a:t>UNIVERSITI SAINS MALAYSIA</a:t>
            </a:r>
          </a:p>
        </p:txBody>
      </p:sp>
    </p:spTree>
    <p:extLst>
      <p:ext uri="{BB962C8B-B14F-4D97-AF65-F5344CB8AC3E}">
        <p14:creationId xmlns:p14="http://schemas.microsoft.com/office/powerpoint/2010/main" val="2176202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0" y="0"/>
            <a:ext cx="9144000" cy="0"/>
          </a:xfrm>
          <a:prstGeom prst="rect">
            <a:avLst/>
          </a:prstGeom>
          <a:noFill/>
          <a:ln>
            <a:noFill/>
          </a:ln>
          <a:extLst/>
        </p:spPr>
        <p:txBody>
          <a:bodyPr wrap="none" anchor="ctr">
            <a:spAutoFit/>
          </a:bodyPr>
          <a:lstStyle/>
          <a:p>
            <a:pPr algn="l">
              <a:defRPr/>
            </a:pPr>
            <a:endParaRPr lang="en-GB" sz="1800">
              <a:latin typeface="Arial" charset="0"/>
              <a:ea typeface="+mn-ea"/>
              <a:cs typeface="+mn-cs"/>
            </a:endParaRPr>
          </a:p>
        </p:txBody>
      </p:sp>
      <p:sp>
        <p:nvSpPr>
          <p:cNvPr id="1028" name="Rectangle 5"/>
          <p:cNvSpPr>
            <a:spLocks noChangeArrowheads="1"/>
          </p:cNvSpPr>
          <p:nvPr/>
        </p:nvSpPr>
        <p:spPr bwMode="auto">
          <a:xfrm>
            <a:off x="0" y="0"/>
            <a:ext cx="9144000" cy="0"/>
          </a:xfrm>
          <a:prstGeom prst="rect">
            <a:avLst/>
          </a:prstGeom>
          <a:noFill/>
          <a:ln>
            <a:noFill/>
          </a:ln>
          <a:extLst/>
        </p:spPr>
        <p:txBody>
          <a:bodyPr wrap="none" anchor="ctr">
            <a:spAutoFit/>
          </a:bodyPr>
          <a:lstStyle/>
          <a:p>
            <a:pPr algn="l">
              <a:defRPr/>
            </a:pPr>
            <a:endParaRPr lang="en-GB" sz="1800">
              <a:latin typeface="Arial" charset="0"/>
              <a:ea typeface="+mn-ea"/>
              <a:cs typeface="+mn-cs"/>
            </a:endParaRPr>
          </a:p>
        </p:txBody>
      </p:sp>
      <p:pic>
        <p:nvPicPr>
          <p:cNvPr id="92162" name="Picture 2"/>
          <p:cNvPicPr>
            <a:picLocks noChangeAspect="1"/>
          </p:cNvPicPr>
          <p:nvPr/>
        </p:nvPicPr>
        <p:blipFill>
          <a:blip r:embed="rId2"/>
          <a:srcRect/>
          <a:stretch>
            <a:fillRect/>
          </a:stretch>
        </p:blipFill>
        <p:spPr bwMode="auto">
          <a:xfrm>
            <a:off x="1104900" y="36513"/>
            <a:ext cx="6851650" cy="6777037"/>
          </a:xfrm>
          <a:prstGeom prst="rect">
            <a:avLst/>
          </a:prstGeom>
          <a:noFill/>
          <a:ln>
            <a:noFill/>
          </a:ln>
          <a:effectLst>
            <a:prstShdw prst="shdw17" dist="17961" dir="2700000">
              <a:schemeClr val="accent1">
                <a:gamma/>
                <a:shade val="60000"/>
                <a:invGamma/>
              </a:schemeClr>
            </a:prstShdw>
          </a:effectLst>
          <a:extLst/>
        </p:spPr>
      </p:pic>
      <p:pic>
        <p:nvPicPr>
          <p:cNvPr id="450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528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F5E7C21-FEB0-4A11-8C6E-FB0DDBAE7074}" type="slidenum">
              <a:rPr lang="en-US" sz="1100" smtClean="0">
                <a:solidFill>
                  <a:schemeClr val="tx2"/>
                </a:solidFill>
              </a:rPr>
              <a:pPr eaLnBrk="1" hangingPunct="1"/>
              <a:t>26</a:t>
            </a:fld>
            <a:endParaRPr lang="en-US" sz="1100" smtClean="0">
              <a:solidFill>
                <a:schemeClr val="tx2"/>
              </a:solidFill>
            </a:endParaRPr>
          </a:p>
        </p:txBody>
      </p:sp>
      <p:pic>
        <p:nvPicPr>
          <p:cNvPr id="97282" name="Picture 2"/>
          <p:cNvPicPr>
            <a:picLocks noChangeAspect="1"/>
          </p:cNvPicPr>
          <p:nvPr/>
        </p:nvPicPr>
        <p:blipFill>
          <a:blip r:embed="rId2"/>
          <a:srcRect/>
          <a:stretch>
            <a:fillRect/>
          </a:stretch>
        </p:blipFill>
        <p:spPr bwMode="auto">
          <a:xfrm>
            <a:off x="214313" y="1000125"/>
            <a:ext cx="8069262" cy="5643563"/>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sp>
        <p:nvSpPr>
          <p:cNvPr id="44036" name="TextBox 3"/>
          <p:cNvSpPr txBox="1">
            <a:spLocks noChangeArrowheads="1"/>
          </p:cNvSpPr>
          <p:nvPr/>
        </p:nvSpPr>
        <p:spPr bwMode="auto">
          <a:xfrm>
            <a:off x="0" y="1000125"/>
            <a:ext cx="67865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a:t>Water Treatment Process : Direct versus RBF Abstraction </a:t>
            </a:r>
          </a:p>
        </p:txBody>
      </p:sp>
      <p:pic>
        <p:nvPicPr>
          <p:cNvPr id="440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Line 5"/>
          <p:cNvSpPr>
            <a:spLocks noChangeShapeType="1"/>
          </p:cNvSpPr>
          <p:nvPr/>
        </p:nvSpPr>
        <p:spPr bwMode="auto">
          <a:xfrm>
            <a:off x="1143000" y="952500"/>
            <a:ext cx="7988300" cy="0"/>
          </a:xfrm>
          <a:prstGeom prst="line">
            <a:avLst/>
          </a:prstGeom>
          <a:noFill/>
          <a:ln w="63500" cap="sq">
            <a:solidFill>
              <a:srgbClr val="FF66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 name="Rectangle 11"/>
          <p:cNvSpPr>
            <a:spLocks/>
          </p:cNvSpPr>
          <p:nvPr/>
        </p:nvSpPr>
        <p:spPr bwMode="auto">
          <a:xfrm>
            <a:off x="1346200" y="142875"/>
            <a:ext cx="7785100" cy="785813"/>
          </a:xfrm>
          <a:prstGeom prst="rect">
            <a:avLst/>
          </a:prstGeom>
          <a:solidFill>
            <a:schemeClr val="tx2">
              <a:lumMod val="50000"/>
            </a:schemeClr>
          </a:solidFill>
          <a:ln w="9525" cap="flat">
            <a:noFill/>
            <a:miter lim="800000"/>
            <a:headEnd type="none" w="med" len="med"/>
            <a:tailEnd type="none" w="med" len="med"/>
          </a:ln>
        </p:spPr>
        <p:txBody>
          <a:bodyPr lIns="38100" tIns="38100" rIns="38100" bIns="38100" anchor="ctr"/>
          <a:lstStyle/>
          <a:p>
            <a:pPr algn="l">
              <a:defRPr/>
            </a:pPr>
            <a:r>
              <a:rPr lang="en-US" sz="2800" dirty="0">
                <a:solidFill>
                  <a:srgbClr val="CBCBCB"/>
                </a:solidFill>
                <a:effectLst>
                  <a:outerShdw blurRad="38100" dist="38100" dir="2700000" algn="tl">
                    <a:srgbClr val="C0C0C0"/>
                  </a:outerShdw>
                </a:effectLst>
                <a:latin typeface="Times New Roman" charset="0"/>
                <a:cs typeface="Times New Roman" charset="0"/>
                <a:sym typeface="Times New Roman" charset="0"/>
              </a:rPr>
              <a:t>Research in Civil Engineering</a:t>
            </a:r>
          </a:p>
        </p:txBody>
      </p:sp>
    </p:spTree>
    <p:extLst>
      <p:ext uri="{BB962C8B-B14F-4D97-AF65-F5344CB8AC3E}">
        <p14:creationId xmlns:p14="http://schemas.microsoft.com/office/powerpoint/2010/main" val="289153458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A6C9C1-F98D-4339-83D0-9C22CA1E69A2}" type="slidenum">
              <a:rPr lang="en-US" sz="1100" smtClean="0">
                <a:solidFill>
                  <a:schemeClr val="tx2"/>
                </a:solidFill>
              </a:rPr>
              <a:pPr eaLnBrk="1" hangingPunct="1"/>
              <a:t>27</a:t>
            </a:fld>
            <a:endParaRPr lang="en-US" sz="1100" smtClean="0">
              <a:solidFill>
                <a:schemeClr val="tx2"/>
              </a:solidFill>
            </a:endParaRPr>
          </a:p>
        </p:txBody>
      </p:sp>
      <p:pic>
        <p:nvPicPr>
          <p:cNvPr id="128002" name="Picture 2"/>
          <p:cNvPicPr>
            <a:picLocks noChangeAspect="1"/>
          </p:cNvPicPr>
          <p:nvPr/>
        </p:nvPicPr>
        <p:blipFill>
          <a:blip r:embed="rId2"/>
          <a:srcRect/>
          <a:stretch>
            <a:fillRect/>
          </a:stretch>
        </p:blipFill>
        <p:spPr bwMode="auto">
          <a:xfrm>
            <a:off x="928688" y="0"/>
            <a:ext cx="7429500" cy="1111250"/>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128004" name="Picture 4"/>
          <p:cNvPicPr>
            <a:picLocks noChangeAspect="1"/>
          </p:cNvPicPr>
          <p:nvPr/>
        </p:nvPicPr>
        <p:blipFill>
          <a:blip r:embed="rId3"/>
          <a:srcRect/>
          <a:stretch>
            <a:fillRect/>
          </a:stretch>
        </p:blipFill>
        <p:spPr bwMode="auto">
          <a:xfrm>
            <a:off x="0" y="1143000"/>
            <a:ext cx="4572000" cy="2982913"/>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6" name="Picture 5"/>
          <p:cNvPicPr>
            <a:picLocks noChangeAspect="1"/>
          </p:cNvPicPr>
          <p:nvPr/>
        </p:nvPicPr>
        <p:blipFill>
          <a:blip r:embed="rId4"/>
          <a:srcRect/>
          <a:stretch>
            <a:fillRect/>
          </a:stretch>
        </p:blipFill>
        <p:spPr bwMode="auto">
          <a:xfrm>
            <a:off x="0" y="4187825"/>
            <a:ext cx="5214938" cy="2670175"/>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7" name="Picture 3"/>
          <p:cNvPicPr>
            <a:picLocks noChangeAspect="1"/>
          </p:cNvPicPr>
          <p:nvPr/>
        </p:nvPicPr>
        <p:blipFill>
          <a:blip r:embed="rId5"/>
          <a:srcRect/>
          <a:stretch>
            <a:fillRect/>
          </a:stretch>
        </p:blipFill>
        <p:spPr bwMode="auto">
          <a:xfrm>
            <a:off x="5272088" y="1214438"/>
            <a:ext cx="3871912" cy="2720975"/>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23559" name="Picture 6" descr="https://encrypted-tbn0.gstatic.com/images?q=tbn:ANd9GcRmh27_MunCd7zfVdP8MrFIyQEVWF2WWSzeOENqxaNbwbu5Wyw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6375" y="3929063"/>
            <a:ext cx="38639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5625" y="5879275"/>
            <a:ext cx="1730375" cy="228600"/>
          </a:xfrm>
          <a:prstGeom prst="rect">
            <a:avLst/>
          </a:prstGeom>
          <a:solidFill>
            <a:srgbClr val="B83D68">
              <a:alpha val="5882"/>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88186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C983463-3B49-4407-94A4-658EC82A5E09}" type="slidenum">
              <a:rPr lang="en-US" sz="1100" smtClean="0">
                <a:solidFill>
                  <a:schemeClr val="tx2"/>
                </a:solidFill>
              </a:rPr>
              <a:pPr eaLnBrk="1" hangingPunct="1"/>
              <a:t>28</a:t>
            </a:fld>
            <a:endParaRPr lang="en-US" sz="1100" smtClean="0">
              <a:solidFill>
                <a:schemeClr val="tx2"/>
              </a:solidFill>
            </a:endParaRPr>
          </a:p>
        </p:txBody>
      </p:sp>
      <p:pic>
        <p:nvPicPr>
          <p:cNvPr id="131074" name="Picture 2"/>
          <p:cNvPicPr>
            <a:picLocks noChangeAspect="1"/>
          </p:cNvPicPr>
          <p:nvPr/>
        </p:nvPicPr>
        <p:blipFill>
          <a:blip r:embed="rId2"/>
          <a:srcRect/>
          <a:stretch>
            <a:fillRect/>
          </a:stretch>
        </p:blipFill>
        <p:spPr bwMode="auto">
          <a:xfrm>
            <a:off x="561975" y="590550"/>
            <a:ext cx="8020050" cy="5676900"/>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38892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268DF38-0861-47E9-9A23-DB78313A5E8C}" type="slidenum">
              <a:rPr lang="en-US" sz="1100" smtClean="0">
                <a:solidFill>
                  <a:schemeClr val="tx2"/>
                </a:solidFill>
              </a:rPr>
              <a:pPr eaLnBrk="1" hangingPunct="1"/>
              <a:t>29</a:t>
            </a:fld>
            <a:endParaRPr lang="en-US" sz="1100" smtClean="0">
              <a:solidFill>
                <a:schemeClr val="tx2"/>
              </a:solidFill>
            </a:endParaRPr>
          </a:p>
        </p:txBody>
      </p:sp>
      <p:pic>
        <p:nvPicPr>
          <p:cNvPr id="130051" name="Picture 3"/>
          <p:cNvPicPr>
            <a:picLocks noChangeAspect="1"/>
          </p:cNvPicPr>
          <p:nvPr/>
        </p:nvPicPr>
        <p:blipFill>
          <a:blip r:embed="rId2"/>
          <a:srcRect/>
          <a:stretch>
            <a:fillRect/>
          </a:stretch>
        </p:blipFill>
        <p:spPr bwMode="auto">
          <a:xfrm>
            <a:off x="0" y="1071563"/>
            <a:ext cx="6172200" cy="2765425"/>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130052" name="Picture 4"/>
          <p:cNvPicPr>
            <a:picLocks noChangeAspect="1"/>
          </p:cNvPicPr>
          <p:nvPr/>
        </p:nvPicPr>
        <p:blipFill>
          <a:blip r:embed="rId3"/>
          <a:srcRect/>
          <a:stretch>
            <a:fillRect/>
          </a:stretch>
        </p:blipFill>
        <p:spPr bwMode="auto">
          <a:xfrm>
            <a:off x="5214938" y="1071563"/>
            <a:ext cx="3733800" cy="2786062"/>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7"/>
          <p:cNvSpPr>
            <a:spLocks noChangeArrowheads="1"/>
          </p:cNvSpPr>
          <p:nvPr/>
        </p:nvSpPr>
        <p:spPr bwMode="auto">
          <a:xfrm>
            <a:off x="1285875" y="214313"/>
            <a:ext cx="6858000" cy="8302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solidFill>
                  <a:schemeClr val="bg1"/>
                </a:solidFill>
              </a:rPr>
              <a:t>BENEFIT OF HORIZONTAL COLLECTOR WELL IN RIVER INFILTRATION SYSTEM </a:t>
            </a:r>
            <a:endParaRPr lang="en-US" sz="2400">
              <a:solidFill>
                <a:schemeClr val="bg1"/>
              </a:solidFill>
            </a:endParaRPr>
          </a:p>
        </p:txBody>
      </p:sp>
      <p:sp>
        <p:nvSpPr>
          <p:cNvPr id="31751" name="Rectangle 9"/>
          <p:cNvSpPr>
            <a:spLocks noChangeArrowheads="1"/>
          </p:cNvSpPr>
          <p:nvPr/>
        </p:nvSpPr>
        <p:spPr bwMode="auto">
          <a:xfrm>
            <a:off x="357188" y="3929063"/>
            <a:ext cx="8001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buFont typeface="Wingdings" pitchFamily="2" charset="2"/>
              <a:buChar char="ü"/>
            </a:pPr>
            <a:r>
              <a:rPr lang="en-US" sz="1800" b="1"/>
              <a:t>LARGE QUANTITIES OF WATER PRODUCED OVER SMALL CONSTRUCTION AREA </a:t>
            </a:r>
          </a:p>
          <a:p>
            <a:pPr algn="l">
              <a:buFont typeface="Wingdings" pitchFamily="2" charset="2"/>
              <a:buChar char="ü"/>
            </a:pPr>
            <a:r>
              <a:rPr lang="en-US" sz="1800" b="1"/>
              <a:t>LOW IN CONSTRUCTION COST, LESS TIME TO CONSTRUCT AND IT’S GREEN TECHNOLOGY. </a:t>
            </a:r>
          </a:p>
          <a:p>
            <a:pPr algn="l">
              <a:buFont typeface="Wingdings" pitchFamily="2" charset="2"/>
              <a:buChar char="ü"/>
            </a:pPr>
            <a:r>
              <a:rPr lang="en-US" sz="1800" b="1"/>
              <a:t>MAINTENANCE IS EASY AND ECONOMICAL WITH COST SAVING </a:t>
            </a:r>
          </a:p>
          <a:p>
            <a:pPr algn="l">
              <a:buFont typeface="Wingdings" pitchFamily="2" charset="2"/>
              <a:buChar char="ü"/>
            </a:pPr>
            <a:r>
              <a:rPr lang="en-US" sz="1800" b="1"/>
              <a:t>PRODUCED WATER IS CLEAR AND PURE (LOW TURBIDITY) AND PROTECTED FROM OUTSIDE THREATS. </a:t>
            </a:r>
          </a:p>
          <a:p>
            <a:pPr algn="l">
              <a:buFont typeface="Wingdings" pitchFamily="2" charset="2"/>
              <a:buChar char="ü"/>
            </a:pPr>
            <a:r>
              <a:rPr lang="en-US" sz="1800" b="1"/>
              <a:t>MINERAL CONTENT (IRON &amp; MANGANESE) OF WATER IS LOW </a:t>
            </a:r>
          </a:p>
          <a:p>
            <a:pPr algn="l">
              <a:buFont typeface="Wingdings" pitchFamily="2" charset="2"/>
              <a:buChar char="ü"/>
            </a:pPr>
            <a:r>
              <a:rPr lang="en-US" sz="1800" b="1"/>
              <a:t>WATER PRODUCTION IS GUARANTEED, ESPECIALLY DURING DRY SEASONS </a:t>
            </a:r>
          </a:p>
        </p:txBody>
      </p:sp>
    </p:spTree>
    <p:extLst>
      <p:ext uri="{BB962C8B-B14F-4D97-AF65-F5344CB8AC3E}">
        <p14:creationId xmlns:p14="http://schemas.microsoft.com/office/powerpoint/2010/main" val="9573045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85852" y="285728"/>
            <a:ext cx="6791348" cy="1143000"/>
          </a:xfrm>
          <a:solidFill>
            <a:srgbClr val="0070C0"/>
          </a:solidFill>
        </p:spPr>
        <p:txBody>
          <a:bodyPr/>
          <a:lstStyle/>
          <a:p>
            <a:pPr eaLnBrk="1" fontAlgn="auto" hangingPunct="1">
              <a:spcAft>
                <a:spcPts val="0"/>
              </a:spcAft>
              <a:defRPr/>
            </a:pPr>
            <a:r>
              <a:rPr lang="en-US" sz="2000" dirty="0" smtClean="0">
                <a:solidFill>
                  <a:schemeClr val="bg1"/>
                </a:solidFill>
                <a:latin typeface="Arial Black" pitchFamily="34" charset="0"/>
              </a:rPr>
              <a:t>United Nation’s Committee on Economic, Social and Cultural Rights in General Comment No. 15, 2002 stated that:</a:t>
            </a:r>
            <a:endParaRPr lang="en-MY" sz="2000" dirty="0" smtClean="0">
              <a:solidFill>
                <a:schemeClr val="bg1"/>
              </a:solidFill>
              <a:latin typeface="Arial Black" pitchFamily="34" charset="0"/>
            </a:endParaRPr>
          </a:p>
        </p:txBody>
      </p:sp>
      <p:graphicFrame>
        <p:nvGraphicFramePr>
          <p:cNvPr id="4" name="Content Placeholder 3"/>
          <p:cNvGraphicFramePr>
            <a:graphicFrameLocks noGrp="1"/>
          </p:cNvGraphicFramePr>
          <p:nvPr>
            <p:ph idx="1"/>
          </p:nvPr>
        </p:nvGraphicFramePr>
        <p:xfrm>
          <a:off x="152400" y="1600200"/>
          <a:ext cx="8991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36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22260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87CB9D2-E87E-4F1A-8F21-5501D3BABBB0}" type="slidenum">
              <a:rPr lang="en-US" sz="1100" smtClean="0">
                <a:solidFill>
                  <a:schemeClr val="tx2"/>
                </a:solidFill>
              </a:rPr>
              <a:pPr eaLnBrk="1" hangingPunct="1"/>
              <a:t>30</a:t>
            </a:fld>
            <a:endParaRPr lang="en-US" sz="1100" smtClean="0">
              <a:solidFill>
                <a:schemeClr val="tx2"/>
              </a:solidFill>
            </a:endParaRPr>
          </a:p>
        </p:txBody>
      </p:sp>
      <p:pic>
        <p:nvPicPr>
          <p:cNvPr id="97282" name="Picture 2"/>
          <p:cNvPicPr>
            <a:picLocks noChangeAspect="1"/>
          </p:cNvPicPr>
          <p:nvPr/>
        </p:nvPicPr>
        <p:blipFill>
          <a:blip r:embed="rId2"/>
          <a:srcRect/>
          <a:stretch>
            <a:fillRect/>
          </a:stretch>
        </p:blipFill>
        <p:spPr bwMode="auto">
          <a:xfrm>
            <a:off x="214313" y="0"/>
            <a:ext cx="6500812" cy="4546600"/>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sp>
        <p:nvSpPr>
          <p:cNvPr id="33796" name="TextBox 3"/>
          <p:cNvSpPr txBox="1">
            <a:spLocks noChangeArrowheads="1"/>
          </p:cNvSpPr>
          <p:nvPr/>
        </p:nvSpPr>
        <p:spPr bwMode="auto">
          <a:xfrm>
            <a:off x="0" y="71438"/>
            <a:ext cx="67865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a:t>Water Treatment Process : Direct versus RBF Abstraction </a:t>
            </a:r>
          </a:p>
        </p:txBody>
      </p:sp>
      <p:pic>
        <p:nvPicPr>
          <p:cNvPr id="5" name="Picture 2"/>
          <p:cNvPicPr>
            <a:picLocks noChangeAspect="1"/>
          </p:cNvPicPr>
          <p:nvPr/>
        </p:nvPicPr>
        <p:blipFill>
          <a:blip r:embed="rId3"/>
          <a:srcRect/>
          <a:stretch>
            <a:fillRect/>
          </a:stretch>
        </p:blipFill>
        <p:spPr bwMode="auto">
          <a:xfrm>
            <a:off x="5357813" y="4313238"/>
            <a:ext cx="3786187" cy="2544762"/>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3379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84990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EE478C1-4C6F-466F-A256-758D5BB488BE}" type="slidenum">
              <a:rPr lang="en-US" sz="1100" smtClean="0">
                <a:solidFill>
                  <a:schemeClr val="tx2"/>
                </a:solidFill>
              </a:rPr>
              <a:pPr eaLnBrk="1" hangingPunct="1"/>
              <a:t>31</a:t>
            </a:fld>
            <a:endParaRPr lang="en-US" sz="1100" smtClean="0">
              <a:solidFill>
                <a:schemeClr val="tx2"/>
              </a:solidFill>
            </a:endParaRPr>
          </a:p>
        </p:txBody>
      </p:sp>
      <p:pic>
        <p:nvPicPr>
          <p:cNvPr id="91138" name="Picture 2"/>
          <p:cNvPicPr>
            <a:picLocks noChangeAspect="1"/>
          </p:cNvPicPr>
          <p:nvPr/>
        </p:nvPicPr>
        <p:blipFill>
          <a:blip r:embed="rId2"/>
          <a:srcRect/>
          <a:stretch>
            <a:fillRect/>
          </a:stretch>
        </p:blipFill>
        <p:spPr bwMode="auto">
          <a:xfrm>
            <a:off x="500063" y="857250"/>
            <a:ext cx="8086725" cy="5486400"/>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sp>
        <p:nvSpPr>
          <p:cNvPr id="30724" name="TextBox 3"/>
          <p:cNvSpPr txBox="1">
            <a:spLocks noChangeArrowheads="1"/>
          </p:cNvSpPr>
          <p:nvPr/>
        </p:nvSpPr>
        <p:spPr bwMode="auto">
          <a:xfrm>
            <a:off x="3643313" y="3143250"/>
            <a:ext cx="2214562" cy="83026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400">
                <a:solidFill>
                  <a:schemeClr val="bg1"/>
                </a:solidFill>
                <a:latin typeface="Arial Black" pitchFamily="34" charset="0"/>
              </a:rPr>
              <a:t>Abstraction Method</a:t>
            </a:r>
          </a:p>
        </p:txBody>
      </p:sp>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7211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92E4A105-885E-415D-A354-E45572F4A3A2}" type="slidenum">
              <a:rPr lang="en-US" sz="1100" smtClean="0">
                <a:solidFill>
                  <a:schemeClr val="tx2"/>
                </a:solidFill>
              </a:rPr>
              <a:pPr eaLnBrk="1" hangingPunct="1"/>
              <a:t>32</a:t>
            </a:fld>
            <a:endParaRPr lang="en-US" sz="1100" smtClean="0">
              <a:solidFill>
                <a:schemeClr val="tx2"/>
              </a:solidFill>
            </a:endParaRPr>
          </a:p>
        </p:txBody>
      </p:sp>
      <p:pic>
        <p:nvPicPr>
          <p:cNvPr id="133122" name="Picture 2"/>
          <p:cNvPicPr>
            <a:picLocks noChangeAspect="1"/>
          </p:cNvPicPr>
          <p:nvPr/>
        </p:nvPicPr>
        <p:blipFill>
          <a:blip r:embed="rId2"/>
          <a:srcRect/>
          <a:stretch>
            <a:fillRect/>
          </a:stretch>
        </p:blipFill>
        <p:spPr bwMode="auto">
          <a:xfrm>
            <a:off x="0" y="0"/>
            <a:ext cx="4876800" cy="3667125"/>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133123" name="Picture 3"/>
          <p:cNvPicPr>
            <a:picLocks noChangeAspect="1"/>
          </p:cNvPicPr>
          <p:nvPr/>
        </p:nvPicPr>
        <p:blipFill>
          <a:blip r:embed="rId3"/>
          <a:srcRect/>
          <a:stretch>
            <a:fillRect/>
          </a:stretch>
        </p:blipFill>
        <p:spPr bwMode="auto">
          <a:xfrm>
            <a:off x="3500438" y="2786063"/>
            <a:ext cx="5535612" cy="4071937"/>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133125" name="Picture 5"/>
          <p:cNvPicPr>
            <a:picLocks noChangeAspect="1"/>
          </p:cNvPicPr>
          <p:nvPr/>
        </p:nvPicPr>
        <p:blipFill>
          <a:blip r:embed="rId4"/>
          <a:srcRect/>
          <a:stretch>
            <a:fillRect/>
          </a:stretch>
        </p:blipFill>
        <p:spPr bwMode="auto">
          <a:xfrm>
            <a:off x="4827588" y="0"/>
            <a:ext cx="4316412" cy="2681288"/>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133126" name="Picture 6"/>
          <p:cNvPicPr>
            <a:picLocks noChangeAspect="1"/>
          </p:cNvPicPr>
          <p:nvPr/>
        </p:nvPicPr>
        <p:blipFill>
          <a:blip r:embed="rId5"/>
          <a:srcRect/>
          <a:stretch>
            <a:fillRect/>
          </a:stretch>
        </p:blipFill>
        <p:spPr bwMode="auto">
          <a:xfrm>
            <a:off x="0" y="3714750"/>
            <a:ext cx="4010025" cy="2306638"/>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389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0640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51EDB0E-C503-4A46-A168-46572B1DFB94}" type="slidenum">
              <a:rPr lang="en-US" sz="1100" smtClean="0">
                <a:solidFill>
                  <a:schemeClr val="tx2"/>
                </a:solidFill>
              </a:rPr>
              <a:pPr eaLnBrk="1" hangingPunct="1"/>
              <a:t>33</a:t>
            </a:fld>
            <a:endParaRPr lang="en-US" sz="1100" smtClean="0">
              <a:solidFill>
                <a:schemeClr val="tx2"/>
              </a:solidFill>
            </a:endParaRPr>
          </a:p>
        </p:txBody>
      </p:sp>
      <p:pic>
        <p:nvPicPr>
          <p:cNvPr id="132098" name="Picture 2"/>
          <p:cNvPicPr>
            <a:picLocks noChangeAspect="1"/>
          </p:cNvPicPr>
          <p:nvPr/>
        </p:nvPicPr>
        <p:blipFill>
          <a:blip r:embed="rId2"/>
          <a:srcRect/>
          <a:stretch>
            <a:fillRect/>
          </a:stretch>
        </p:blipFill>
        <p:spPr bwMode="auto">
          <a:xfrm>
            <a:off x="509588" y="785813"/>
            <a:ext cx="8124825" cy="6105525"/>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8147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7158" y="0"/>
            <a:ext cx="3857652" cy="4286256"/>
          </a:xfrm>
        </p:spPr>
        <p:txBody>
          <a:bodyPr>
            <a:noAutofit/>
          </a:bodyPr>
          <a:lstStyle/>
          <a:p>
            <a:pPr eaLnBrk="1" fontAlgn="auto" hangingPunct="1">
              <a:spcAft>
                <a:spcPts val="0"/>
              </a:spcAft>
              <a:defRPr/>
            </a:pPr>
            <a:r>
              <a:rPr lang="en-US" sz="3200" dirty="0" smtClean="0">
                <a:latin typeface="Copperplate Gothic Bold" pitchFamily="34" charset="0"/>
              </a:rPr>
              <a:t>Heavy Metals and In Organic Trace Contaminants</a:t>
            </a:r>
            <a:endParaRPr lang="en-US" sz="3200" dirty="0"/>
          </a:p>
        </p:txBody>
      </p:sp>
      <p:sp>
        <p:nvSpPr>
          <p:cNvPr id="4915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C9B841F-2D69-4BE6-97C6-E61D9288DFE5}" type="slidenum">
              <a:rPr lang="en-US" sz="1100" smtClean="0">
                <a:solidFill>
                  <a:schemeClr val="tx2"/>
                </a:solidFill>
              </a:rPr>
              <a:pPr eaLnBrk="1" hangingPunct="1"/>
              <a:t>34</a:t>
            </a:fld>
            <a:endParaRPr lang="en-US" sz="1100" smtClean="0">
              <a:solidFill>
                <a:schemeClr val="tx2"/>
              </a:solidFill>
            </a:endParaRPr>
          </a:p>
        </p:txBody>
      </p:sp>
      <p:graphicFrame>
        <p:nvGraphicFramePr>
          <p:cNvPr id="9" name="Table 8"/>
          <p:cNvGraphicFramePr>
            <a:graphicFrameLocks noGrp="1"/>
          </p:cNvGraphicFramePr>
          <p:nvPr/>
        </p:nvGraphicFramePr>
        <p:xfrm>
          <a:off x="4143375" y="301625"/>
          <a:ext cx="4772024" cy="6429362"/>
        </p:xfrm>
        <a:graphic>
          <a:graphicData uri="http://schemas.openxmlformats.org/drawingml/2006/table">
            <a:tbl>
              <a:tblPr/>
              <a:tblGrid>
                <a:gridCol w="1035739"/>
                <a:gridCol w="1037857"/>
                <a:gridCol w="726500"/>
                <a:gridCol w="934071"/>
                <a:gridCol w="1037857"/>
              </a:tblGrid>
              <a:tr h="263425">
                <a:tc>
                  <a:txBody>
                    <a:bodyPr/>
                    <a:lstStyle/>
                    <a:p>
                      <a:pPr marL="0" marR="0">
                        <a:lnSpc>
                          <a:spcPct val="115000"/>
                        </a:lnSpc>
                        <a:spcBef>
                          <a:spcPts val="0"/>
                        </a:spcBef>
                        <a:spcAft>
                          <a:spcPts val="0"/>
                        </a:spcAft>
                      </a:pPr>
                      <a:r>
                        <a:rPr lang="en-US" sz="1100" b="1" baseline="0" dirty="0">
                          <a:latin typeface="Calibri" pitchFamily="34" charset="0"/>
                          <a:ea typeface="Calibri"/>
                          <a:cs typeface="Times New Roman"/>
                        </a:rPr>
                        <a:t>Heavy Metals</a:t>
                      </a:r>
                      <a:r>
                        <a:rPr lang="en-US" sz="1100" baseline="0" dirty="0">
                          <a:latin typeface="Calibri" pitchFamily="34" charset="0"/>
                          <a:ea typeface="Calibri"/>
                          <a:cs typeface="Times New Roman"/>
                        </a:rPr>
                        <a:t> </a:t>
                      </a:r>
                    </a:p>
                  </a:txBody>
                  <a:tcPr marL="20190" marR="20190" marT="6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100" b="1" baseline="0" dirty="0" err="1">
                          <a:latin typeface="Calibri" pitchFamily="34" charset="0"/>
                          <a:ea typeface="Calibri"/>
                          <a:cs typeface="Times New Roman"/>
                        </a:rPr>
                        <a:t>Sg</a:t>
                      </a:r>
                      <a:r>
                        <a:rPr lang="en-US" sz="1100" b="1" baseline="0" dirty="0">
                          <a:latin typeface="Calibri" pitchFamily="34" charset="0"/>
                          <a:ea typeface="Calibri"/>
                          <a:cs typeface="Times New Roman"/>
                        </a:rPr>
                        <a:t>. Langat</a:t>
                      </a:r>
                      <a:r>
                        <a:rPr lang="en-US" sz="1100" baseline="0" dirty="0">
                          <a:latin typeface="Calibri" pitchFamily="34" charset="0"/>
                          <a:ea typeface="Calibri"/>
                          <a:cs typeface="Times New Roman"/>
                        </a:rPr>
                        <a:t> </a:t>
                      </a:r>
                    </a:p>
                  </a:txBody>
                  <a:tcPr marL="20190" marR="20190" marT="6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100" b="1" baseline="0">
                          <a:latin typeface="Calibri" pitchFamily="34" charset="0"/>
                          <a:ea typeface="Calibri"/>
                          <a:cs typeface="Times New Roman"/>
                        </a:rPr>
                        <a:t>DW2</a:t>
                      </a:r>
                      <a:r>
                        <a:rPr lang="en-US" sz="1100" baseline="0">
                          <a:latin typeface="Calibri" pitchFamily="34" charset="0"/>
                          <a:ea typeface="Calibri"/>
                          <a:cs typeface="Times New Roman"/>
                        </a:rPr>
                        <a:t> </a:t>
                      </a:r>
                    </a:p>
                  </a:txBody>
                  <a:tcPr marL="20190" marR="20190" marT="6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100" b="1" baseline="0">
                          <a:latin typeface="Calibri" pitchFamily="34" charset="0"/>
                          <a:ea typeface="Calibri"/>
                          <a:cs typeface="Times New Roman"/>
                        </a:rPr>
                        <a:t>PW1</a:t>
                      </a:r>
                      <a:r>
                        <a:rPr lang="en-US" sz="1100" baseline="0">
                          <a:latin typeface="Calibri" pitchFamily="34" charset="0"/>
                          <a:ea typeface="Calibri"/>
                          <a:cs typeface="Times New Roman"/>
                        </a:rPr>
                        <a:t> </a:t>
                      </a:r>
                    </a:p>
                  </a:txBody>
                  <a:tcPr marL="20190" marR="20190" marT="6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100" b="1" baseline="0" dirty="0" smtClean="0">
                          <a:latin typeface="Calibri" pitchFamily="34" charset="0"/>
                          <a:ea typeface="Calibri"/>
                          <a:cs typeface="Times New Roman"/>
                        </a:rPr>
                        <a:t>Standards</a:t>
                      </a:r>
                      <a:r>
                        <a:rPr lang="en-US" sz="1100" baseline="0" dirty="0" smtClean="0">
                          <a:latin typeface="Calibri" pitchFamily="34" charset="0"/>
                          <a:ea typeface="Calibri"/>
                          <a:cs typeface="Times New Roman"/>
                        </a:rPr>
                        <a:t> </a:t>
                      </a:r>
                      <a:endParaRPr lang="en-US" sz="1100" baseline="0" dirty="0">
                        <a:latin typeface="Calibri" pitchFamily="34" charset="0"/>
                        <a:ea typeface="Calibri"/>
                        <a:cs typeface="Times New Roman"/>
                      </a:endParaRPr>
                    </a:p>
                  </a:txBody>
                  <a:tcPr marL="20190" marR="20190" marT="6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Aluminum </a:t>
                      </a:r>
                    </a:p>
                  </a:txBody>
                  <a:tcPr marL="20190" marR="20190" marT="6021"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0.032 </a:t>
                      </a:r>
                    </a:p>
                  </a:txBody>
                  <a:tcPr marL="20190" marR="20190" marT="6021"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0.004 </a:t>
                      </a:r>
                    </a:p>
                  </a:txBody>
                  <a:tcPr marL="20190" marR="20190" marT="6021"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0.004 </a:t>
                      </a:r>
                    </a:p>
                  </a:txBody>
                  <a:tcPr marL="20190" marR="20190" marT="6021"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0.2 </a:t>
                      </a:r>
                    </a:p>
                  </a:txBody>
                  <a:tcPr marL="20190" marR="20190" marT="6021"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Arsenic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Barium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0.032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0.034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0.087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0.7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Boron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0.052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0.025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0.048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0.5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Bromine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0.025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0.021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0.059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0.025 </a:t>
                      </a:r>
                    </a:p>
                  </a:txBody>
                  <a:tcPr marL="20190" marR="20190" marT="6021" marB="0" anchor="ctr">
                    <a:lnL>
                      <a:noFill/>
                    </a:lnL>
                    <a:lnR>
                      <a:noFill/>
                    </a:lnR>
                    <a:lnT>
                      <a:noFill/>
                    </a:lnT>
                    <a:lnB>
                      <a:noFill/>
                    </a:lnB>
                    <a:solidFill>
                      <a:srgbClr val="FABF8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Calcium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3.400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0.919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4.673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ABF8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Carbon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19.381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10.906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18.886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Chlorine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5.005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2.357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5.152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250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Chromium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0.05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Cobalt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Copper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0.019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0.014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1.0 </a:t>
                      </a:r>
                    </a:p>
                  </a:txBody>
                  <a:tcPr marL="20190" marR="20190" marT="6021" marB="0" anchor="ctr">
                    <a:lnL>
                      <a:noFill/>
                    </a:lnL>
                    <a:lnR>
                      <a:noFill/>
                    </a:lnR>
                    <a:lnT>
                      <a:noFill/>
                    </a:lnT>
                    <a:lnB>
                      <a:noFill/>
                    </a:lnB>
                    <a:solidFill>
                      <a:srgbClr val="FFFFFF"/>
                    </a:solidFill>
                  </a:tcPr>
                </a:tc>
              </a:tr>
              <a:tr h="201637">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Iodine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a:lnSpc>
                          <a:spcPct val="115000"/>
                        </a:lnSpc>
                      </a:pPr>
                      <a:endParaRPr lang="en-US" sz="1100" baseline="0">
                        <a:latin typeface="Calibri" pitchFamily="34" charset="0"/>
                        <a:ea typeface="Times New Roman"/>
                      </a:endParaRP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Iron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0.118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0.633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0.127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0.3 </a:t>
                      </a:r>
                    </a:p>
                  </a:txBody>
                  <a:tcPr marL="20190" marR="20190" marT="6021" marB="0" anchor="ctr">
                    <a:lnL>
                      <a:noFill/>
                    </a:lnL>
                    <a:lnR>
                      <a:noFill/>
                    </a:lnR>
                    <a:lnT>
                      <a:noFill/>
                    </a:lnT>
                    <a:lnB>
                      <a:noFill/>
                    </a:lnB>
                    <a:solidFill>
                      <a:srgbClr val="FABF8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Lithium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0.003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Magnesium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dirty="0">
                          <a:latin typeface="Calibri" pitchFamily="34" charset="0"/>
                          <a:ea typeface="Calibri"/>
                          <a:cs typeface="Times New Roman"/>
                        </a:rPr>
                        <a:t>2.440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2.519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6.621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150 </a:t>
                      </a:r>
                    </a:p>
                  </a:txBody>
                  <a:tcPr marL="20190" marR="20190" marT="6021" marB="0" anchor="ctr">
                    <a:lnL>
                      <a:noFill/>
                    </a:lnL>
                    <a:lnR>
                      <a:noFill/>
                    </a:lnR>
                    <a:lnT>
                      <a:noFill/>
                    </a:lnT>
                    <a:lnB>
                      <a:noFill/>
                    </a:lnB>
                    <a:solidFill>
                      <a:srgbClr val="FABF8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Manganese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0.004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0.122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0.234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0.1 </a:t>
                      </a:r>
                    </a:p>
                  </a:txBody>
                  <a:tcPr marL="20190" marR="20190" marT="6021" marB="0" anchor="ctr">
                    <a:lnL>
                      <a:noFill/>
                    </a:lnL>
                    <a:lnR>
                      <a:noFill/>
                    </a:lnR>
                    <a:lnT>
                      <a:noFill/>
                    </a:lnT>
                    <a:lnB>
                      <a:noFill/>
                    </a:lnB>
                    <a:solidFill>
                      <a:srgbClr val="FABF8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Mercury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0.002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ABF8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ABF8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Molybdenum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0.07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Nickel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0.004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0.004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0.02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Phosphorus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0.006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0.005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Potassium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0.627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0.393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1.695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Rhodium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0.006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0.015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Rubidium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0.007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0.015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Scandium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0.003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Silicon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1.488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1.405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1.492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Sodium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19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6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8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200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Strontium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0.021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0.007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0.033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Sulfur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40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42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43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Titanium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0.007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Vanadium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0.001 </a:t>
                      </a:r>
                    </a:p>
                  </a:txBody>
                  <a:tcPr marL="20190" marR="20190" marT="6021"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 </a:t>
                      </a:r>
                    </a:p>
                  </a:txBody>
                  <a:tcPr marL="20190" marR="20190" marT="6021" marB="0" anchor="ctr">
                    <a:lnL>
                      <a:noFill/>
                    </a:lnL>
                    <a:lnR>
                      <a:noFill/>
                    </a:lnR>
                    <a:lnT>
                      <a:noFill/>
                    </a:lnT>
                    <a:lnB>
                      <a:noFill/>
                    </a:lnB>
                    <a:solidFill>
                      <a:srgbClr val="FFFFFF"/>
                    </a:solidFill>
                  </a:tcPr>
                </a:tc>
              </a:tr>
              <a:tr h="198810">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Zinc </a:t>
                      </a:r>
                    </a:p>
                  </a:txBody>
                  <a:tcPr marL="20190" marR="20190" marT="6021"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0.014 </a:t>
                      </a:r>
                    </a:p>
                  </a:txBody>
                  <a:tcPr marL="20190" marR="20190" marT="6021"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0.021 </a:t>
                      </a:r>
                    </a:p>
                  </a:txBody>
                  <a:tcPr marL="20190" marR="20190" marT="6021"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100" baseline="0">
                          <a:latin typeface="Calibri" pitchFamily="34" charset="0"/>
                          <a:ea typeface="Calibri"/>
                          <a:cs typeface="Times New Roman"/>
                        </a:rPr>
                        <a:t>0.013 </a:t>
                      </a:r>
                    </a:p>
                  </a:txBody>
                  <a:tcPr marL="20190" marR="20190" marT="6021"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100" baseline="0" dirty="0">
                          <a:latin typeface="Calibri" pitchFamily="34" charset="0"/>
                          <a:ea typeface="Calibri"/>
                          <a:cs typeface="Times New Roman"/>
                        </a:rPr>
                        <a:t>3 </a:t>
                      </a:r>
                    </a:p>
                  </a:txBody>
                  <a:tcPr marL="20190" marR="20190" marT="6021"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493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019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a:xfrm>
            <a:off x="1571604" y="320040"/>
            <a:ext cx="6124596" cy="680068"/>
          </a:xfrm>
        </p:spPr>
        <p:txBody>
          <a:bodyPr>
            <a:normAutofit fontScale="90000"/>
          </a:bodyPr>
          <a:lstStyle/>
          <a:p>
            <a:pPr eaLnBrk="1" fontAlgn="auto" hangingPunct="1">
              <a:spcAft>
                <a:spcPts val="0"/>
              </a:spcAft>
              <a:defRPr/>
            </a:pPr>
            <a:r>
              <a:rPr lang="en-US" dirty="0" smtClean="0">
                <a:latin typeface="Copperplate Gothic Bold" pitchFamily="34" charset="0"/>
              </a:rPr>
              <a:t>Biological Analysis</a:t>
            </a:r>
          </a:p>
        </p:txBody>
      </p:sp>
      <p:sp>
        <p:nvSpPr>
          <p:cNvPr id="50179" name="Content Placeholder 4"/>
          <p:cNvSpPr>
            <a:spLocks noGrp="1"/>
          </p:cNvSpPr>
          <p:nvPr>
            <p:ph idx="1"/>
          </p:nvPr>
        </p:nvSpPr>
        <p:spPr>
          <a:xfrm>
            <a:off x="457200" y="1143000"/>
            <a:ext cx="8229600" cy="5181600"/>
          </a:xfrm>
        </p:spPr>
        <p:txBody>
          <a:bodyPr/>
          <a:lstStyle/>
          <a:p>
            <a:pPr eaLnBrk="1" hangingPunct="1"/>
            <a:r>
              <a:rPr lang="en-US" smtClean="0"/>
              <a:t>Bacteria Analysis</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r>
              <a:rPr lang="en-US" smtClean="0"/>
              <a:t>Parasitological Analysis</a:t>
            </a:r>
          </a:p>
          <a:p>
            <a:pPr eaLnBrk="1" hangingPunct="1"/>
            <a:endParaRPr lang="en-US" smtClean="0"/>
          </a:p>
          <a:p>
            <a:pPr eaLnBrk="1" hangingPunct="1"/>
            <a:endParaRPr lang="en-US" smtClean="0"/>
          </a:p>
        </p:txBody>
      </p:sp>
      <p:sp>
        <p:nvSpPr>
          <p:cNvPr id="5018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9F751A24-3FA5-484B-95FF-CA4813D881AA}" type="slidenum">
              <a:rPr lang="en-US" sz="1100" smtClean="0">
                <a:solidFill>
                  <a:schemeClr val="tx2"/>
                </a:solidFill>
              </a:rPr>
              <a:pPr eaLnBrk="1" hangingPunct="1"/>
              <a:t>35</a:t>
            </a:fld>
            <a:endParaRPr lang="en-US" sz="1100" smtClean="0">
              <a:solidFill>
                <a:schemeClr val="tx2"/>
              </a:solidFill>
            </a:endParaRPr>
          </a:p>
        </p:txBody>
      </p:sp>
      <p:graphicFrame>
        <p:nvGraphicFramePr>
          <p:cNvPr id="8" name="Table 7"/>
          <p:cNvGraphicFramePr>
            <a:graphicFrameLocks noGrp="1"/>
          </p:cNvGraphicFramePr>
          <p:nvPr/>
        </p:nvGraphicFramePr>
        <p:xfrm>
          <a:off x="838200" y="1676400"/>
          <a:ext cx="7543800" cy="1752600"/>
        </p:xfrm>
        <a:graphic>
          <a:graphicData uri="http://schemas.openxmlformats.org/drawingml/2006/table">
            <a:tbl>
              <a:tblPr/>
              <a:tblGrid>
                <a:gridCol w="2514600"/>
                <a:gridCol w="2514600"/>
                <a:gridCol w="2514600"/>
              </a:tblGrid>
              <a:tr h="292100">
                <a:tc rowSpan="2">
                  <a:txBody>
                    <a:bodyPr/>
                    <a:lstStyle/>
                    <a:p>
                      <a:pPr marL="0" marR="0">
                        <a:lnSpc>
                          <a:spcPct val="115000"/>
                        </a:lnSpc>
                        <a:spcBef>
                          <a:spcPts val="0"/>
                        </a:spcBef>
                        <a:spcAft>
                          <a:spcPts val="0"/>
                        </a:spcAft>
                      </a:pPr>
                      <a:r>
                        <a:rPr lang="en-US" sz="1600" b="1" dirty="0" smtClean="0">
                          <a:latin typeface="Times New Roman"/>
                          <a:ea typeface="Calibri"/>
                          <a:cs typeface="Times New Roman"/>
                        </a:rPr>
                        <a:t>Samples</a:t>
                      </a:r>
                      <a:endParaRPr lang="en-US" sz="1600" dirty="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600" b="1" dirty="0">
                          <a:latin typeface="Times New Roman"/>
                          <a:ea typeface="Calibri"/>
                          <a:cs typeface="Times New Roman"/>
                        </a:rPr>
                        <a:t>Bacteria Analysis ( Analysis Quantitative)</a:t>
                      </a:r>
                      <a:endParaRPr lang="en-US" sz="16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92100">
                <a:tc vMerge="1">
                  <a:txBody>
                    <a:bodyPr/>
                    <a:lstStyle/>
                    <a:p>
                      <a:endParaRPr lang="en-US"/>
                    </a:p>
                  </a:txBody>
                  <a:tcPr/>
                </a:tc>
                <a:tc>
                  <a:txBody>
                    <a:bodyPr/>
                    <a:lstStyle/>
                    <a:p>
                      <a:pPr marL="0" marR="0">
                        <a:lnSpc>
                          <a:spcPct val="115000"/>
                        </a:lnSpc>
                        <a:spcBef>
                          <a:spcPts val="0"/>
                        </a:spcBef>
                        <a:spcAft>
                          <a:spcPts val="0"/>
                        </a:spcAft>
                      </a:pPr>
                      <a:r>
                        <a:rPr lang="en-US" sz="1600" b="1" dirty="0">
                          <a:latin typeface="Times New Roman"/>
                          <a:ea typeface="Calibri"/>
                          <a:cs typeface="Times New Roman"/>
                        </a:rPr>
                        <a:t>Total </a:t>
                      </a:r>
                      <a:r>
                        <a:rPr lang="en-US" sz="1600" b="1" dirty="0" err="1">
                          <a:latin typeface="Times New Roman"/>
                          <a:ea typeface="Calibri"/>
                          <a:cs typeface="Times New Roman"/>
                        </a:rPr>
                        <a:t>Coliform</a:t>
                      </a:r>
                      <a:endParaRPr lang="en-US" sz="16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a:latin typeface="Times New Roman"/>
                          <a:ea typeface="Calibri"/>
                          <a:cs typeface="Times New Roman"/>
                        </a:rPr>
                        <a:t>E</a:t>
                      </a:r>
                      <a:r>
                        <a:rPr lang="en-US" sz="1600" b="1">
                          <a:latin typeface="Times New Roman"/>
                          <a:ea typeface="Calibri"/>
                          <a:cs typeface="Times New Roman"/>
                        </a:rPr>
                        <a:t>.Coli</a:t>
                      </a:r>
                      <a:endParaRPr lang="en-US" sz="16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200">
                <a:tc>
                  <a:txBody>
                    <a:bodyPr/>
                    <a:lstStyle/>
                    <a:p>
                      <a:pPr marL="0" marR="0">
                        <a:lnSpc>
                          <a:spcPct val="115000"/>
                        </a:lnSpc>
                        <a:spcBef>
                          <a:spcPts val="0"/>
                        </a:spcBef>
                        <a:spcAft>
                          <a:spcPts val="0"/>
                        </a:spcAft>
                      </a:pPr>
                      <a:r>
                        <a:rPr lang="en-US" sz="1600" dirty="0">
                          <a:latin typeface="Times New Roman"/>
                          <a:ea typeface="Calibri"/>
                          <a:cs typeface="Times New Roman"/>
                        </a:rPr>
                        <a:t>Sungai Langat</a:t>
                      </a:r>
                      <a:endParaRPr lang="en-US" sz="16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600" dirty="0">
                          <a:latin typeface="Times New Roman"/>
                          <a:ea typeface="Calibri"/>
                          <a:cs typeface="Times New Roman"/>
                        </a:rPr>
                        <a:t>&gt;2420 MPN/100mL,</a:t>
                      </a:r>
                      <a:endParaRPr lang="en-US" sz="1600" dirty="0">
                        <a:latin typeface="Calibri"/>
                        <a:ea typeface="Calibri"/>
                        <a:cs typeface="Times New Roman"/>
                      </a:endParaRPr>
                    </a:p>
                    <a:p>
                      <a:pPr marL="0" marR="0">
                        <a:lnSpc>
                          <a:spcPct val="115000"/>
                        </a:lnSpc>
                        <a:spcBef>
                          <a:spcPts val="0"/>
                        </a:spcBef>
                        <a:spcAft>
                          <a:spcPts val="0"/>
                        </a:spcAft>
                      </a:pPr>
                      <a:r>
                        <a:rPr lang="en-US" sz="1600" dirty="0">
                          <a:latin typeface="Times New Roman"/>
                          <a:ea typeface="Calibri"/>
                          <a:cs typeface="Times New Roman"/>
                        </a:rPr>
                        <a:t>35.5± 0.5°C / 24h</a:t>
                      </a:r>
                      <a:endParaRPr lang="en-US" sz="16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0"/>
                        </a:spcAft>
                      </a:pPr>
                      <a:r>
                        <a:rPr lang="en-US" sz="1600" dirty="0">
                          <a:latin typeface="Times New Roman"/>
                          <a:ea typeface="Calibri"/>
                          <a:cs typeface="Times New Roman"/>
                        </a:rPr>
                        <a:t>1414MPN/100mL,</a:t>
                      </a:r>
                      <a:endParaRPr lang="en-US" sz="1600" dirty="0">
                        <a:latin typeface="Calibri"/>
                        <a:ea typeface="Calibri"/>
                        <a:cs typeface="Times New Roman"/>
                      </a:endParaRPr>
                    </a:p>
                    <a:p>
                      <a:pPr marL="0" marR="0">
                        <a:lnSpc>
                          <a:spcPct val="115000"/>
                        </a:lnSpc>
                        <a:spcBef>
                          <a:spcPts val="0"/>
                        </a:spcBef>
                        <a:spcAft>
                          <a:spcPts val="0"/>
                        </a:spcAft>
                      </a:pPr>
                      <a:r>
                        <a:rPr lang="en-US" sz="1600" dirty="0">
                          <a:latin typeface="Times New Roman"/>
                          <a:ea typeface="Calibri"/>
                          <a:cs typeface="Times New Roman"/>
                        </a:rPr>
                        <a:t>35.5± 0.5°C / 24h</a:t>
                      </a:r>
                      <a:endParaRPr lang="en-US" sz="16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584200">
                <a:tc>
                  <a:txBody>
                    <a:bodyPr/>
                    <a:lstStyle/>
                    <a:p>
                      <a:pPr marL="0" marR="0">
                        <a:lnSpc>
                          <a:spcPct val="115000"/>
                        </a:lnSpc>
                        <a:spcBef>
                          <a:spcPts val="0"/>
                        </a:spcBef>
                        <a:spcAft>
                          <a:spcPts val="0"/>
                        </a:spcAft>
                      </a:pPr>
                      <a:r>
                        <a:rPr lang="en-US" sz="1600" dirty="0">
                          <a:latin typeface="Times New Roman"/>
                          <a:ea typeface="Calibri"/>
                          <a:cs typeface="Times New Roman"/>
                        </a:rPr>
                        <a:t>DW2</a:t>
                      </a:r>
                      <a:endParaRPr lang="en-US" sz="16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Times New Roman"/>
                          <a:ea typeface="Calibri"/>
                          <a:cs typeface="Times New Roman"/>
                        </a:rPr>
                        <a:t>&lt;1.0 MPN/ 100mL,</a:t>
                      </a:r>
                      <a:endParaRPr lang="en-US" sz="1600">
                        <a:latin typeface="Calibri"/>
                        <a:ea typeface="Calibri"/>
                        <a:cs typeface="Times New Roman"/>
                      </a:endParaRPr>
                    </a:p>
                    <a:p>
                      <a:pPr marL="0" marR="0">
                        <a:lnSpc>
                          <a:spcPct val="115000"/>
                        </a:lnSpc>
                        <a:spcBef>
                          <a:spcPts val="0"/>
                        </a:spcBef>
                        <a:spcAft>
                          <a:spcPts val="0"/>
                        </a:spcAft>
                      </a:pPr>
                      <a:r>
                        <a:rPr lang="en-US" sz="1600">
                          <a:latin typeface="Times New Roman"/>
                          <a:ea typeface="Calibri"/>
                          <a:cs typeface="Times New Roman"/>
                        </a:rPr>
                        <a:t>35.5± 0.5°C / 24h</a:t>
                      </a:r>
                      <a:endParaRPr lang="en-US" sz="16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Times New Roman"/>
                          <a:ea typeface="Calibri"/>
                          <a:cs typeface="Times New Roman"/>
                        </a:rPr>
                        <a:t>&lt;1.0 MPN/100mL,</a:t>
                      </a:r>
                      <a:endParaRPr lang="en-US" sz="1600" dirty="0">
                        <a:latin typeface="Calibri"/>
                        <a:ea typeface="Calibri"/>
                        <a:cs typeface="Times New Roman"/>
                      </a:endParaRPr>
                    </a:p>
                    <a:p>
                      <a:pPr marL="0" marR="0">
                        <a:lnSpc>
                          <a:spcPct val="115000"/>
                        </a:lnSpc>
                        <a:spcBef>
                          <a:spcPts val="0"/>
                        </a:spcBef>
                        <a:spcAft>
                          <a:spcPts val="0"/>
                        </a:spcAft>
                      </a:pPr>
                      <a:r>
                        <a:rPr lang="en-US" sz="1600" dirty="0">
                          <a:latin typeface="Times New Roman"/>
                          <a:ea typeface="Calibri"/>
                          <a:cs typeface="Times New Roman"/>
                        </a:rPr>
                        <a:t>35.5± 0.5°C / 24h</a:t>
                      </a:r>
                      <a:endParaRPr lang="en-US" sz="16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nvGraphicFramePr>
        <p:xfrm>
          <a:off x="838200" y="4419600"/>
          <a:ext cx="7620001" cy="1964050"/>
        </p:xfrm>
        <a:graphic>
          <a:graphicData uri="http://schemas.openxmlformats.org/drawingml/2006/table">
            <a:tbl>
              <a:tblPr/>
              <a:tblGrid>
                <a:gridCol w="762001"/>
                <a:gridCol w="1752600"/>
                <a:gridCol w="1066800"/>
                <a:gridCol w="2438400"/>
                <a:gridCol w="1600200"/>
              </a:tblGrid>
              <a:tr h="280338">
                <a:tc rowSpan="2">
                  <a:txBody>
                    <a:bodyPr/>
                    <a:lstStyle/>
                    <a:p>
                      <a:pPr marL="0" marR="0">
                        <a:lnSpc>
                          <a:spcPct val="115000"/>
                        </a:lnSpc>
                        <a:spcBef>
                          <a:spcPts val="0"/>
                        </a:spcBef>
                        <a:spcAft>
                          <a:spcPts val="0"/>
                        </a:spcAft>
                      </a:pPr>
                      <a:r>
                        <a:rPr lang="en-US" sz="1600" b="1" dirty="0">
                          <a:latin typeface="Times New Roman"/>
                          <a:ea typeface="Calibri"/>
                          <a:cs typeface="Times New Roman"/>
                        </a:rPr>
                        <a:t>Samples</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15000"/>
                        </a:lnSpc>
                        <a:spcBef>
                          <a:spcPts val="0"/>
                        </a:spcBef>
                        <a:spcAft>
                          <a:spcPts val="0"/>
                        </a:spcAft>
                      </a:pPr>
                      <a:r>
                        <a:rPr lang="en-US" sz="1600" b="1">
                          <a:latin typeface="Times New Roman"/>
                          <a:ea typeface="Calibri"/>
                          <a:cs typeface="Times New Roman"/>
                        </a:rPr>
                        <a:t>Parasitological Analysis</a:t>
                      </a:r>
                      <a:endParaRPr lang="en-US" sz="160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842386">
                <a:tc vMerge="1">
                  <a:txBody>
                    <a:bodyPr/>
                    <a:lstStyle/>
                    <a:p>
                      <a:endParaRPr lang="en-US"/>
                    </a:p>
                  </a:txBody>
                  <a:tcPr/>
                </a:tc>
                <a:tc>
                  <a:txBody>
                    <a:bodyPr/>
                    <a:lstStyle/>
                    <a:p>
                      <a:pPr marL="0" marR="0" algn="ctr">
                        <a:lnSpc>
                          <a:spcPct val="115000"/>
                        </a:lnSpc>
                        <a:spcBef>
                          <a:spcPts val="0"/>
                        </a:spcBef>
                        <a:spcAft>
                          <a:spcPts val="0"/>
                        </a:spcAft>
                      </a:pPr>
                      <a:r>
                        <a:rPr lang="en-US" sz="1600" b="1" dirty="0">
                          <a:latin typeface="Times New Roman"/>
                          <a:ea typeface="Calibri"/>
                          <a:cs typeface="Times New Roman"/>
                        </a:rPr>
                        <a:t>No of </a:t>
                      </a:r>
                      <a:r>
                        <a:rPr lang="en-US" sz="1600" b="1" dirty="0" err="1">
                          <a:latin typeface="Times New Roman"/>
                          <a:ea typeface="Calibri"/>
                          <a:cs typeface="Times New Roman"/>
                        </a:rPr>
                        <a:t>Giardia</a:t>
                      </a:r>
                      <a:r>
                        <a:rPr lang="en-US" sz="1600" b="1" dirty="0">
                          <a:latin typeface="Times New Roman"/>
                          <a:ea typeface="Calibri"/>
                          <a:cs typeface="Times New Roman"/>
                        </a:rPr>
                        <a:t> cysts counted on the slide</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err="1">
                          <a:latin typeface="Times New Roman"/>
                          <a:ea typeface="Calibri"/>
                          <a:cs typeface="Times New Roman"/>
                        </a:rPr>
                        <a:t>Giardia</a:t>
                      </a:r>
                      <a:r>
                        <a:rPr lang="en-US" sz="1600" b="1" dirty="0">
                          <a:latin typeface="Times New Roman"/>
                          <a:ea typeface="Calibri"/>
                          <a:cs typeface="Times New Roman"/>
                        </a:rPr>
                        <a:t> cysts/L</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Times New Roman"/>
                          <a:ea typeface="Calibri"/>
                          <a:cs typeface="Times New Roman"/>
                        </a:rPr>
                        <a:t>No of Cryptosporidium </a:t>
                      </a:r>
                      <a:r>
                        <a:rPr lang="en-US" sz="1600" b="1" dirty="0" err="1">
                          <a:latin typeface="Times New Roman"/>
                          <a:ea typeface="Calibri"/>
                          <a:cs typeface="Times New Roman"/>
                        </a:rPr>
                        <a:t>oocysts</a:t>
                      </a:r>
                      <a:r>
                        <a:rPr lang="en-US" sz="1600" b="1" dirty="0">
                          <a:latin typeface="Times New Roman"/>
                          <a:ea typeface="Calibri"/>
                          <a:cs typeface="Times New Roman"/>
                        </a:rPr>
                        <a:t> on the slide</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Times New Roman"/>
                          <a:ea typeface="Calibri"/>
                          <a:cs typeface="Times New Roman"/>
                        </a:rPr>
                        <a:t>Cryptosporidium </a:t>
                      </a:r>
                      <a:r>
                        <a:rPr lang="en-US" sz="1600" b="1" dirty="0" err="1">
                          <a:latin typeface="Times New Roman"/>
                          <a:ea typeface="Calibri"/>
                          <a:cs typeface="Times New Roman"/>
                        </a:rPr>
                        <a:t>oocyst</a:t>
                      </a:r>
                      <a:r>
                        <a:rPr lang="en-US" sz="1600" b="1" dirty="0">
                          <a:latin typeface="Times New Roman"/>
                          <a:ea typeface="Calibri"/>
                          <a:cs typeface="Times New Roman"/>
                        </a:rPr>
                        <a:t>/L</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338">
                <a:tc>
                  <a:txBody>
                    <a:bodyPr/>
                    <a:lstStyle/>
                    <a:p>
                      <a:pPr marL="0" marR="0">
                        <a:lnSpc>
                          <a:spcPct val="115000"/>
                        </a:lnSpc>
                        <a:spcBef>
                          <a:spcPts val="0"/>
                        </a:spcBef>
                        <a:spcAft>
                          <a:spcPts val="0"/>
                        </a:spcAft>
                      </a:pPr>
                      <a:r>
                        <a:rPr lang="en-US" sz="1600">
                          <a:latin typeface="Times New Roman"/>
                          <a:ea typeface="Calibri"/>
                          <a:cs typeface="Times New Roman"/>
                        </a:rPr>
                        <a:t>SW1</a:t>
                      </a:r>
                      <a:endParaRPr lang="en-US" sz="160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29</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2.9</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a:t>
                      </a:r>
                      <a:endParaRPr lang="en-US" sz="1600" dirty="0">
                        <a:latin typeface="Calibri"/>
                        <a:ea typeface="Calibri"/>
                        <a:cs typeface="Times New Roman"/>
                      </a:endParaRPr>
                    </a:p>
                  </a:txBody>
                  <a:tcPr marL="47329" marR="47329" marT="0" marB="0" anchor="ctr">
                    <a:lnL>
                      <a:noFill/>
                    </a:lnL>
                    <a:lnR>
                      <a:noFill/>
                    </a:lnR>
                    <a:lnT w="12700" cap="flat" cmpd="sng" algn="ctr">
                      <a:solidFill>
                        <a:srgbClr val="000000"/>
                      </a:solidFill>
                      <a:prstDash val="solid"/>
                      <a:round/>
                      <a:headEnd type="none" w="med" len="med"/>
                      <a:tailEnd type="none" w="med" len="med"/>
                    </a:lnT>
                    <a:lnB>
                      <a:noFill/>
                    </a:lnB>
                  </a:tcPr>
                </a:tc>
              </a:tr>
              <a:tr h="280338">
                <a:tc>
                  <a:txBody>
                    <a:bodyPr/>
                    <a:lstStyle/>
                    <a:p>
                      <a:pPr marL="0" marR="0">
                        <a:lnSpc>
                          <a:spcPct val="115000"/>
                        </a:lnSpc>
                        <a:spcBef>
                          <a:spcPts val="0"/>
                        </a:spcBef>
                        <a:spcAft>
                          <a:spcPts val="0"/>
                        </a:spcAft>
                      </a:pPr>
                      <a:r>
                        <a:rPr lang="en-US" sz="1600">
                          <a:latin typeface="Times New Roman"/>
                          <a:ea typeface="Calibri"/>
                          <a:cs typeface="Times New Roman"/>
                        </a:rPr>
                        <a:t>SW2</a:t>
                      </a:r>
                      <a:endParaRPr lang="en-US" sz="1600">
                        <a:latin typeface="Calibri"/>
                        <a:ea typeface="Calibri"/>
                        <a:cs typeface="Times New Roman"/>
                      </a:endParaRPr>
                    </a:p>
                  </a:txBody>
                  <a:tcPr marL="47329" marR="47329"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1</a:t>
                      </a:r>
                      <a:endParaRPr lang="en-US" sz="1600" dirty="0">
                        <a:latin typeface="Calibri"/>
                        <a:ea typeface="Calibri"/>
                        <a:cs typeface="Times New Roman"/>
                      </a:endParaRPr>
                    </a:p>
                  </a:txBody>
                  <a:tcPr marL="47329" marR="47329"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0.1</a:t>
                      </a:r>
                      <a:endParaRPr lang="en-US" sz="1600" dirty="0">
                        <a:latin typeface="Calibri"/>
                        <a:ea typeface="Calibri"/>
                        <a:cs typeface="Times New Roman"/>
                      </a:endParaRPr>
                    </a:p>
                  </a:txBody>
                  <a:tcPr marL="47329" marR="47329"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a:t>
                      </a:r>
                      <a:endParaRPr lang="en-US" sz="1600">
                        <a:latin typeface="Calibri"/>
                        <a:ea typeface="Calibri"/>
                        <a:cs typeface="Times New Roman"/>
                      </a:endParaRPr>
                    </a:p>
                  </a:txBody>
                  <a:tcPr marL="47329" marR="47329" marT="0" marB="0" anchor="ctr">
                    <a:lnL>
                      <a:noFill/>
                    </a:lnL>
                    <a:lnR>
                      <a:noFill/>
                    </a:lnR>
                    <a:lnT>
                      <a:noFill/>
                    </a:lnT>
                    <a:lnB>
                      <a:noFill/>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a:t>
                      </a:r>
                      <a:endParaRPr lang="en-US" sz="1600" dirty="0">
                        <a:latin typeface="Calibri"/>
                        <a:ea typeface="Calibri"/>
                        <a:cs typeface="Times New Roman"/>
                      </a:endParaRPr>
                    </a:p>
                  </a:txBody>
                  <a:tcPr marL="47329" marR="47329" marT="0" marB="0" anchor="ctr">
                    <a:lnL>
                      <a:noFill/>
                    </a:lnL>
                    <a:lnR>
                      <a:noFill/>
                    </a:lnR>
                    <a:lnT>
                      <a:noFill/>
                    </a:lnT>
                    <a:lnB>
                      <a:noFill/>
                    </a:lnB>
                  </a:tcPr>
                </a:tc>
              </a:tr>
              <a:tr h="280338">
                <a:tc>
                  <a:txBody>
                    <a:bodyPr/>
                    <a:lstStyle/>
                    <a:p>
                      <a:pPr marL="0" marR="0">
                        <a:lnSpc>
                          <a:spcPct val="115000"/>
                        </a:lnSpc>
                        <a:spcBef>
                          <a:spcPts val="0"/>
                        </a:spcBef>
                        <a:spcAft>
                          <a:spcPts val="0"/>
                        </a:spcAft>
                      </a:pPr>
                      <a:r>
                        <a:rPr lang="en-US" sz="1600">
                          <a:latin typeface="Times New Roman"/>
                          <a:ea typeface="Calibri"/>
                          <a:cs typeface="Times New Roman"/>
                        </a:rPr>
                        <a:t>DW2</a:t>
                      </a:r>
                      <a:endParaRPr lang="en-US" sz="1600">
                        <a:latin typeface="Calibri"/>
                        <a:ea typeface="Calibri"/>
                        <a:cs typeface="Times New Roman"/>
                      </a:endParaRPr>
                    </a:p>
                  </a:txBody>
                  <a:tcPr marL="47329" marR="4732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latin typeface="Times New Roman"/>
                          <a:ea typeface="Calibri"/>
                          <a:cs typeface="Times New Roman"/>
                        </a:rPr>
                        <a:t>0</a:t>
                      </a:r>
                      <a:endParaRPr lang="en-US" sz="1600">
                        <a:latin typeface="Calibri"/>
                        <a:ea typeface="Calibri"/>
                        <a:cs typeface="Times New Roman"/>
                      </a:endParaRPr>
                    </a:p>
                  </a:txBody>
                  <a:tcPr marL="47329" marR="4732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a:t>
                      </a:r>
                      <a:endParaRPr lang="en-US" sz="1600" dirty="0">
                        <a:latin typeface="Calibri"/>
                        <a:ea typeface="Calibri"/>
                        <a:cs typeface="Times New Roman"/>
                      </a:endParaRPr>
                    </a:p>
                  </a:txBody>
                  <a:tcPr marL="47329" marR="4732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a:t>
                      </a:r>
                      <a:endParaRPr lang="en-US" sz="1600" dirty="0">
                        <a:latin typeface="Calibri"/>
                        <a:ea typeface="Calibri"/>
                        <a:cs typeface="Times New Roman"/>
                      </a:endParaRPr>
                    </a:p>
                  </a:txBody>
                  <a:tcPr marL="47329" marR="4732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Times New Roman"/>
                          <a:ea typeface="Calibri"/>
                          <a:cs typeface="Times New Roman"/>
                        </a:rPr>
                        <a:t>0</a:t>
                      </a:r>
                      <a:endParaRPr lang="en-US" sz="1600" dirty="0">
                        <a:latin typeface="Calibri"/>
                        <a:ea typeface="Calibri"/>
                        <a:cs typeface="Times New Roman"/>
                      </a:endParaRPr>
                    </a:p>
                  </a:txBody>
                  <a:tcPr marL="47329" marR="47329"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502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7268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404966" y="285736"/>
            <a:ext cx="7239000" cy="1143000"/>
          </a:xfrm>
          <a:solidFill>
            <a:srgbClr val="0070C0"/>
          </a:solidFill>
        </p:spPr>
        <p:txBody>
          <a:bodyPr anchor="ctr">
            <a:normAutofit fontScale="90000"/>
          </a:bodyPr>
          <a:lstStyle/>
          <a:p>
            <a:pPr eaLnBrk="1" fontAlgn="auto" hangingPunct="1">
              <a:spcAft>
                <a:spcPts val="0"/>
              </a:spcAft>
              <a:defRPr/>
            </a:pPr>
            <a:r>
              <a:rPr lang="en-US" sz="2000" dirty="0" smtClean="0">
                <a:solidFill>
                  <a:schemeClr val="bg1"/>
                </a:solidFill>
                <a:latin typeface="Arial Black" pitchFamily="34" charset="0"/>
              </a:rPr>
              <a:t>SG LANGAT AND DENGKIL MONITORING WELLS WATER CHARACTERISTICS BASED ON AVERAGE VALUES IN COMPARISON TO RAW DRINKING WATER QUALITY.</a:t>
            </a:r>
            <a:endParaRPr lang="en-MY" sz="2000" dirty="0" smtClean="0">
              <a:solidFill>
                <a:schemeClr val="bg1"/>
              </a:solidFill>
              <a:latin typeface="Arial Black" pitchFamily="34" charset="0"/>
            </a:endParaRPr>
          </a:p>
        </p:txBody>
      </p:sp>
      <p:graphicFrame>
        <p:nvGraphicFramePr>
          <p:cNvPr id="5" name="Content Placeholder 4"/>
          <p:cNvGraphicFramePr>
            <a:graphicFrameLocks noGrp="1"/>
          </p:cNvGraphicFramePr>
          <p:nvPr>
            <p:ph idx="1"/>
          </p:nvPr>
        </p:nvGraphicFramePr>
        <p:xfrm>
          <a:off x="428625" y="1749425"/>
          <a:ext cx="8229602" cy="4394388"/>
        </p:xfrm>
        <a:graphic>
          <a:graphicData uri="http://schemas.openxmlformats.org/drawingml/2006/table">
            <a:tbl>
              <a:tblPr firstRow="1" firstCol="1" bandRow="1">
                <a:tableStyleId>{00A15C55-8517-42AA-B614-E9B94910E393}</a:tableStyleId>
              </a:tblPr>
              <a:tblGrid>
                <a:gridCol w="1375619"/>
                <a:gridCol w="667479"/>
                <a:gridCol w="116784"/>
                <a:gridCol w="839954"/>
                <a:gridCol w="527627"/>
                <a:gridCol w="583318"/>
                <a:gridCol w="583318"/>
                <a:gridCol w="504087"/>
                <a:gridCol w="583318"/>
                <a:gridCol w="583318"/>
                <a:gridCol w="932390"/>
                <a:gridCol w="932390"/>
              </a:tblGrid>
              <a:tr h="420602">
                <a:tc rowSpan="2">
                  <a:txBody>
                    <a:bodyPr/>
                    <a:lstStyle/>
                    <a:p>
                      <a:pPr algn="ctr">
                        <a:lnSpc>
                          <a:spcPct val="115000"/>
                        </a:lnSpc>
                        <a:spcAft>
                          <a:spcPts val="0"/>
                        </a:spcAft>
                      </a:pPr>
                      <a:r>
                        <a:rPr lang="en-US" sz="1200" dirty="0">
                          <a:effectLst/>
                        </a:rPr>
                        <a:t>TEST PARAMETER</a:t>
                      </a:r>
                      <a:endParaRPr lang="en-MY" sz="1200" dirty="0">
                        <a:effectLst/>
                        <a:latin typeface="Times New Roman"/>
                        <a:ea typeface="Times New Roman"/>
                      </a:endParaRPr>
                    </a:p>
                  </a:txBody>
                  <a:tcPr marL="66777" marR="66777" marT="0" marB="0" anchor="ctr"/>
                </a:tc>
                <a:tc rowSpan="2">
                  <a:txBody>
                    <a:bodyPr/>
                    <a:lstStyle/>
                    <a:p>
                      <a:pPr algn="ctr">
                        <a:lnSpc>
                          <a:spcPct val="115000"/>
                        </a:lnSpc>
                        <a:spcAft>
                          <a:spcPts val="0"/>
                        </a:spcAft>
                      </a:pPr>
                      <a:r>
                        <a:rPr lang="en-US" sz="1200" dirty="0">
                          <a:effectLst/>
                        </a:rPr>
                        <a:t>UNIT</a:t>
                      </a:r>
                      <a:endParaRPr lang="en-MY" sz="1200" dirty="0">
                        <a:effectLst/>
                        <a:latin typeface="Times New Roman"/>
                        <a:ea typeface="Times New Roman"/>
                      </a:endParaRPr>
                    </a:p>
                  </a:txBody>
                  <a:tcPr marL="66777" marR="66777" marT="0" marB="0" anchor="ctr"/>
                </a:tc>
                <a:tc gridSpan="9">
                  <a:txBody>
                    <a:bodyPr/>
                    <a:lstStyle/>
                    <a:p>
                      <a:pPr algn="ctr">
                        <a:lnSpc>
                          <a:spcPct val="115000"/>
                        </a:lnSpc>
                        <a:spcAft>
                          <a:spcPts val="0"/>
                        </a:spcAft>
                      </a:pPr>
                      <a:r>
                        <a:rPr lang="en-US" sz="1200" dirty="0">
                          <a:effectLst/>
                        </a:rPr>
                        <a:t>RESULTS</a:t>
                      </a:r>
                      <a:endParaRPr lang="en-MY" sz="1200" dirty="0">
                        <a:effectLst/>
                        <a:latin typeface="Times New Roman"/>
                        <a:ea typeface="Times New Roman"/>
                      </a:endParaRPr>
                    </a:p>
                  </a:txBody>
                  <a:tcPr marL="66777" marR="66777" marT="0" marB="0" anchor="ct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ct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a:txBody>
                    <a:bodyPr/>
                    <a:lstStyle/>
                    <a:p>
                      <a:pPr algn="ctr">
                        <a:lnSpc>
                          <a:spcPct val="115000"/>
                        </a:lnSpc>
                        <a:spcAft>
                          <a:spcPts val="0"/>
                        </a:spcAft>
                      </a:pPr>
                      <a:r>
                        <a:rPr lang="en-US" sz="1200" baseline="30000">
                          <a:effectLst/>
                        </a:rPr>
                        <a:t>a</a:t>
                      </a:r>
                      <a:r>
                        <a:rPr lang="en-US" sz="1200">
                          <a:effectLst/>
                        </a:rPr>
                        <a:t>Raw Drinking</a:t>
                      </a:r>
                      <a:endParaRPr lang="en-MY" sz="1200">
                        <a:effectLst/>
                        <a:latin typeface="Times New Roman"/>
                        <a:ea typeface="Times New Roman"/>
                      </a:endParaRPr>
                    </a:p>
                  </a:txBody>
                  <a:tcPr marL="66777" marR="66777" marT="0" marB="0" anchor="b"/>
                </a:tc>
              </a:tr>
              <a:tr h="420602">
                <a:tc vMerge="1">
                  <a:txBody>
                    <a:bodyPr/>
                    <a:lstStyle/>
                    <a:p>
                      <a:endParaRPr lang="en-MY"/>
                    </a:p>
                  </a:txBody>
                  <a:tcPr/>
                </a:tc>
                <a:tc vMerge="1">
                  <a:txBody>
                    <a:bodyPr/>
                    <a:lstStyle/>
                    <a:p>
                      <a:endParaRPr lang="en-MY"/>
                    </a:p>
                  </a:txBody>
                  <a:tcPr/>
                </a:tc>
                <a:tc gridSpan="2">
                  <a:txBody>
                    <a:bodyPr/>
                    <a:lstStyle/>
                    <a:p>
                      <a:pPr algn="ctr">
                        <a:lnSpc>
                          <a:spcPct val="115000"/>
                        </a:lnSpc>
                        <a:spcAft>
                          <a:spcPts val="0"/>
                        </a:spcAft>
                      </a:pPr>
                      <a:r>
                        <a:rPr lang="en-US" sz="1200" dirty="0">
                          <a:effectLst/>
                        </a:rPr>
                        <a:t>SG.LANGAT</a:t>
                      </a:r>
                      <a:endParaRPr lang="en-MY" sz="1200" dirty="0">
                        <a:effectLst/>
                        <a:latin typeface="Times New Roman"/>
                        <a:ea typeface="Times New Roman"/>
                      </a:endParaRPr>
                    </a:p>
                  </a:txBody>
                  <a:tcPr marL="66777" marR="66777" marT="0" marB="0" anchor="b"/>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MW1</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MW2</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MW3</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MW4</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MW5</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MW6</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PW</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 Water Quality</a:t>
                      </a:r>
                      <a:endParaRPr lang="en-MY" sz="1200">
                        <a:effectLst/>
                        <a:latin typeface="Times New Roman"/>
                        <a:ea typeface="Times New Roman"/>
                      </a:endParaRPr>
                    </a:p>
                  </a:txBody>
                  <a:tcPr marL="66777" marR="66777" marT="0" marB="0" anchor="b"/>
                </a:tc>
              </a:tr>
              <a:tr h="210301">
                <a:tc>
                  <a:txBody>
                    <a:bodyPr/>
                    <a:lstStyle/>
                    <a:p>
                      <a:pPr>
                        <a:lnSpc>
                          <a:spcPct val="115000"/>
                        </a:lnSpc>
                        <a:spcAft>
                          <a:spcPts val="0"/>
                        </a:spcAft>
                      </a:pPr>
                      <a:r>
                        <a:rPr lang="en-US" sz="1200">
                          <a:effectLst/>
                        </a:rPr>
                        <a:t>PH</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a:t>
                      </a:r>
                      <a:endParaRPr lang="en-MY" sz="1200" dirty="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dirty="0">
                          <a:effectLst/>
                        </a:rPr>
                        <a:t>6.880</a:t>
                      </a:r>
                      <a:endParaRPr lang="en-MY" sz="1200" dirty="0">
                        <a:effectLst/>
                        <a:latin typeface="Times New Roman"/>
                        <a:ea typeface="Times New Roman"/>
                      </a:endParaRPr>
                    </a:p>
                  </a:txBody>
                  <a:tcPr marL="66777" marR="66777" marT="0" marB="0" anchor="b"/>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5.338</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5.660</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5.783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5.30</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5.383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5.570</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5.305</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6.5 - 9.0</a:t>
                      </a:r>
                      <a:endParaRPr lang="en-MY" sz="1200">
                        <a:effectLst/>
                        <a:latin typeface="Times New Roman"/>
                        <a:ea typeface="Times New Roman"/>
                      </a:endParaRPr>
                    </a:p>
                  </a:txBody>
                  <a:tcPr marL="66777" marR="66777" marT="0" marB="0" anchor="b"/>
                </a:tc>
              </a:tr>
              <a:tr h="420602">
                <a:tc>
                  <a:txBody>
                    <a:bodyPr/>
                    <a:lstStyle/>
                    <a:p>
                      <a:pPr>
                        <a:lnSpc>
                          <a:spcPct val="115000"/>
                        </a:lnSpc>
                        <a:spcAft>
                          <a:spcPts val="0"/>
                        </a:spcAft>
                      </a:pPr>
                      <a:r>
                        <a:rPr lang="en-US" sz="1200">
                          <a:effectLst/>
                        </a:rPr>
                        <a:t>COLOUR (TRUE COLOUR)</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PtCo</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dirty="0">
                          <a:effectLst/>
                        </a:rPr>
                        <a:t>22.500</a:t>
                      </a:r>
                      <a:endParaRPr lang="en-MY" sz="1200" dirty="0">
                        <a:effectLst/>
                        <a:latin typeface="Times New Roman"/>
                        <a:ea typeface="Times New Roman"/>
                      </a:endParaRPr>
                    </a:p>
                  </a:txBody>
                  <a:tcPr marL="66777" marR="66777" marT="0" marB="0" anchor="b"/>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5.333</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20.333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27.333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8.000</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7.000</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17.667</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8.333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15</a:t>
                      </a:r>
                      <a:endParaRPr lang="en-MY" sz="1200">
                        <a:effectLst/>
                        <a:latin typeface="Times New Roman"/>
                        <a:ea typeface="Times New Roman"/>
                      </a:endParaRPr>
                    </a:p>
                  </a:txBody>
                  <a:tcPr marL="66777" marR="66777" marT="0" marB="0" anchor="b"/>
                </a:tc>
              </a:tr>
              <a:tr h="409542">
                <a:tc>
                  <a:txBody>
                    <a:bodyPr/>
                    <a:lstStyle/>
                    <a:p>
                      <a:pPr>
                        <a:lnSpc>
                          <a:spcPct val="115000"/>
                        </a:lnSpc>
                        <a:spcAft>
                          <a:spcPts val="0"/>
                        </a:spcAft>
                      </a:pPr>
                      <a:r>
                        <a:rPr lang="en-US" sz="1200">
                          <a:effectLst/>
                        </a:rPr>
                        <a:t>TURBIDITY</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NTU</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dirty="0">
                          <a:effectLst/>
                        </a:rPr>
                        <a:t>324.750</a:t>
                      </a:r>
                      <a:endParaRPr lang="en-MY" sz="1200" dirty="0">
                        <a:effectLst/>
                        <a:latin typeface="Times New Roman"/>
                        <a:ea typeface="Times New Roman"/>
                      </a:endParaRPr>
                    </a:p>
                  </a:txBody>
                  <a:tcPr marL="66777" marR="66777" marT="0" marB="0" anchor="b"/>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3.713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0.673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147.1</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0.55</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1.113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90.28</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0.413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5</a:t>
                      </a:r>
                      <a:endParaRPr lang="en-MY" sz="1200">
                        <a:effectLst/>
                        <a:latin typeface="Times New Roman"/>
                        <a:ea typeface="Times New Roman"/>
                      </a:endParaRPr>
                    </a:p>
                  </a:txBody>
                  <a:tcPr marL="66777" marR="66777" marT="0" marB="0" anchor="b"/>
                </a:tc>
              </a:tr>
              <a:tr h="210301">
                <a:tc>
                  <a:txBody>
                    <a:bodyPr/>
                    <a:lstStyle/>
                    <a:p>
                      <a:pPr>
                        <a:lnSpc>
                          <a:spcPct val="115000"/>
                        </a:lnSpc>
                        <a:spcAft>
                          <a:spcPts val="0"/>
                        </a:spcAft>
                      </a:pPr>
                      <a:r>
                        <a:rPr lang="en-US" sz="1200">
                          <a:effectLst/>
                        </a:rPr>
                        <a:t>DO</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dirty="0">
                          <a:effectLst/>
                        </a:rPr>
                        <a:t>5.560</a:t>
                      </a:r>
                      <a:endParaRPr lang="en-MY" sz="1200" dirty="0">
                        <a:effectLst/>
                        <a:latin typeface="Times New Roman"/>
                        <a:ea typeface="Times New Roman"/>
                      </a:endParaRPr>
                    </a:p>
                  </a:txBody>
                  <a:tcPr marL="66777" marR="66777" marT="0" marB="0" anchor="b"/>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2.960</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2.375</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2.988</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2.35</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2.388</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2.430</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1.938</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a:t>
                      </a:r>
                      <a:endParaRPr lang="en-MY" sz="1200">
                        <a:effectLst/>
                        <a:latin typeface="Times New Roman"/>
                        <a:ea typeface="Times New Roman"/>
                      </a:endParaRPr>
                    </a:p>
                  </a:txBody>
                  <a:tcPr marL="66777" marR="66777" marT="0" marB="0" anchor="b"/>
                </a:tc>
              </a:tr>
              <a:tr h="409542">
                <a:tc>
                  <a:txBody>
                    <a:bodyPr/>
                    <a:lstStyle/>
                    <a:p>
                      <a:pPr>
                        <a:lnSpc>
                          <a:spcPct val="115000"/>
                        </a:lnSpc>
                        <a:spcAft>
                          <a:spcPts val="0"/>
                        </a:spcAft>
                      </a:pPr>
                      <a:r>
                        <a:rPr lang="en-US" sz="1200">
                          <a:effectLst/>
                        </a:rPr>
                        <a:t>TDS</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dirty="0">
                          <a:effectLst/>
                        </a:rPr>
                        <a:t>117.603</a:t>
                      </a:r>
                      <a:endParaRPr lang="en-MY" sz="1200" dirty="0">
                        <a:effectLst/>
                        <a:latin typeface="Times New Roman"/>
                        <a:ea typeface="Times New Roman"/>
                      </a:endParaRPr>
                    </a:p>
                  </a:txBody>
                  <a:tcPr marL="66777" marR="66777" marT="0" marB="0" anchor="b"/>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46.76</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52.66</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109.0</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50.6</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60.55</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126.3</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70.100</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1000</a:t>
                      </a:r>
                      <a:endParaRPr lang="en-MY" sz="1200">
                        <a:effectLst/>
                        <a:latin typeface="Times New Roman"/>
                        <a:ea typeface="Times New Roman"/>
                      </a:endParaRPr>
                    </a:p>
                  </a:txBody>
                  <a:tcPr marL="66777" marR="66777" marT="0" marB="0" anchor="b"/>
                </a:tc>
              </a:tr>
              <a:tr h="210301">
                <a:tc gridSpan="12">
                  <a:txBody>
                    <a:bodyPr/>
                    <a:lstStyle/>
                    <a:p>
                      <a:pPr algn="ctr">
                        <a:lnSpc>
                          <a:spcPct val="115000"/>
                        </a:lnSpc>
                        <a:spcAft>
                          <a:spcPts val="0"/>
                        </a:spcAft>
                      </a:pPr>
                      <a:r>
                        <a:rPr lang="en-US" sz="1200" dirty="0">
                          <a:effectLst/>
                        </a:rPr>
                        <a:t>HEAVY </a:t>
                      </a:r>
                      <a:r>
                        <a:rPr lang="en-US" sz="1200" dirty="0" smtClean="0">
                          <a:effectLst/>
                        </a:rPr>
                        <a:t>METAL</a:t>
                      </a:r>
                      <a:endParaRPr lang="en-MY" sz="1200" dirty="0">
                        <a:effectLst/>
                        <a:latin typeface="Times New Roman"/>
                        <a:ea typeface="Times New Roman"/>
                      </a:endParaRPr>
                    </a:p>
                  </a:txBody>
                  <a:tcPr marL="66777" marR="66777" marT="0" marB="0" anchor="b"/>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endParaRPr lang="en-US"/>
                    </a:p>
                  </a:txBody>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r>
              <a:tr h="210301">
                <a:tc>
                  <a:txBody>
                    <a:bodyPr/>
                    <a:lstStyle/>
                    <a:p>
                      <a:pPr>
                        <a:lnSpc>
                          <a:spcPct val="115000"/>
                        </a:lnSpc>
                        <a:spcAft>
                          <a:spcPts val="0"/>
                        </a:spcAft>
                      </a:pPr>
                      <a:r>
                        <a:rPr lang="en-US" sz="1200">
                          <a:effectLst/>
                        </a:rPr>
                        <a:t>ARSENIC as As</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hMerge="1">
                  <a:txBody>
                    <a:bodyPr/>
                    <a:lstStyle/>
                    <a:p>
                      <a:endParaRPr lang="en-US"/>
                    </a:p>
                  </a:txBody>
                  <a:tcPr/>
                </a:tc>
                <a:tc>
                  <a:txBody>
                    <a:bodyPr/>
                    <a:lstStyle/>
                    <a:p>
                      <a:pPr algn="ctr">
                        <a:lnSpc>
                          <a:spcPct val="115000"/>
                        </a:lnSpc>
                        <a:spcAft>
                          <a:spcPts val="0"/>
                        </a:spcAft>
                      </a:pPr>
                      <a:r>
                        <a:rPr lang="en-US" sz="1200" dirty="0">
                          <a:effectLst/>
                        </a:rPr>
                        <a:t>0.073</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0.064</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0.126</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0.108</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0.086</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0.01</a:t>
                      </a:r>
                      <a:endParaRPr lang="en-MY" sz="1200" dirty="0">
                        <a:effectLst/>
                        <a:latin typeface="Times New Roman"/>
                        <a:ea typeface="Times New Roman"/>
                      </a:endParaRPr>
                    </a:p>
                  </a:txBody>
                  <a:tcPr marL="66777" marR="66777" marT="0" marB="0" anchor="b"/>
                </a:tc>
              </a:tr>
              <a:tr h="210301">
                <a:tc>
                  <a:txBody>
                    <a:bodyPr/>
                    <a:lstStyle/>
                    <a:p>
                      <a:pPr>
                        <a:lnSpc>
                          <a:spcPct val="115000"/>
                        </a:lnSpc>
                        <a:spcAft>
                          <a:spcPts val="0"/>
                        </a:spcAft>
                      </a:pPr>
                      <a:r>
                        <a:rPr lang="en-US" sz="1200">
                          <a:effectLst/>
                        </a:rPr>
                        <a:t>CHLORIDE as Cl</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hMerge="1">
                  <a:txBody>
                    <a:bodyPr/>
                    <a:lstStyle/>
                    <a:p>
                      <a:endParaRPr lang="en-US"/>
                    </a:p>
                  </a:txBody>
                  <a:tcPr/>
                </a:tc>
                <a:tc>
                  <a:txBody>
                    <a:bodyPr/>
                    <a:lstStyle/>
                    <a:p>
                      <a:pPr algn="ctr">
                        <a:lnSpc>
                          <a:spcPct val="115000"/>
                        </a:lnSpc>
                        <a:spcAft>
                          <a:spcPts val="0"/>
                        </a:spcAft>
                      </a:pPr>
                      <a:r>
                        <a:rPr lang="en-US" sz="1200" dirty="0">
                          <a:effectLst/>
                        </a:rPr>
                        <a:t>3.355</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NA</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0.200</a:t>
                      </a:r>
                      <a:endParaRPr lang="en-MY" sz="1200" dirty="0">
                        <a:effectLst/>
                        <a:latin typeface="Times New Roman"/>
                        <a:ea typeface="Times New Roman"/>
                      </a:endParaRPr>
                    </a:p>
                  </a:txBody>
                  <a:tcPr marL="66777" marR="66777" marT="0" marB="0" anchor="b"/>
                </a:tc>
              </a:tr>
              <a:tr h="210301">
                <a:tc>
                  <a:txBody>
                    <a:bodyPr/>
                    <a:lstStyle/>
                    <a:p>
                      <a:pPr>
                        <a:lnSpc>
                          <a:spcPct val="115000"/>
                        </a:lnSpc>
                        <a:spcAft>
                          <a:spcPts val="0"/>
                        </a:spcAft>
                      </a:pPr>
                      <a:r>
                        <a:rPr lang="en-US" sz="1200">
                          <a:effectLst/>
                        </a:rPr>
                        <a:t>IRON as Fe</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hMerge="1">
                  <a:txBody>
                    <a:bodyPr/>
                    <a:lstStyle/>
                    <a:p>
                      <a:endParaRPr lang="en-US"/>
                    </a:p>
                  </a:txBody>
                  <a:tcPr/>
                </a:tc>
                <a:tc>
                  <a:txBody>
                    <a:bodyPr/>
                    <a:lstStyle/>
                    <a:p>
                      <a:pPr algn="ctr">
                        <a:lnSpc>
                          <a:spcPct val="115000"/>
                        </a:lnSpc>
                        <a:spcAft>
                          <a:spcPts val="0"/>
                        </a:spcAft>
                      </a:pPr>
                      <a:r>
                        <a:rPr lang="en-US" sz="1200" dirty="0">
                          <a:effectLst/>
                        </a:rPr>
                        <a:t>4.916</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1.295</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1.605</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1.561</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1.39</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1.237</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2.355</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0.609</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0.3</a:t>
                      </a:r>
                      <a:endParaRPr lang="en-MY" sz="1200" dirty="0">
                        <a:effectLst/>
                        <a:latin typeface="Times New Roman"/>
                        <a:ea typeface="Times New Roman"/>
                      </a:endParaRPr>
                    </a:p>
                  </a:txBody>
                  <a:tcPr marL="66777" marR="66777" marT="0" marB="0" anchor="b"/>
                </a:tc>
              </a:tr>
              <a:tr h="420602">
                <a:tc>
                  <a:txBody>
                    <a:bodyPr/>
                    <a:lstStyle/>
                    <a:p>
                      <a:pPr>
                        <a:lnSpc>
                          <a:spcPct val="115000"/>
                        </a:lnSpc>
                        <a:spcAft>
                          <a:spcPts val="0"/>
                        </a:spcAft>
                      </a:pPr>
                      <a:r>
                        <a:rPr lang="en-US" sz="1200">
                          <a:effectLst/>
                        </a:rPr>
                        <a:t>MAGNESIUM as Mg</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hMerge="1">
                  <a:txBody>
                    <a:bodyPr/>
                    <a:lstStyle/>
                    <a:p>
                      <a:endParaRPr lang="en-US"/>
                    </a:p>
                  </a:txBody>
                  <a:tcPr/>
                </a:tc>
                <a:tc>
                  <a:txBody>
                    <a:bodyPr/>
                    <a:lstStyle/>
                    <a:p>
                      <a:pPr algn="ctr">
                        <a:lnSpc>
                          <a:spcPct val="115000"/>
                        </a:lnSpc>
                        <a:spcAft>
                          <a:spcPts val="0"/>
                        </a:spcAft>
                      </a:pPr>
                      <a:r>
                        <a:rPr lang="en-US" sz="1200" dirty="0">
                          <a:effectLst/>
                        </a:rPr>
                        <a:t>1.924</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3.055</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3.465</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4.569</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1.98</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3.143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4.097</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2.051</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150</a:t>
                      </a:r>
                      <a:endParaRPr lang="en-MY" sz="1200" dirty="0">
                        <a:effectLst/>
                        <a:latin typeface="Times New Roman"/>
                        <a:ea typeface="Times New Roman"/>
                      </a:endParaRPr>
                    </a:p>
                  </a:txBody>
                  <a:tcPr marL="66777" marR="66777" marT="0" marB="0" anchor="b"/>
                </a:tc>
              </a:tr>
              <a:tr h="420602">
                <a:tc>
                  <a:txBody>
                    <a:bodyPr/>
                    <a:lstStyle/>
                    <a:p>
                      <a:pPr>
                        <a:lnSpc>
                          <a:spcPct val="115000"/>
                        </a:lnSpc>
                        <a:spcAft>
                          <a:spcPts val="0"/>
                        </a:spcAft>
                      </a:pPr>
                      <a:r>
                        <a:rPr lang="en-US" sz="1200">
                          <a:effectLst/>
                        </a:rPr>
                        <a:t>MANGANESE as Mn</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hMerge="1">
                  <a:txBody>
                    <a:bodyPr/>
                    <a:lstStyle/>
                    <a:p>
                      <a:endParaRPr lang="en-US"/>
                    </a:p>
                  </a:txBody>
                  <a:tcPr/>
                </a:tc>
                <a:tc>
                  <a:txBody>
                    <a:bodyPr/>
                    <a:lstStyle/>
                    <a:p>
                      <a:pPr algn="ctr">
                        <a:lnSpc>
                          <a:spcPct val="115000"/>
                        </a:lnSpc>
                        <a:spcAft>
                          <a:spcPts val="0"/>
                        </a:spcAft>
                      </a:pPr>
                      <a:r>
                        <a:rPr lang="en-US" sz="1200">
                          <a:effectLst/>
                        </a:rPr>
                        <a:t>0.093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0.945</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1.474</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1.135</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0.67</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0.950</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0.924</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0.348</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0.1</a:t>
                      </a:r>
                      <a:endParaRPr lang="en-MY" sz="1200">
                        <a:effectLst/>
                        <a:latin typeface="Times New Roman"/>
                        <a:ea typeface="Times New Roman"/>
                      </a:endParaRPr>
                    </a:p>
                  </a:txBody>
                  <a:tcPr marL="66777" marR="66777" marT="0" marB="0" anchor="b"/>
                </a:tc>
              </a:tr>
              <a:tr h="210301">
                <a:tc>
                  <a:txBody>
                    <a:bodyPr/>
                    <a:lstStyle/>
                    <a:p>
                      <a:pPr>
                        <a:lnSpc>
                          <a:spcPct val="115000"/>
                        </a:lnSpc>
                        <a:spcAft>
                          <a:spcPts val="0"/>
                        </a:spcAft>
                      </a:pPr>
                      <a:r>
                        <a:rPr lang="en-US" sz="1200">
                          <a:effectLst/>
                        </a:rPr>
                        <a:t>ZINC as Zn</a:t>
                      </a:r>
                      <a:endParaRPr lang="en-MY" sz="1200">
                        <a:effectLst/>
                        <a:latin typeface="Times New Roman"/>
                        <a:ea typeface="Times New Roman"/>
                      </a:endParaRPr>
                    </a:p>
                  </a:txBody>
                  <a:tcPr marL="66777" marR="66777" marT="0" marB="0" anchor="b"/>
                </a:tc>
                <a:tc gridSpan="2">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hMerge="1">
                  <a:txBody>
                    <a:bodyPr/>
                    <a:lstStyle/>
                    <a:p>
                      <a:endParaRPr lang="en-US"/>
                    </a:p>
                  </a:txBody>
                  <a:tcPr/>
                </a:tc>
                <a:tc>
                  <a:txBody>
                    <a:bodyPr/>
                    <a:lstStyle/>
                    <a:p>
                      <a:pPr algn="ctr">
                        <a:lnSpc>
                          <a:spcPct val="115000"/>
                        </a:lnSpc>
                        <a:spcAft>
                          <a:spcPts val="0"/>
                        </a:spcAft>
                      </a:pPr>
                      <a:r>
                        <a:rPr lang="en-US" sz="1200" dirty="0">
                          <a:effectLst/>
                        </a:rPr>
                        <a:t>0.068</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0.566</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0.573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0.553</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0.52</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0.551</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0.719</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0.315</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3</a:t>
                      </a:r>
                      <a:endParaRPr lang="en-MY" sz="1200" dirty="0">
                        <a:effectLst/>
                        <a:latin typeface="Times New Roman"/>
                        <a:ea typeface="Times New Roman"/>
                      </a:endParaRPr>
                    </a:p>
                  </a:txBody>
                  <a:tcPr marL="66777" marR="66777" marT="0" marB="0" anchor="b"/>
                </a:tc>
              </a:tr>
            </a:tbl>
          </a:graphicData>
        </a:graphic>
      </p:graphicFrame>
      <p:sp>
        <p:nvSpPr>
          <p:cNvPr id="6" name="Rectangle 5"/>
          <p:cNvSpPr/>
          <p:nvPr/>
        </p:nvSpPr>
        <p:spPr>
          <a:xfrm>
            <a:off x="0" y="6596063"/>
            <a:ext cx="8353425" cy="261937"/>
          </a:xfrm>
          <a:prstGeom prst="rect">
            <a:avLst/>
          </a:prstGeom>
        </p:spPr>
        <p:txBody>
          <a:bodyPr>
            <a:spAutoFit/>
          </a:bodyPr>
          <a:lstStyle/>
          <a:p>
            <a:pPr>
              <a:defRPr/>
            </a:pPr>
            <a:r>
              <a:rPr lang="en-US" sz="1050" dirty="0"/>
              <a:t>NOTE: MW - MONITORING WELL; PW - PUMPING WELL; NA - Not Available</a:t>
            </a:r>
            <a:endParaRPr lang="en-MY" sz="1050" dirty="0"/>
          </a:p>
        </p:txBody>
      </p:sp>
      <p:sp>
        <p:nvSpPr>
          <p:cNvPr id="3" name="Rectangle 2"/>
          <p:cNvSpPr/>
          <p:nvPr/>
        </p:nvSpPr>
        <p:spPr>
          <a:xfrm>
            <a:off x="2357438" y="1643063"/>
            <a:ext cx="1093787" cy="4892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MY"/>
          </a:p>
        </p:txBody>
      </p:sp>
      <p:sp>
        <p:nvSpPr>
          <p:cNvPr id="7" name="Rectangle 6"/>
          <p:cNvSpPr/>
          <p:nvPr/>
        </p:nvSpPr>
        <p:spPr>
          <a:xfrm>
            <a:off x="6715125" y="1643063"/>
            <a:ext cx="1095375" cy="4892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MY"/>
          </a:p>
        </p:txBody>
      </p:sp>
      <p:pic>
        <p:nvPicPr>
          <p:cNvPr id="513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319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txBox="1">
            <a:spLocks/>
          </p:cNvSpPr>
          <p:nvPr/>
        </p:nvSpPr>
        <p:spPr bwMode="auto">
          <a:xfrm>
            <a:off x="1181100" y="642938"/>
            <a:ext cx="7605713" cy="1143000"/>
          </a:xfrm>
          <a:prstGeom prst="rect">
            <a:avLst/>
          </a:prstGeom>
          <a:solidFill>
            <a:srgbClr val="0070C0"/>
          </a:solidFill>
          <a:ln w="9525">
            <a:noFill/>
            <a:miter lim="800000"/>
            <a:headEnd/>
            <a:tailEnd/>
          </a:ln>
        </p:spPr>
        <p:txBody>
          <a:bodyPr anchor="ctr"/>
          <a:lstStyle/>
          <a:p>
            <a:pPr algn="just">
              <a:defRPr/>
            </a:pPr>
            <a:r>
              <a:rPr lang="en-US" sz="2000" b="1" dirty="0">
                <a:solidFill>
                  <a:schemeClr val="bg1"/>
                </a:solidFill>
                <a:effectLst>
                  <a:outerShdw blurRad="38100" dist="38100" dir="2700000" algn="tl">
                    <a:srgbClr val="000000">
                      <a:alpha val="43137"/>
                    </a:srgbClr>
                  </a:outerShdw>
                </a:effectLst>
                <a:latin typeface="Arial Black" pitchFamily="34" charset="0"/>
              </a:rPr>
              <a:t>SG PERAK AND MONITORING WELLS WATER CHARACTERISTICS BASED ON AVERAGE VALUES IN COMPARISON TO RAW DRINKING WATER QUALITY.</a:t>
            </a:r>
            <a:endParaRPr lang="en-MY" sz="2000" b="1" dirty="0">
              <a:solidFill>
                <a:schemeClr val="bg1"/>
              </a:solidFill>
              <a:effectLst>
                <a:outerShdw blurRad="38100" dist="38100" dir="2700000" algn="tl">
                  <a:srgbClr val="000000">
                    <a:alpha val="43137"/>
                  </a:srgbClr>
                </a:outerShdw>
              </a:effectLst>
              <a:latin typeface="Arial Black" pitchFamily="34" charset="0"/>
            </a:endParaRPr>
          </a:p>
        </p:txBody>
      </p:sp>
      <p:graphicFrame>
        <p:nvGraphicFramePr>
          <p:cNvPr id="5" name="Content Placeholder 4"/>
          <p:cNvGraphicFramePr>
            <a:graphicFrameLocks/>
          </p:cNvGraphicFramePr>
          <p:nvPr/>
        </p:nvGraphicFramePr>
        <p:xfrm>
          <a:off x="457200" y="2425700"/>
          <a:ext cx="8229602" cy="3343274"/>
        </p:xfrm>
        <a:graphic>
          <a:graphicData uri="http://schemas.openxmlformats.org/drawingml/2006/table">
            <a:tbl>
              <a:tblPr firstRow="1" firstCol="1" bandRow="1">
                <a:tableStyleId>{00A15C55-8517-42AA-B614-E9B94910E393}</a:tableStyleId>
              </a:tblPr>
              <a:tblGrid>
                <a:gridCol w="1375619"/>
                <a:gridCol w="784263"/>
                <a:gridCol w="839954"/>
                <a:gridCol w="527627"/>
                <a:gridCol w="583318"/>
                <a:gridCol w="583318"/>
                <a:gridCol w="504087"/>
                <a:gridCol w="583318"/>
                <a:gridCol w="583318"/>
                <a:gridCol w="932390"/>
                <a:gridCol w="932390"/>
              </a:tblGrid>
              <a:tr h="420675">
                <a:tc rowSpan="2">
                  <a:txBody>
                    <a:bodyPr/>
                    <a:lstStyle/>
                    <a:p>
                      <a:pPr algn="ctr">
                        <a:lnSpc>
                          <a:spcPct val="115000"/>
                        </a:lnSpc>
                        <a:spcAft>
                          <a:spcPts val="0"/>
                        </a:spcAft>
                      </a:pPr>
                      <a:r>
                        <a:rPr lang="en-US" sz="1200" dirty="0">
                          <a:effectLst/>
                        </a:rPr>
                        <a:t>TEST PARAMETER</a:t>
                      </a:r>
                      <a:endParaRPr lang="en-MY" sz="1200" dirty="0">
                        <a:effectLst/>
                        <a:latin typeface="Times New Roman"/>
                        <a:ea typeface="Times New Roman"/>
                      </a:endParaRPr>
                    </a:p>
                  </a:txBody>
                  <a:tcPr marL="66777" marR="66777" marT="0" marB="0" anchor="ctr"/>
                </a:tc>
                <a:tc rowSpan="2">
                  <a:txBody>
                    <a:bodyPr/>
                    <a:lstStyle/>
                    <a:p>
                      <a:pPr algn="ctr">
                        <a:lnSpc>
                          <a:spcPct val="115000"/>
                        </a:lnSpc>
                        <a:spcAft>
                          <a:spcPts val="0"/>
                        </a:spcAft>
                      </a:pPr>
                      <a:r>
                        <a:rPr lang="en-US" sz="1200" dirty="0">
                          <a:effectLst/>
                        </a:rPr>
                        <a:t>UNIT</a:t>
                      </a:r>
                      <a:endParaRPr lang="en-MY" sz="1200" dirty="0">
                        <a:effectLst/>
                        <a:latin typeface="Times New Roman"/>
                        <a:ea typeface="Times New Roman"/>
                      </a:endParaRPr>
                    </a:p>
                  </a:txBody>
                  <a:tcPr marL="66777" marR="66777" marT="0" marB="0" anchor="ctr"/>
                </a:tc>
                <a:tc gridSpan="8">
                  <a:txBody>
                    <a:bodyPr/>
                    <a:lstStyle/>
                    <a:p>
                      <a:pPr algn="ctr">
                        <a:lnSpc>
                          <a:spcPct val="115000"/>
                        </a:lnSpc>
                        <a:spcAft>
                          <a:spcPts val="0"/>
                        </a:spcAft>
                      </a:pPr>
                      <a:r>
                        <a:rPr lang="en-US" sz="1200" dirty="0">
                          <a:effectLst/>
                        </a:rPr>
                        <a:t>RESULTS</a:t>
                      </a:r>
                      <a:endParaRPr lang="en-MY" sz="1200" dirty="0">
                        <a:effectLst/>
                        <a:latin typeface="Times New Roman"/>
                        <a:ea typeface="Times New Roman"/>
                      </a:endParaRPr>
                    </a:p>
                  </a:txBody>
                  <a:tcPr marL="66777" marR="66777" marT="0" marB="0" anchor="ct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a:txBody>
                    <a:bodyPr/>
                    <a:lstStyle/>
                    <a:p>
                      <a:pPr algn="ctr">
                        <a:lnSpc>
                          <a:spcPct val="115000"/>
                        </a:lnSpc>
                        <a:spcAft>
                          <a:spcPts val="0"/>
                        </a:spcAft>
                      </a:pPr>
                      <a:r>
                        <a:rPr lang="en-US" sz="1200" baseline="30000">
                          <a:effectLst/>
                        </a:rPr>
                        <a:t>a</a:t>
                      </a:r>
                      <a:r>
                        <a:rPr lang="en-US" sz="1200">
                          <a:effectLst/>
                        </a:rPr>
                        <a:t>Raw Drinking</a:t>
                      </a:r>
                      <a:endParaRPr lang="en-MY" sz="1200">
                        <a:effectLst/>
                        <a:latin typeface="Times New Roman"/>
                        <a:ea typeface="Times New Roman"/>
                      </a:endParaRPr>
                    </a:p>
                  </a:txBody>
                  <a:tcPr marL="66777" marR="66777" marT="0" marB="0" anchor="b"/>
                </a:tc>
              </a:tr>
              <a:tr h="420675">
                <a:tc vMerge="1">
                  <a:txBody>
                    <a:bodyPr/>
                    <a:lstStyle/>
                    <a:p>
                      <a:endParaRPr lang="en-MY"/>
                    </a:p>
                  </a:txBody>
                  <a:tcPr/>
                </a:tc>
                <a:tc vMerge="1">
                  <a:txBody>
                    <a:bodyPr/>
                    <a:lstStyle/>
                    <a:p>
                      <a:endParaRPr lang="en-MY"/>
                    </a:p>
                  </a:txBody>
                  <a:tcPr/>
                </a:tc>
                <a:tc>
                  <a:txBody>
                    <a:bodyPr/>
                    <a:lstStyle/>
                    <a:p>
                      <a:pPr algn="ctr">
                        <a:lnSpc>
                          <a:spcPct val="115000"/>
                        </a:lnSpc>
                        <a:spcAft>
                          <a:spcPts val="0"/>
                        </a:spcAft>
                      </a:pPr>
                      <a:r>
                        <a:rPr lang="en-US" sz="1200" dirty="0" smtClean="0">
                          <a:effectLst/>
                        </a:rPr>
                        <a:t>SG.</a:t>
                      </a:r>
                      <a:r>
                        <a:rPr lang="en-US" sz="1200" baseline="0" dirty="0" smtClean="0">
                          <a:effectLst/>
                        </a:rPr>
                        <a:t> PERAK</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MW1</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MW2</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MW3</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MW4</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MW5</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smtClean="0">
                          <a:effectLst/>
                        </a:rPr>
                        <a:t>MW6</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PW</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 Water Quality</a:t>
                      </a:r>
                      <a:endParaRPr lang="en-MY" sz="1200">
                        <a:effectLst/>
                        <a:latin typeface="Times New Roman"/>
                        <a:ea typeface="Times New Roman"/>
                      </a:endParaRPr>
                    </a:p>
                  </a:txBody>
                  <a:tcPr marL="66777" marR="66777" marT="0" marB="0" anchor="b"/>
                </a:tc>
              </a:tr>
              <a:tr h="210337">
                <a:tc>
                  <a:txBody>
                    <a:bodyPr/>
                    <a:lstStyle/>
                    <a:p>
                      <a:pPr>
                        <a:lnSpc>
                          <a:spcPct val="115000"/>
                        </a:lnSpc>
                        <a:spcAft>
                          <a:spcPts val="0"/>
                        </a:spcAft>
                      </a:pPr>
                      <a:r>
                        <a:rPr lang="en-US" sz="1200">
                          <a:effectLst/>
                        </a:rPr>
                        <a:t>PH</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dirty="0">
                          <a:effectLst/>
                        </a:rPr>
                        <a:t>-</a:t>
                      </a:r>
                      <a:endParaRPr lang="en-MY" sz="1200" dirty="0">
                        <a:effectLst/>
                        <a:latin typeface="Times New Roman"/>
                        <a:ea typeface="Times New Roman"/>
                      </a:endParaRPr>
                    </a:p>
                  </a:txBody>
                  <a:tcPr marL="66777" marR="66777" marT="0" marB="0" anchor="b"/>
                </a:tc>
                <a:tc>
                  <a:txBody>
                    <a:bodyPr/>
                    <a:lstStyle/>
                    <a:p>
                      <a:pPr algn="ctr" fontAlgn="b"/>
                      <a:r>
                        <a:rPr lang="en-MY" sz="1100" b="0" i="0" u="none" strike="noStrike" dirty="0">
                          <a:solidFill>
                            <a:srgbClr val="000000"/>
                          </a:solidFill>
                          <a:effectLst/>
                          <a:latin typeface="Calibri"/>
                        </a:rPr>
                        <a:t>6.33</a:t>
                      </a:r>
                    </a:p>
                  </a:txBody>
                  <a:tcPr marL="9525" marR="9525" marT="9526" marB="0" anchor="b"/>
                </a:tc>
                <a:tc>
                  <a:txBody>
                    <a:bodyPr/>
                    <a:lstStyle/>
                    <a:p>
                      <a:pPr algn="ctr" fontAlgn="b"/>
                      <a:r>
                        <a:rPr lang="en-MY" sz="1100" b="0" i="0" u="none" strike="noStrike" dirty="0">
                          <a:solidFill>
                            <a:srgbClr val="000000"/>
                          </a:solidFill>
                          <a:effectLst/>
                          <a:latin typeface="Calibri"/>
                        </a:rPr>
                        <a:t>6.02</a:t>
                      </a:r>
                    </a:p>
                  </a:txBody>
                  <a:tcPr marL="9525" marR="9525" marT="9526" marB="0" anchor="b"/>
                </a:tc>
                <a:tc>
                  <a:txBody>
                    <a:bodyPr/>
                    <a:lstStyle/>
                    <a:p>
                      <a:pPr algn="ctr" fontAlgn="b"/>
                      <a:r>
                        <a:rPr lang="en-MY" sz="1100" b="0" i="0" u="none" strike="noStrike">
                          <a:solidFill>
                            <a:srgbClr val="000000"/>
                          </a:solidFill>
                          <a:effectLst/>
                          <a:latin typeface="Calibri"/>
                        </a:rPr>
                        <a:t>5.69</a:t>
                      </a:r>
                    </a:p>
                  </a:txBody>
                  <a:tcPr marL="9525" marR="9525" marT="9526" marB="0" anchor="b"/>
                </a:tc>
                <a:tc>
                  <a:txBody>
                    <a:bodyPr/>
                    <a:lstStyle/>
                    <a:p>
                      <a:pPr algn="ctr" fontAlgn="b"/>
                      <a:r>
                        <a:rPr lang="en-MY" sz="1100" b="0" i="0" u="none" strike="noStrike">
                          <a:solidFill>
                            <a:srgbClr val="000000"/>
                          </a:solidFill>
                          <a:effectLst/>
                          <a:latin typeface="Calibri"/>
                        </a:rPr>
                        <a:t>5.25</a:t>
                      </a:r>
                    </a:p>
                  </a:txBody>
                  <a:tcPr marL="9525" marR="9525" marT="9526" marB="0" anchor="b"/>
                </a:tc>
                <a:tc>
                  <a:txBody>
                    <a:bodyPr/>
                    <a:lstStyle/>
                    <a:p>
                      <a:pPr algn="ctr" fontAlgn="b"/>
                      <a:r>
                        <a:rPr lang="en-MY" sz="1100" b="0" i="0" u="none" strike="noStrike">
                          <a:solidFill>
                            <a:srgbClr val="000000"/>
                          </a:solidFill>
                          <a:effectLst/>
                          <a:latin typeface="Calibri"/>
                        </a:rPr>
                        <a:t>5.19</a:t>
                      </a:r>
                    </a:p>
                  </a:txBody>
                  <a:tcPr marL="9525" marR="9525" marT="9526" marB="0" anchor="b"/>
                </a:tc>
                <a:tc>
                  <a:txBody>
                    <a:bodyPr/>
                    <a:lstStyle/>
                    <a:p>
                      <a:pPr algn="ctr" fontAlgn="b"/>
                      <a:r>
                        <a:rPr lang="en-MY" sz="1100" b="0" i="0" u="none" strike="noStrike">
                          <a:solidFill>
                            <a:srgbClr val="000000"/>
                          </a:solidFill>
                          <a:effectLst/>
                          <a:latin typeface="Calibri"/>
                        </a:rPr>
                        <a:t>5.7</a:t>
                      </a:r>
                    </a:p>
                  </a:txBody>
                  <a:tcPr marL="9525" marR="9525" marT="9526" marB="0" anchor="b"/>
                </a:tc>
                <a:tc>
                  <a:txBody>
                    <a:bodyPr/>
                    <a:lstStyle/>
                    <a:p>
                      <a:pPr algn="ctr" fontAlgn="b"/>
                      <a:r>
                        <a:rPr lang="en-MY" sz="1100" b="0" i="0" u="none" strike="noStrike" dirty="0">
                          <a:solidFill>
                            <a:srgbClr val="000000"/>
                          </a:solidFill>
                          <a:effectLst/>
                          <a:latin typeface="Calibri"/>
                        </a:rPr>
                        <a:t>5.64</a:t>
                      </a:r>
                    </a:p>
                  </a:txBody>
                  <a:tcPr marL="9525" marR="9525" marT="9526" marB="0" anchor="b"/>
                </a:tc>
                <a:tc>
                  <a:txBody>
                    <a:bodyPr/>
                    <a:lstStyle/>
                    <a:p>
                      <a:pPr algn="ctr" fontAlgn="b"/>
                      <a:r>
                        <a:rPr lang="en-MY" sz="1100" b="0" i="0" u="none" strike="noStrike" dirty="0">
                          <a:solidFill>
                            <a:srgbClr val="000000"/>
                          </a:solidFill>
                          <a:effectLst/>
                          <a:latin typeface="Calibri"/>
                        </a:rPr>
                        <a:t>5.89</a:t>
                      </a:r>
                    </a:p>
                  </a:txBody>
                  <a:tcPr marL="9525" marR="9525" marT="9526" marB="0" anchor="b"/>
                </a:tc>
                <a:tc>
                  <a:txBody>
                    <a:bodyPr/>
                    <a:lstStyle/>
                    <a:p>
                      <a:pPr algn="ctr">
                        <a:lnSpc>
                          <a:spcPct val="115000"/>
                        </a:lnSpc>
                        <a:spcAft>
                          <a:spcPts val="0"/>
                        </a:spcAft>
                      </a:pPr>
                      <a:r>
                        <a:rPr lang="en-US" sz="1200">
                          <a:effectLst/>
                        </a:rPr>
                        <a:t>6.5 - 9.0</a:t>
                      </a:r>
                      <a:endParaRPr lang="en-MY" sz="1200">
                        <a:effectLst/>
                        <a:latin typeface="Times New Roman"/>
                        <a:ea typeface="Times New Roman"/>
                      </a:endParaRPr>
                    </a:p>
                  </a:txBody>
                  <a:tcPr marL="66777" marR="66777" marT="0" marB="0" anchor="b"/>
                </a:tc>
              </a:tr>
              <a:tr h="420675">
                <a:tc>
                  <a:txBody>
                    <a:bodyPr/>
                    <a:lstStyle/>
                    <a:p>
                      <a:pPr>
                        <a:lnSpc>
                          <a:spcPct val="115000"/>
                        </a:lnSpc>
                        <a:spcAft>
                          <a:spcPts val="0"/>
                        </a:spcAft>
                      </a:pPr>
                      <a:r>
                        <a:rPr lang="en-US" sz="1200">
                          <a:effectLst/>
                        </a:rPr>
                        <a:t>COLOUR (TRUE COLOUR)</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PtCo</a:t>
                      </a:r>
                      <a:endParaRPr lang="en-MY" sz="1200">
                        <a:effectLst/>
                        <a:latin typeface="Times New Roman"/>
                        <a:ea typeface="Times New Roman"/>
                      </a:endParaRPr>
                    </a:p>
                  </a:txBody>
                  <a:tcPr marL="66777" marR="66777" marT="0" marB="0" anchor="b"/>
                </a:tc>
                <a:tc>
                  <a:txBody>
                    <a:bodyPr/>
                    <a:lstStyle/>
                    <a:p>
                      <a:pPr algn="ctr" fontAlgn="b"/>
                      <a:r>
                        <a:rPr lang="en-MY" sz="1100" b="0" i="0" u="none" strike="noStrike" dirty="0">
                          <a:solidFill>
                            <a:srgbClr val="000000"/>
                          </a:solidFill>
                          <a:effectLst/>
                          <a:latin typeface="Calibri"/>
                        </a:rPr>
                        <a:t>91</a:t>
                      </a:r>
                    </a:p>
                  </a:txBody>
                  <a:tcPr marL="9525" marR="9525" marT="9526" marB="0" anchor="b"/>
                </a:tc>
                <a:tc>
                  <a:txBody>
                    <a:bodyPr/>
                    <a:lstStyle/>
                    <a:p>
                      <a:pPr algn="ctr" fontAlgn="b"/>
                      <a:r>
                        <a:rPr lang="en-MY" sz="1100" b="0" i="0" u="none" strike="noStrike" dirty="0">
                          <a:solidFill>
                            <a:srgbClr val="000000"/>
                          </a:solidFill>
                          <a:effectLst/>
                          <a:latin typeface="Calibri"/>
                        </a:rPr>
                        <a:t>71</a:t>
                      </a:r>
                    </a:p>
                  </a:txBody>
                  <a:tcPr marL="9525" marR="9525" marT="9526" marB="0" anchor="b"/>
                </a:tc>
                <a:tc>
                  <a:txBody>
                    <a:bodyPr/>
                    <a:lstStyle/>
                    <a:p>
                      <a:pPr algn="ctr" fontAlgn="b"/>
                      <a:r>
                        <a:rPr lang="en-MY" sz="1100" b="0" i="0" u="none" strike="noStrike">
                          <a:solidFill>
                            <a:srgbClr val="000000"/>
                          </a:solidFill>
                          <a:effectLst/>
                          <a:latin typeface="Calibri"/>
                        </a:rPr>
                        <a:t>40</a:t>
                      </a:r>
                    </a:p>
                  </a:txBody>
                  <a:tcPr marL="9525" marR="9525" marT="9526" marB="0" anchor="b"/>
                </a:tc>
                <a:tc>
                  <a:txBody>
                    <a:bodyPr/>
                    <a:lstStyle/>
                    <a:p>
                      <a:pPr algn="ctr" fontAlgn="b"/>
                      <a:r>
                        <a:rPr lang="en-MY" sz="1100" b="0" i="0" u="none" strike="noStrike">
                          <a:solidFill>
                            <a:srgbClr val="000000"/>
                          </a:solidFill>
                          <a:effectLst/>
                          <a:latin typeface="Calibri"/>
                        </a:rPr>
                        <a:t>20</a:t>
                      </a:r>
                    </a:p>
                  </a:txBody>
                  <a:tcPr marL="9525" marR="9525" marT="9526" marB="0" anchor="b"/>
                </a:tc>
                <a:tc>
                  <a:txBody>
                    <a:bodyPr/>
                    <a:lstStyle/>
                    <a:p>
                      <a:pPr algn="ctr" fontAlgn="b"/>
                      <a:r>
                        <a:rPr lang="en-MY" sz="1100" b="0" i="0" u="none" strike="noStrike">
                          <a:solidFill>
                            <a:srgbClr val="000000"/>
                          </a:solidFill>
                          <a:effectLst/>
                          <a:latin typeface="Calibri"/>
                        </a:rPr>
                        <a:t>7</a:t>
                      </a:r>
                    </a:p>
                  </a:txBody>
                  <a:tcPr marL="9525" marR="9525" marT="9526" marB="0" anchor="b"/>
                </a:tc>
                <a:tc>
                  <a:txBody>
                    <a:bodyPr/>
                    <a:lstStyle/>
                    <a:p>
                      <a:pPr algn="ctr" fontAlgn="b"/>
                      <a:r>
                        <a:rPr lang="en-MY" sz="1100" b="0" i="0" u="none" strike="noStrike">
                          <a:solidFill>
                            <a:srgbClr val="000000"/>
                          </a:solidFill>
                          <a:effectLst/>
                          <a:latin typeface="Calibri"/>
                        </a:rPr>
                        <a:t>98</a:t>
                      </a:r>
                    </a:p>
                  </a:txBody>
                  <a:tcPr marL="9525" marR="9525" marT="9526" marB="0" anchor="b"/>
                </a:tc>
                <a:tc>
                  <a:txBody>
                    <a:bodyPr/>
                    <a:lstStyle/>
                    <a:p>
                      <a:pPr algn="ctr" fontAlgn="b"/>
                      <a:r>
                        <a:rPr lang="en-MY" sz="1100" b="0" i="0" u="none" strike="noStrike" dirty="0">
                          <a:solidFill>
                            <a:srgbClr val="000000"/>
                          </a:solidFill>
                          <a:effectLst/>
                          <a:latin typeface="Calibri"/>
                        </a:rPr>
                        <a:t>109</a:t>
                      </a:r>
                    </a:p>
                  </a:txBody>
                  <a:tcPr marL="9525" marR="9525" marT="9526" marB="0" anchor="b"/>
                </a:tc>
                <a:tc>
                  <a:txBody>
                    <a:bodyPr/>
                    <a:lstStyle/>
                    <a:p>
                      <a:pPr algn="ctr" fontAlgn="b"/>
                      <a:r>
                        <a:rPr lang="en-MY" sz="1100" b="0" i="0" u="none" strike="noStrike" dirty="0">
                          <a:solidFill>
                            <a:srgbClr val="000000"/>
                          </a:solidFill>
                          <a:effectLst/>
                          <a:latin typeface="Calibri"/>
                        </a:rPr>
                        <a:t>47</a:t>
                      </a:r>
                    </a:p>
                  </a:txBody>
                  <a:tcPr marL="9525" marR="9525" marT="9526" marB="0" anchor="b"/>
                </a:tc>
                <a:tc>
                  <a:txBody>
                    <a:bodyPr/>
                    <a:lstStyle/>
                    <a:p>
                      <a:pPr algn="ctr">
                        <a:lnSpc>
                          <a:spcPct val="115000"/>
                        </a:lnSpc>
                        <a:spcAft>
                          <a:spcPts val="0"/>
                        </a:spcAft>
                      </a:pPr>
                      <a:r>
                        <a:rPr lang="en-US" sz="1200">
                          <a:effectLst/>
                        </a:rPr>
                        <a:t>15</a:t>
                      </a:r>
                      <a:endParaRPr lang="en-MY" sz="1200">
                        <a:effectLst/>
                        <a:latin typeface="Times New Roman"/>
                        <a:ea typeface="Times New Roman"/>
                      </a:endParaRPr>
                    </a:p>
                  </a:txBody>
                  <a:tcPr marL="66777" marR="66777" marT="0" marB="0" anchor="b"/>
                </a:tc>
              </a:tr>
              <a:tr h="409613">
                <a:tc>
                  <a:txBody>
                    <a:bodyPr/>
                    <a:lstStyle/>
                    <a:p>
                      <a:pPr>
                        <a:lnSpc>
                          <a:spcPct val="115000"/>
                        </a:lnSpc>
                        <a:spcAft>
                          <a:spcPts val="0"/>
                        </a:spcAft>
                      </a:pPr>
                      <a:r>
                        <a:rPr lang="en-US" sz="1200">
                          <a:effectLst/>
                        </a:rPr>
                        <a:t>TURBIDITY</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NTU</a:t>
                      </a:r>
                      <a:endParaRPr lang="en-MY" sz="1200">
                        <a:effectLst/>
                        <a:latin typeface="Times New Roman"/>
                        <a:ea typeface="Times New Roman"/>
                      </a:endParaRPr>
                    </a:p>
                  </a:txBody>
                  <a:tcPr marL="66777" marR="66777" marT="0" marB="0" anchor="b"/>
                </a:tc>
                <a:tc>
                  <a:txBody>
                    <a:bodyPr/>
                    <a:lstStyle/>
                    <a:p>
                      <a:pPr algn="ctr" fontAlgn="b"/>
                      <a:r>
                        <a:rPr lang="en-MY" sz="1100" b="0" i="0" u="none" strike="noStrike" dirty="0">
                          <a:solidFill>
                            <a:srgbClr val="000000"/>
                          </a:solidFill>
                          <a:effectLst/>
                          <a:latin typeface="Calibri"/>
                        </a:rPr>
                        <a:t>21.4</a:t>
                      </a:r>
                    </a:p>
                  </a:txBody>
                  <a:tcPr marL="9525" marR="9525" marT="9526" marB="0" anchor="b"/>
                </a:tc>
                <a:tc>
                  <a:txBody>
                    <a:bodyPr/>
                    <a:lstStyle/>
                    <a:p>
                      <a:pPr algn="ctr" fontAlgn="b"/>
                      <a:r>
                        <a:rPr lang="en-MY" sz="1100" b="0" i="0" u="none" strike="noStrike" dirty="0">
                          <a:solidFill>
                            <a:srgbClr val="000000"/>
                          </a:solidFill>
                          <a:effectLst/>
                          <a:latin typeface="Calibri"/>
                        </a:rPr>
                        <a:t>13.1</a:t>
                      </a:r>
                    </a:p>
                  </a:txBody>
                  <a:tcPr marL="9525" marR="9525" marT="9526" marB="0" anchor="b"/>
                </a:tc>
                <a:tc>
                  <a:txBody>
                    <a:bodyPr/>
                    <a:lstStyle/>
                    <a:p>
                      <a:pPr algn="ctr" fontAlgn="b"/>
                      <a:r>
                        <a:rPr lang="en-MY" sz="1100" b="0" i="0" u="none" strike="noStrike">
                          <a:solidFill>
                            <a:srgbClr val="000000"/>
                          </a:solidFill>
                          <a:effectLst/>
                          <a:latin typeface="Calibri"/>
                        </a:rPr>
                        <a:t>1.01</a:t>
                      </a:r>
                    </a:p>
                  </a:txBody>
                  <a:tcPr marL="9525" marR="9525" marT="9526" marB="0" anchor="b"/>
                </a:tc>
                <a:tc>
                  <a:txBody>
                    <a:bodyPr/>
                    <a:lstStyle/>
                    <a:p>
                      <a:pPr algn="ctr" fontAlgn="b"/>
                      <a:r>
                        <a:rPr lang="en-MY" sz="1100" b="0" i="0" u="none" strike="noStrike">
                          <a:solidFill>
                            <a:srgbClr val="000000"/>
                          </a:solidFill>
                          <a:effectLst/>
                          <a:latin typeface="Calibri"/>
                        </a:rPr>
                        <a:t>0.61</a:t>
                      </a:r>
                    </a:p>
                  </a:txBody>
                  <a:tcPr marL="9525" marR="9525" marT="9526" marB="0" anchor="b"/>
                </a:tc>
                <a:tc>
                  <a:txBody>
                    <a:bodyPr/>
                    <a:lstStyle/>
                    <a:p>
                      <a:pPr algn="ctr" fontAlgn="b"/>
                      <a:r>
                        <a:rPr lang="en-MY" sz="1100" b="0" i="0" u="none" strike="noStrike">
                          <a:solidFill>
                            <a:srgbClr val="000000"/>
                          </a:solidFill>
                          <a:effectLst/>
                          <a:latin typeface="Calibri"/>
                        </a:rPr>
                        <a:t>0.49</a:t>
                      </a:r>
                    </a:p>
                  </a:txBody>
                  <a:tcPr marL="9525" marR="9525" marT="9526" marB="0" anchor="b"/>
                </a:tc>
                <a:tc>
                  <a:txBody>
                    <a:bodyPr/>
                    <a:lstStyle/>
                    <a:p>
                      <a:pPr algn="ctr" fontAlgn="b"/>
                      <a:r>
                        <a:rPr lang="en-MY" sz="1100" b="0" i="0" u="none" strike="noStrike">
                          <a:solidFill>
                            <a:srgbClr val="000000"/>
                          </a:solidFill>
                          <a:effectLst/>
                          <a:latin typeface="Calibri"/>
                        </a:rPr>
                        <a:t>28</a:t>
                      </a:r>
                    </a:p>
                  </a:txBody>
                  <a:tcPr marL="9525" marR="9525" marT="9526" marB="0" anchor="b"/>
                </a:tc>
                <a:tc>
                  <a:txBody>
                    <a:bodyPr/>
                    <a:lstStyle/>
                    <a:p>
                      <a:pPr algn="ctr" fontAlgn="b"/>
                      <a:r>
                        <a:rPr lang="en-MY" sz="1100" b="0" i="0" u="none" strike="noStrike" dirty="0">
                          <a:solidFill>
                            <a:srgbClr val="000000"/>
                          </a:solidFill>
                          <a:effectLst/>
                          <a:latin typeface="Calibri"/>
                        </a:rPr>
                        <a:t>1.3</a:t>
                      </a:r>
                    </a:p>
                  </a:txBody>
                  <a:tcPr marL="9525" marR="9525" marT="9526" marB="0" anchor="b"/>
                </a:tc>
                <a:tc>
                  <a:txBody>
                    <a:bodyPr/>
                    <a:lstStyle/>
                    <a:p>
                      <a:pPr algn="ctr" fontAlgn="b"/>
                      <a:r>
                        <a:rPr lang="en-MY" sz="1100" b="0" i="0" u="none" strike="noStrike" dirty="0">
                          <a:solidFill>
                            <a:srgbClr val="000000"/>
                          </a:solidFill>
                          <a:effectLst/>
                          <a:latin typeface="Calibri"/>
                        </a:rPr>
                        <a:t>1.12</a:t>
                      </a:r>
                    </a:p>
                  </a:txBody>
                  <a:tcPr marL="9525" marR="9525" marT="9526" marB="0" anchor="b"/>
                </a:tc>
                <a:tc>
                  <a:txBody>
                    <a:bodyPr/>
                    <a:lstStyle/>
                    <a:p>
                      <a:pPr algn="ctr">
                        <a:lnSpc>
                          <a:spcPct val="115000"/>
                        </a:lnSpc>
                        <a:spcAft>
                          <a:spcPts val="0"/>
                        </a:spcAft>
                      </a:pPr>
                      <a:r>
                        <a:rPr lang="en-US" sz="1200">
                          <a:effectLst/>
                        </a:rPr>
                        <a:t>5</a:t>
                      </a:r>
                      <a:endParaRPr lang="en-MY" sz="1200">
                        <a:effectLst/>
                        <a:latin typeface="Times New Roman"/>
                        <a:ea typeface="Times New Roman"/>
                      </a:endParaRPr>
                    </a:p>
                  </a:txBody>
                  <a:tcPr marL="66777" marR="66777" marT="0" marB="0" anchor="b"/>
                </a:tc>
              </a:tr>
              <a:tr h="210337">
                <a:tc>
                  <a:txBody>
                    <a:bodyPr/>
                    <a:lstStyle/>
                    <a:p>
                      <a:pPr>
                        <a:lnSpc>
                          <a:spcPct val="115000"/>
                        </a:lnSpc>
                        <a:spcAft>
                          <a:spcPts val="0"/>
                        </a:spcAft>
                      </a:pPr>
                      <a:r>
                        <a:rPr lang="en-US" sz="1200">
                          <a:effectLst/>
                        </a:rPr>
                        <a:t>DO</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a:txBody>
                    <a:bodyPr/>
                    <a:lstStyle/>
                    <a:p>
                      <a:pPr algn="ctr" fontAlgn="b"/>
                      <a:r>
                        <a:rPr lang="en-MY" sz="1100" b="0" i="0" u="none" strike="noStrike" dirty="0">
                          <a:solidFill>
                            <a:srgbClr val="000000"/>
                          </a:solidFill>
                          <a:effectLst/>
                          <a:latin typeface="Calibri"/>
                        </a:rPr>
                        <a:t>6.59</a:t>
                      </a:r>
                    </a:p>
                  </a:txBody>
                  <a:tcPr marL="9525" marR="9525" marT="9526" marB="0" anchor="b"/>
                </a:tc>
                <a:tc>
                  <a:txBody>
                    <a:bodyPr/>
                    <a:lstStyle/>
                    <a:p>
                      <a:pPr algn="ctr" fontAlgn="b"/>
                      <a:r>
                        <a:rPr lang="en-MY" sz="1100" b="0" i="0" u="none" strike="noStrike" dirty="0">
                          <a:solidFill>
                            <a:srgbClr val="000000"/>
                          </a:solidFill>
                          <a:effectLst/>
                          <a:latin typeface="Calibri"/>
                        </a:rPr>
                        <a:t>0.04</a:t>
                      </a:r>
                    </a:p>
                  </a:txBody>
                  <a:tcPr marL="9525" marR="9525" marT="9526" marB="0" anchor="b"/>
                </a:tc>
                <a:tc>
                  <a:txBody>
                    <a:bodyPr/>
                    <a:lstStyle/>
                    <a:p>
                      <a:pPr algn="ctr" fontAlgn="b"/>
                      <a:r>
                        <a:rPr lang="en-MY" sz="1100" b="0" i="0" u="none" strike="noStrike">
                          <a:solidFill>
                            <a:srgbClr val="000000"/>
                          </a:solidFill>
                          <a:effectLst/>
                          <a:latin typeface="Calibri"/>
                        </a:rPr>
                        <a:t>0.74</a:t>
                      </a:r>
                    </a:p>
                  </a:txBody>
                  <a:tcPr marL="9525" marR="9525" marT="9526" marB="0" anchor="b"/>
                </a:tc>
                <a:tc>
                  <a:txBody>
                    <a:bodyPr/>
                    <a:lstStyle/>
                    <a:p>
                      <a:pPr algn="ctr" fontAlgn="b"/>
                      <a:r>
                        <a:rPr lang="en-MY" sz="1100" b="0" i="0" u="none" strike="noStrike">
                          <a:solidFill>
                            <a:srgbClr val="000000"/>
                          </a:solidFill>
                          <a:effectLst/>
                          <a:latin typeface="Calibri"/>
                        </a:rPr>
                        <a:t>0.19</a:t>
                      </a:r>
                    </a:p>
                  </a:txBody>
                  <a:tcPr marL="9525" marR="9525" marT="9526" marB="0" anchor="b"/>
                </a:tc>
                <a:tc>
                  <a:txBody>
                    <a:bodyPr/>
                    <a:lstStyle/>
                    <a:p>
                      <a:pPr algn="ctr" fontAlgn="b"/>
                      <a:r>
                        <a:rPr lang="en-MY" sz="1100" b="0" i="0" u="none" strike="noStrike">
                          <a:solidFill>
                            <a:srgbClr val="000000"/>
                          </a:solidFill>
                          <a:effectLst/>
                          <a:latin typeface="Calibri"/>
                        </a:rPr>
                        <a:t>0.67</a:t>
                      </a:r>
                    </a:p>
                  </a:txBody>
                  <a:tcPr marL="9525" marR="9525" marT="9526" marB="0" anchor="b"/>
                </a:tc>
                <a:tc>
                  <a:txBody>
                    <a:bodyPr/>
                    <a:lstStyle/>
                    <a:p>
                      <a:pPr algn="ctr" fontAlgn="b"/>
                      <a:r>
                        <a:rPr lang="en-MY" sz="1100" b="0" i="0" u="none" strike="noStrike">
                          <a:solidFill>
                            <a:srgbClr val="000000"/>
                          </a:solidFill>
                          <a:effectLst/>
                          <a:latin typeface="Calibri"/>
                        </a:rPr>
                        <a:t>0.18</a:t>
                      </a:r>
                    </a:p>
                  </a:txBody>
                  <a:tcPr marL="9525" marR="9525" marT="9526" marB="0" anchor="b"/>
                </a:tc>
                <a:tc>
                  <a:txBody>
                    <a:bodyPr/>
                    <a:lstStyle/>
                    <a:p>
                      <a:pPr algn="ctr" fontAlgn="b"/>
                      <a:r>
                        <a:rPr lang="en-MY" sz="1100" b="0" i="0" u="none" strike="noStrike" dirty="0">
                          <a:solidFill>
                            <a:srgbClr val="000000"/>
                          </a:solidFill>
                          <a:effectLst/>
                          <a:latin typeface="Calibri"/>
                        </a:rPr>
                        <a:t>0.3</a:t>
                      </a:r>
                    </a:p>
                  </a:txBody>
                  <a:tcPr marL="9525" marR="9525" marT="9526" marB="0" anchor="b"/>
                </a:tc>
                <a:tc>
                  <a:txBody>
                    <a:bodyPr/>
                    <a:lstStyle/>
                    <a:p>
                      <a:pPr algn="ctr" fontAlgn="b"/>
                      <a:r>
                        <a:rPr lang="en-MY" sz="1100" b="0" i="0" u="none" strike="noStrike" dirty="0">
                          <a:solidFill>
                            <a:srgbClr val="000000"/>
                          </a:solidFill>
                          <a:effectLst/>
                          <a:latin typeface="Calibri"/>
                        </a:rPr>
                        <a:t>2.26</a:t>
                      </a:r>
                    </a:p>
                  </a:txBody>
                  <a:tcPr marL="9525" marR="9525" marT="9526" marB="0" anchor="b"/>
                </a:tc>
                <a:tc>
                  <a:txBody>
                    <a:bodyPr/>
                    <a:lstStyle/>
                    <a:p>
                      <a:pPr algn="ctr">
                        <a:lnSpc>
                          <a:spcPct val="115000"/>
                        </a:lnSpc>
                        <a:spcAft>
                          <a:spcPts val="0"/>
                        </a:spcAft>
                      </a:pPr>
                      <a:r>
                        <a:rPr lang="en-US" sz="1200">
                          <a:effectLst/>
                        </a:rPr>
                        <a:t>-</a:t>
                      </a:r>
                      <a:endParaRPr lang="en-MY" sz="1200">
                        <a:effectLst/>
                        <a:latin typeface="Times New Roman"/>
                        <a:ea typeface="Times New Roman"/>
                      </a:endParaRPr>
                    </a:p>
                  </a:txBody>
                  <a:tcPr marL="66777" marR="66777" marT="0" marB="0" anchor="b"/>
                </a:tc>
              </a:tr>
              <a:tr h="409613">
                <a:tc>
                  <a:txBody>
                    <a:bodyPr/>
                    <a:lstStyle/>
                    <a:p>
                      <a:pPr>
                        <a:lnSpc>
                          <a:spcPct val="115000"/>
                        </a:lnSpc>
                        <a:spcAft>
                          <a:spcPts val="0"/>
                        </a:spcAft>
                      </a:pPr>
                      <a:r>
                        <a:rPr lang="en-US" sz="1200">
                          <a:effectLst/>
                        </a:rPr>
                        <a:t>TDS</a:t>
                      </a:r>
                      <a:endParaRPr lang="en-MY" sz="120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a:txBody>
                    <a:bodyPr/>
                    <a:lstStyle/>
                    <a:p>
                      <a:pPr algn="ctr" fontAlgn="b"/>
                      <a:r>
                        <a:rPr lang="en-MY" sz="1100" b="0" i="0" u="none" strike="noStrike" dirty="0">
                          <a:solidFill>
                            <a:srgbClr val="000000"/>
                          </a:solidFill>
                          <a:effectLst/>
                          <a:latin typeface="Calibri"/>
                        </a:rPr>
                        <a:t>35.1</a:t>
                      </a:r>
                    </a:p>
                  </a:txBody>
                  <a:tcPr marL="9525" marR="9525" marT="9526" marB="0" anchor="b"/>
                </a:tc>
                <a:tc>
                  <a:txBody>
                    <a:bodyPr/>
                    <a:lstStyle/>
                    <a:p>
                      <a:pPr algn="ctr" fontAlgn="b"/>
                      <a:r>
                        <a:rPr lang="en-MY" sz="1100" b="0" i="0" u="none" strike="noStrike" dirty="0">
                          <a:solidFill>
                            <a:srgbClr val="000000"/>
                          </a:solidFill>
                          <a:effectLst/>
                          <a:latin typeface="Calibri"/>
                        </a:rPr>
                        <a:t>188.5</a:t>
                      </a:r>
                    </a:p>
                  </a:txBody>
                  <a:tcPr marL="9525" marR="9525" marT="9526" marB="0" anchor="b"/>
                </a:tc>
                <a:tc>
                  <a:txBody>
                    <a:bodyPr/>
                    <a:lstStyle/>
                    <a:p>
                      <a:pPr algn="ctr" fontAlgn="b"/>
                      <a:r>
                        <a:rPr lang="en-MY" sz="1100" b="0" i="0" u="none" strike="noStrike">
                          <a:solidFill>
                            <a:srgbClr val="000000"/>
                          </a:solidFill>
                          <a:effectLst/>
                          <a:latin typeface="Calibri"/>
                        </a:rPr>
                        <a:t>151.4</a:t>
                      </a:r>
                    </a:p>
                  </a:txBody>
                  <a:tcPr marL="9525" marR="9525" marT="9526" marB="0" anchor="b"/>
                </a:tc>
                <a:tc>
                  <a:txBody>
                    <a:bodyPr/>
                    <a:lstStyle/>
                    <a:p>
                      <a:pPr algn="ctr" fontAlgn="b"/>
                      <a:r>
                        <a:rPr lang="en-MY" sz="1100" b="0" i="0" u="none" strike="noStrike">
                          <a:solidFill>
                            <a:srgbClr val="000000"/>
                          </a:solidFill>
                          <a:effectLst/>
                          <a:latin typeface="Calibri"/>
                        </a:rPr>
                        <a:t>102.7</a:t>
                      </a:r>
                    </a:p>
                  </a:txBody>
                  <a:tcPr marL="9525" marR="9525" marT="9526" marB="0" anchor="b"/>
                </a:tc>
                <a:tc>
                  <a:txBody>
                    <a:bodyPr/>
                    <a:lstStyle/>
                    <a:p>
                      <a:pPr algn="ctr" fontAlgn="b"/>
                      <a:r>
                        <a:rPr lang="en-MY" sz="1100" b="0" i="0" u="none" strike="noStrike">
                          <a:solidFill>
                            <a:srgbClr val="000000"/>
                          </a:solidFill>
                          <a:effectLst/>
                          <a:latin typeface="Calibri"/>
                        </a:rPr>
                        <a:t>96.9</a:t>
                      </a:r>
                    </a:p>
                  </a:txBody>
                  <a:tcPr marL="9525" marR="9525" marT="9526" marB="0" anchor="b"/>
                </a:tc>
                <a:tc>
                  <a:txBody>
                    <a:bodyPr/>
                    <a:lstStyle/>
                    <a:p>
                      <a:pPr algn="ctr" fontAlgn="b"/>
                      <a:r>
                        <a:rPr lang="en-MY" sz="1100" b="0" i="0" u="none" strike="noStrike">
                          <a:solidFill>
                            <a:srgbClr val="000000"/>
                          </a:solidFill>
                          <a:effectLst/>
                          <a:latin typeface="Calibri"/>
                        </a:rPr>
                        <a:t>146.3</a:t>
                      </a:r>
                    </a:p>
                  </a:txBody>
                  <a:tcPr marL="9525" marR="9525" marT="9526" marB="0" anchor="b"/>
                </a:tc>
                <a:tc>
                  <a:txBody>
                    <a:bodyPr/>
                    <a:lstStyle/>
                    <a:p>
                      <a:pPr algn="ctr" fontAlgn="b"/>
                      <a:r>
                        <a:rPr lang="en-MY" sz="1100" b="0" i="0" u="none" strike="noStrike" dirty="0">
                          <a:solidFill>
                            <a:srgbClr val="000000"/>
                          </a:solidFill>
                          <a:effectLst/>
                          <a:latin typeface="Calibri"/>
                        </a:rPr>
                        <a:t>97.5</a:t>
                      </a:r>
                    </a:p>
                  </a:txBody>
                  <a:tcPr marL="9525" marR="9525" marT="9526" marB="0" anchor="b"/>
                </a:tc>
                <a:tc>
                  <a:txBody>
                    <a:bodyPr/>
                    <a:lstStyle/>
                    <a:p>
                      <a:pPr algn="ctr" fontAlgn="b"/>
                      <a:r>
                        <a:rPr lang="en-MY" sz="1100" b="0" i="0" u="none" strike="noStrike" dirty="0">
                          <a:solidFill>
                            <a:srgbClr val="000000"/>
                          </a:solidFill>
                          <a:effectLst/>
                          <a:latin typeface="Calibri"/>
                        </a:rPr>
                        <a:t>128.7</a:t>
                      </a:r>
                    </a:p>
                  </a:txBody>
                  <a:tcPr marL="9525" marR="9525" marT="9526" marB="0" anchor="b"/>
                </a:tc>
                <a:tc>
                  <a:txBody>
                    <a:bodyPr/>
                    <a:lstStyle/>
                    <a:p>
                      <a:pPr algn="ctr">
                        <a:lnSpc>
                          <a:spcPct val="115000"/>
                        </a:lnSpc>
                        <a:spcAft>
                          <a:spcPts val="0"/>
                        </a:spcAft>
                      </a:pPr>
                      <a:r>
                        <a:rPr lang="en-US" sz="1200">
                          <a:effectLst/>
                        </a:rPr>
                        <a:t>1000</a:t>
                      </a:r>
                      <a:endParaRPr lang="en-MY" sz="1200">
                        <a:effectLst/>
                        <a:latin typeface="Times New Roman"/>
                        <a:ea typeface="Times New Roman"/>
                      </a:endParaRPr>
                    </a:p>
                  </a:txBody>
                  <a:tcPr marL="66777" marR="66777" marT="0" marB="0" anchor="b"/>
                </a:tc>
              </a:tr>
              <a:tr h="210337">
                <a:tc gridSpan="11">
                  <a:txBody>
                    <a:bodyPr/>
                    <a:lstStyle/>
                    <a:p>
                      <a:pPr algn="ctr">
                        <a:lnSpc>
                          <a:spcPct val="115000"/>
                        </a:lnSpc>
                        <a:spcAft>
                          <a:spcPts val="0"/>
                        </a:spcAft>
                      </a:pPr>
                      <a:r>
                        <a:rPr lang="en-US" sz="1200" dirty="0">
                          <a:effectLst/>
                        </a:rPr>
                        <a:t>HEAVY </a:t>
                      </a:r>
                      <a:r>
                        <a:rPr lang="en-US" sz="1200" dirty="0" smtClean="0">
                          <a:effectLst/>
                        </a:rPr>
                        <a:t>METAL</a:t>
                      </a:r>
                      <a:endParaRPr lang="en-MY" sz="1200" dirty="0">
                        <a:effectLst/>
                        <a:latin typeface="Times New Roman"/>
                        <a:ea typeface="Times New Roman"/>
                      </a:endParaRPr>
                    </a:p>
                  </a:txBody>
                  <a:tcPr marL="66777" marR="66777" marT="0" marB="0" anchor="b"/>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c hMerge="1">
                  <a:txBody>
                    <a:bodyPr/>
                    <a:lstStyle/>
                    <a:p>
                      <a:pPr algn="ctr">
                        <a:lnSpc>
                          <a:spcPct val="115000"/>
                        </a:lnSpc>
                        <a:spcAft>
                          <a:spcPts val="0"/>
                        </a:spcAft>
                      </a:pPr>
                      <a:endParaRPr lang="en-MY" sz="1200" dirty="0">
                        <a:effectLst/>
                        <a:latin typeface="Times New Roman"/>
                        <a:ea typeface="Times New Roman"/>
                      </a:endParaRPr>
                    </a:p>
                  </a:txBody>
                  <a:tcPr marL="66777" marR="66777" marT="0" marB="0" anchor="b">
                    <a:solidFill>
                      <a:schemeClr val="accent6">
                        <a:lumMod val="75000"/>
                      </a:schemeClr>
                    </a:solidFill>
                  </a:tcPr>
                </a:tc>
              </a:tr>
              <a:tr h="210337">
                <a:tc>
                  <a:txBody>
                    <a:bodyPr/>
                    <a:lstStyle/>
                    <a:p>
                      <a:pPr>
                        <a:lnSpc>
                          <a:spcPct val="115000"/>
                        </a:lnSpc>
                        <a:spcAft>
                          <a:spcPts val="0"/>
                        </a:spcAft>
                      </a:pPr>
                      <a:r>
                        <a:rPr lang="en-US" sz="1200" dirty="0">
                          <a:effectLst/>
                        </a:rPr>
                        <a:t>IRON as Fe</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a:txBody>
                    <a:bodyPr/>
                    <a:lstStyle/>
                    <a:p>
                      <a:pPr algn="ctr" fontAlgn="b"/>
                      <a:r>
                        <a:rPr lang="en-MY" sz="1100" b="0" i="0" u="none" strike="noStrike" dirty="0">
                          <a:solidFill>
                            <a:srgbClr val="000000"/>
                          </a:solidFill>
                          <a:effectLst/>
                          <a:latin typeface="Calibri"/>
                        </a:rPr>
                        <a:t>0.59</a:t>
                      </a:r>
                    </a:p>
                  </a:txBody>
                  <a:tcPr marL="9525" marR="9525" marT="9526" marB="0" anchor="b"/>
                </a:tc>
                <a:tc>
                  <a:txBody>
                    <a:bodyPr/>
                    <a:lstStyle/>
                    <a:p>
                      <a:pPr algn="ctr" fontAlgn="b"/>
                      <a:r>
                        <a:rPr lang="en-MY" sz="1100" b="0" i="0" u="none" strike="noStrike" dirty="0">
                          <a:solidFill>
                            <a:srgbClr val="000000"/>
                          </a:solidFill>
                          <a:effectLst/>
                          <a:latin typeface="Calibri"/>
                        </a:rPr>
                        <a:t>25.5</a:t>
                      </a:r>
                    </a:p>
                  </a:txBody>
                  <a:tcPr marL="9525" marR="9525" marT="9526" marB="0" anchor="b"/>
                </a:tc>
                <a:tc>
                  <a:txBody>
                    <a:bodyPr/>
                    <a:lstStyle/>
                    <a:p>
                      <a:pPr algn="ctr" fontAlgn="b"/>
                      <a:r>
                        <a:rPr lang="en-MY" sz="1100" b="0" i="0" u="none" strike="noStrike">
                          <a:solidFill>
                            <a:srgbClr val="000000"/>
                          </a:solidFill>
                          <a:effectLst/>
                          <a:latin typeface="Calibri"/>
                        </a:rPr>
                        <a:t>14.1</a:t>
                      </a:r>
                    </a:p>
                  </a:txBody>
                  <a:tcPr marL="9525" marR="9525" marT="9526" marB="0" anchor="b"/>
                </a:tc>
                <a:tc>
                  <a:txBody>
                    <a:bodyPr/>
                    <a:lstStyle/>
                    <a:p>
                      <a:pPr algn="ctr" fontAlgn="b"/>
                      <a:r>
                        <a:rPr lang="en-MY" sz="1100" b="0" i="0" u="none" strike="noStrike">
                          <a:solidFill>
                            <a:srgbClr val="000000"/>
                          </a:solidFill>
                          <a:effectLst/>
                          <a:latin typeface="Calibri"/>
                        </a:rPr>
                        <a:t>9.6</a:t>
                      </a:r>
                    </a:p>
                  </a:txBody>
                  <a:tcPr marL="9525" marR="9525" marT="9526" marB="0" anchor="b"/>
                </a:tc>
                <a:tc>
                  <a:txBody>
                    <a:bodyPr/>
                    <a:lstStyle/>
                    <a:p>
                      <a:pPr algn="ctr" fontAlgn="b"/>
                      <a:r>
                        <a:rPr lang="en-MY" sz="1100" b="0" i="0" u="none" strike="noStrike">
                          <a:solidFill>
                            <a:srgbClr val="000000"/>
                          </a:solidFill>
                          <a:effectLst/>
                          <a:latin typeface="Calibri"/>
                        </a:rPr>
                        <a:t>9.5</a:t>
                      </a:r>
                    </a:p>
                  </a:txBody>
                  <a:tcPr marL="9525" marR="9525" marT="9526" marB="0" anchor="b"/>
                </a:tc>
                <a:tc>
                  <a:txBody>
                    <a:bodyPr/>
                    <a:lstStyle/>
                    <a:p>
                      <a:pPr algn="ctr" fontAlgn="b"/>
                      <a:r>
                        <a:rPr lang="en-MY" sz="1100" b="0" i="0" u="none" strike="noStrike">
                          <a:solidFill>
                            <a:srgbClr val="000000"/>
                          </a:solidFill>
                          <a:effectLst/>
                          <a:latin typeface="Calibri"/>
                        </a:rPr>
                        <a:t>13.3</a:t>
                      </a:r>
                    </a:p>
                  </a:txBody>
                  <a:tcPr marL="9525" marR="9525" marT="9526" marB="0" anchor="b"/>
                </a:tc>
                <a:tc>
                  <a:txBody>
                    <a:bodyPr/>
                    <a:lstStyle/>
                    <a:p>
                      <a:pPr algn="ctr" fontAlgn="b"/>
                      <a:r>
                        <a:rPr lang="en-MY" sz="1100" b="0" i="0" u="none" strike="noStrike" dirty="0">
                          <a:solidFill>
                            <a:srgbClr val="000000"/>
                          </a:solidFill>
                          <a:effectLst/>
                          <a:latin typeface="Calibri"/>
                        </a:rPr>
                        <a:t>9.1</a:t>
                      </a:r>
                    </a:p>
                  </a:txBody>
                  <a:tcPr marL="9525" marR="9525" marT="9526" marB="0" anchor="b"/>
                </a:tc>
                <a:tc>
                  <a:txBody>
                    <a:bodyPr/>
                    <a:lstStyle/>
                    <a:p>
                      <a:pPr algn="ctr" fontAlgn="b"/>
                      <a:r>
                        <a:rPr lang="en-MY" sz="1100" b="0" i="0" u="none" strike="noStrike" dirty="0">
                          <a:solidFill>
                            <a:srgbClr val="000000"/>
                          </a:solidFill>
                          <a:effectLst/>
                          <a:latin typeface="Calibri"/>
                        </a:rPr>
                        <a:t>7.9</a:t>
                      </a:r>
                    </a:p>
                  </a:txBody>
                  <a:tcPr marL="9525" marR="9525" marT="9526" marB="0" anchor="b"/>
                </a:tc>
                <a:tc>
                  <a:txBody>
                    <a:bodyPr/>
                    <a:lstStyle/>
                    <a:p>
                      <a:pPr algn="ctr">
                        <a:lnSpc>
                          <a:spcPct val="115000"/>
                        </a:lnSpc>
                        <a:spcAft>
                          <a:spcPts val="0"/>
                        </a:spcAft>
                      </a:pPr>
                      <a:r>
                        <a:rPr lang="en-US" sz="1200" dirty="0">
                          <a:effectLst/>
                        </a:rPr>
                        <a:t>0.3</a:t>
                      </a:r>
                      <a:endParaRPr lang="en-MY" sz="1200" dirty="0">
                        <a:effectLst/>
                        <a:latin typeface="Times New Roman"/>
                        <a:ea typeface="Times New Roman"/>
                      </a:endParaRPr>
                    </a:p>
                  </a:txBody>
                  <a:tcPr marL="66777" marR="66777" marT="0" marB="0" anchor="b"/>
                </a:tc>
              </a:tr>
              <a:tr h="420675">
                <a:tc>
                  <a:txBody>
                    <a:bodyPr/>
                    <a:lstStyle/>
                    <a:p>
                      <a:pPr>
                        <a:lnSpc>
                          <a:spcPct val="115000"/>
                        </a:lnSpc>
                        <a:spcAft>
                          <a:spcPts val="0"/>
                        </a:spcAft>
                      </a:pPr>
                      <a:r>
                        <a:rPr lang="en-US" sz="1200" dirty="0">
                          <a:effectLst/>
                        </a:rPr>
                        <a:t>MANGANESE as </a:t>
                      </a:r>
                      <a:r>
                        <a:rPr lang="en-US" sz="1200" dirty="0" err="1">
                          <a:effectLst/>
                        </a:rPr>
                        <a:t>Mn</a:t>
                      </a:r>
                      <a:endParaRPr lang="en-MY" sz="1200" dirty="0">
                        <a:effectLst/>
                        <a:latin typeface="Times New Roman"/>
                        <a:ea typeface="Times New Roman"/>
                      </a:endParaRPr>
                    </a:p>
                  </a:txBody>
                  <a:tcPr marL="66777" marR="66777" marT="0" marB="0" anchor="b"/>
                </a:tc>
                <a:tc>
                  <a:txBody>
                    <a:bodyPr/>
                    <a:lstStyle/>
                    <a:p>
                      <a:pPr algn="ctr">
                        <a:lnSpc>
                          <a:spcPct val="115000"/>
                        </a:lnSpc>
                        <a:spcAft>
                          <a:spcPts val="0"/>
                        </a:spcAft>
                      </a:pPr>
                      <a:r>
                        <a:rPr lang="en-US" sz="1200">
                          <a:effectLst/>
                        </a:rPr>
                        <a:t>mg/L</a:t>
                      </a:r>
                      <a:endParaRPr lang="en-MY" sz="1200">
                        <a:effectLst/>
                        <a:latin typeface="Times New Roman"/>
                        <a:ea typeface="Times New Roman"/>
                      </a:endParaRPr>
                    </a:p>
                  </a:txBody>
                  <a:tcPr marL="66777" marR="66777" marT="0" marB="0" anchor="b"/>
                </a:tc>
                <a:tc>
                  <a:txBody>
                    <a:bodyPr/>
                    <a:lstStyle/>
                    <a:p>
                      <a:pPr algn="ctr" fontAlgn="b"/>
                      <a:r>
                        <a:rPr lang="en-MY" sz="1100" b="0" i="0" u="none" strike="noStrike" dirty="0">
                          <a:solidFill>
                            <a:srgbClr val="000000"/>
                          </a:solidFill>
                          <a:effectLst/>
                          <a:latin typeface="Calibri"/>
                        </a:rPr>
                        <a:t>3.9</a:t>
                      </a:r>
                    </a:p>
                  </a:txBody>
                  <a:tcPr marL="9525" marR="9525" marT="9526" marB="0" anchor="b"/>
                </a:tc>
                <a:tc>
                  <a:txBody>
                    <a:bodyPr/>
                    <a:lstStyle/>
                    <a:p>
                      <a:pPr algn="ctr" fontAlgn="b"/>
                      <a:r>
                        <a:rPr lang="en-MY" sz="1100" b="0" i="0" u="none" strike="noStrike" dirty="0">
                          <a:solidFill>
                            <a:srgbClr val="000000"/>
                          </a:solidFill>
                          <a:effectLst/>
                          <a:latin typeface="Calibri"/>
                        </a:rPr>
                        <a:t>2.5</a:t>
                      </a:r>
                    </a:p>
                  </a:txBody>
                  <a:tcPr marL="9525" marR="9525" marT="9526" marB="0" anchor="b"/>
                </a:tc>
                <a:tc>
                  <a:txBody>
                    <a:bodyPr/>
                    <a:lstStyle/>
                    <a:p>
                      <a:pPr algn="ctr" fontAlgn="b"/>
                      <a:r>
                        <a:rPr lang="en-MY" sz="1100" b="0" i="0" u="none" strike="noStrike">
                          <a:solidFill>
                            <a:srgbClr val="000000"/>
                          </a:solidFill>
                          <a:effectLst/>
                          <a:latin typeface="Calibri"/>
                        </a:rPr>
                        <a:t>4.3</a:t>
                      </a:r>
                    </a:p>
                  </a:txBody>
                  <a:tcPr marL="9525" marR="9525" marT="9526" marB="0" anchor="b"/>
                </a:tc>
                <a:tc>
                  <a:txBody>
                    <a:bodyPr/>
                    <a:lstStyle/>
                    <a:p>
                      <a:pPr algn="ctr" fontAlgn="b"/>
                      <a:r>
                        <a:rPr lang="en-MY" sz="1100" b="0" i="0" u="none" strike="noStrike">
                          <a:solidFill>
                            <a:srgbClr val="000000"/>
                          </a:solidFill>
                          <a:effectLst/>
                          <a:latin typeface="Calibri"/>
                        </a:rPr>
                        <a:t>1.2</a:t>
                      </a:r>
                    </a:p>
                  </a:txBody>
                  <a:tcPr marL="9525" marR="9525" marT="9526" marB="0" anchor="b"/>
                </a:tc>
                <a:tc>
                  <a:txBody>
                    <a:bodyPr/>
                    <a:lstStyle/>
                    <a:p>
                      <a:pPr algn="ctr" fontAlgn="b"/>
                      <a:r>
                        <a:rPr lang="en-MY" sz="1100" b="0" i="0" u="none" strike="noStrike">
                          <a:solidFill>
                            <a:srgbClr val="000000"/>
                          </a:solidFill>
                          <a:effectLst/>
                          <a:latin typeface="Calibri"/>
                        </a:rPr>
                        <a:t>3.4</a:t>
                      </a:r>
                    </a:p>
                  </a:txBody>
                  <a:tcPr marL="9525" marR="9525" marT="9526" marB="0" anchor="b"/>
                </a:tc>
                <a:tc>
                  <a:txBody>
                    <a:bodyPr/>
                    <a:lstStyle/>
                    <a:p>
                      <a:pPr algn="ctr" fontAlgn="b"/>
                      <a:r>
                        <a:rPr lang="en-MY" sz="1100" b="0" i="0" u="none" strike="noStrike">
                          <a:solidFill>
                            <a:srgbClr val="000000"/>
                          </a:solidFill>
                          <a:effectLst/>
                          <a:latin typeface="Calibri"/>
                        </a:rPr>
                        <a:t>3.6</a:t>
                      </a:r>
                    </a:p>
                  </a:txBody>
                  <a:tcPr marL="9525" marR="9525" marT="9526" marB="0" anchor="b"/>
                </a:tc>
                <a:tc>
                  <a:txBody>
                    <a:bodyPr/>
                    <a:lstStyle/>
                    <a:p>
                      <a:pPr algn="ctr" fontAlgn="b"/>
                      <a:r>
                        <a:rPr lang="en-MY" sz="1100" b="0" i="0" u="none" strike="noStrike" dirty="0">
                          <a:solidFill>
                            <a:srgbClr val="000000"/>
                          </a:solidFill>
                          <a:effectLst/>
                          <a:latin typeface="Calibri"/>
                        </a:rPr>
                        <a:t>2.2</a:t>
                      </a:r>
                    </a:p>
                  </a:txBody>
                  <a:tcPr marL="9525" marR="9525" marT="9526" marB="0" anchor="b"/>
                </a:tc>
                <a:tc>
                  <a:txBody>
                    <a:bodyPr/>
                    <a:lstStyle/>
                    <a:p>
                      <a:pPr algn="ctr" fontAlgn="b"/>
                      <a:r>
                        <a:rPr lang="en-MY" sz="1100" b="0" i="0" u="none" strike="noStrike" dirty="0">
                          <a:solidFill>
                            <a:srgbClr val="000000"/>
                          </a:solidFill>
                          <a:effectLst/>
                          <a:latin typeface="Calibri"/>
                        </a:rPr>
                        <a:t>1</a:t>
                      </a:r>
                    </a:p>
                  </a:txBody>
                  <a:tcPr marL="9525" marR="9525" marT="9526" marB="0" anchor="b"/>
                </a:tc>
                <a:tc>
                  <a:txBody>
                    <a:bodyPr/>
                    <a:lstStyle/>
                    <a:p>
                      <a:pPr algn="ctr">
                        <a:lnSpc>
                          <a:spcPct val="115000"/>
                        </a:lnSpc>
                        <a:spcAft>
                          <a:spcPts val="0"/>
                        </a:spcAft>
                      </a:pPr>
                      <a:r>
                        <a:rPr lang="en-US" sz="1200" dirty="0">
                          <a:effectLst/>
                        </a:rPr>
                        <a:t>0.1</a:t>
                      </a:r>
                      <a:endParaRPr lang="en-MY" sz="1200" dirty="0">
                        <a:effectLst/>
                        <a:latin typeface="Times New Roman"/>
                        <a:ea typeface="Times New Roman"/>
                      </a:endParaRPr>
                    </a:p>
                  </a:txBody>
                  <a:tcPr marL="66777" marR="66777" marT="0" marB="0" anchor="b"/>
                </a:tc>
              </a:tr>
            </a:tbl>
          </a:graphicData>
        </a:graphic>
      </p:graphicFrame>
      <p:sp>
        <p:nvSpPr>
          <p:cNvPr id="6" name="Rectangle 5"/>
          <p:cNvSpPr/>
          <p:nvPr/>
        </p:nvSpPr>
        <p:spPr>
          <a:xfrm>
            <a:off x="2484438" y="2281238"/>
            <a:ext cx="1093787" cy="3600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MY"/>
          </a:p>
        </p:txBody>
      </p:sp>
      <p:sp>
        <p:nvSpPr>
          <p:cNvPr id="7" name="Rectangle 6"/>
          <p:cNvSpPr/>
          <p:nvPr/>
        </p:nvSpPr>
        <p:spPr>
          <a:xfrm>
            <a:off x="6732588" y="2281238"/>
            <a:ext cx="1095375" cy="3600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MY"/>
          </a:p>
        </p:txBody>
      </p:sp>
      <p:sp>
        <p:nvSpPr>
          <p:cNvPr id="8" name="Rectangle 7"/>
          <p:cNvSpPr/>
          <p:nvPr/>
        </p:nvSpPr>
        <p:spPr>
          <a:xfrm>
            <a:off x="485775" y="5881688"/>
            <a:ext cx="8353425" cy="261937"/>
          </a:xfrm>
          <a:prstGeom prst="rect">
            <a:avLst/>
          </a:prstGeom>
        </p:spPr>
        <p:txBody>
          <a:bodyPr>
            <a:spAutoFit/>
          </a:bodyPr>
          <a:lstStyle/>
          <a:p>
            <a:pPr>
              <a:defRPr/>
            </a:pPr>
            <a:r>
              <a:rPr lang="en-US" sz="1050" dirty="0"/>
              <a:t>NOTE: MW - MONITORING WELL; PW - PUMPING WELL; NA - Not Available</a:t>
            </a:r>
            <a:endParaRPr lang="en-MY" sz="1050" dirty="0"/>
          </a:p>
        </p:txBody>
      </p:sp>
      <p:pic>
        <p:nvPicPr>
          <p:cNvPr id="523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536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428604"/>
            <a:ext cx="6910414" cy="680068"/>
          </a:xfrm>
          <a:solidFill>
            <a:srgbClr val="0070C0"/>
          </a:solidFill>
        </p:spPr>
        <p:txBody>
          <a:bodyPr anchor="ctr">
            <a:normAutofit fontScale="90000"/>
          </a:bodyPr>
          <a:lstStyle/>
          <a:p>
            <a:pPr eaLnBrk="1" fontAlgn="auto" hangingPunct="1">
              <a:spcAft>
                <a:spcPts val="0"/>
              </a:spcAft>
              <a:defRPr/>
            </a:pPr>
            <a:r>
              <a:rPr lang="en-US" sz="2800" dirty="0" smtClean="0">
                <a:solidFill>
                  <a:schemeClr val="bg1"/>
                </a:solidFill>
                <a:latin typeface="Arial Black" pitchFamily="34" charset="0"/>
              </a:rPr>
              <a:t>Determination of Water availability </a:t>
            </a:r>
            <a:endParaRPr lang="en-US" sz="2800" dirty="0">
              <a:solidFill>
                <a:schemeClr val="bg1"/>
              </a:solidFill>
              <a:latin typeface="Arial Black" pitchFamily="34" charset="0"/>
            </a:endParaRPr>
          </a:p>
        </p:txBody>
      </p:sp>
      <p:sp>
        <p:nvSpPr>
          <p:cNvPr id="532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64E7BB3-45BD-4353-80C7-9D55FF33BC5D}" type="slidenum">
              <a:rPr lang="en-US" sz="1100" smtClean="0">
                <a:solidFill>
                  <a:schemeClr val="tx2"/>
                </a:solidFill>
              </a:rPr>
              <a:pPr eaLnBrk="1" hangingPunct="1"/>
              <a:t>38</a:t>
            </a:fld>
            <a:endParaRPr lang="en-US" sz="1100" smtClean="0">
              <a:solidFill>
                <a:schemeClr val="tx2"/>
              </a:solidFill>
            </a:endParaRPr>
          </a:p>
        </p:txBody>
      </p:sp>
      <p:pic>
        <p:nvPicPr>
          <p:cNvPr id="217090" name="Picture 2"/>
          <p:cNvPicPr>
            <a:picLocks noChangeAspect="1"/>
          </p:cNvPicPr>
          <p:nvPr/>
        </p:nvPicPr>
        <p:blipFill>
          <a:blip r:embed="rId2"/>
          <a:srcRect/>
          <a:stretch>
            <a:fillRect/>
          </a:stretch>
        </p:blipFill>
        <p:spPr bwMode="auto">
          <a:xfrm>
            <a:off x="428625" y="3605213"/>
            <a:ext cx="5995988" cy="3252787"/>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217091" name="Picture 3"/>
          <p:cNvPicPr>
            <a:picLocks noChangeAspect="1"/>
          </p:cNvPicPr>
          <p:nvPr/>
        </p:nvPicPr>
        <p:blipFill>
          <a:blip r:embed="rId3"/>
          <a:srcRect/>
          <a:stretch>
            <a:fillRect/>
          </a:stretch>
        </p:blipFill>
        <p:spPr bwMode="auto">
          <a:xfrm>
            <a:off x="1857375" y="1143000"/>
            <a:ext cx="3467100" cy="2476500"/>
          </a:xfrm>
          <a:prstGeom prst="rect">
            <a:avLst/>
          </a:prstGeom>
          <a:noFill/>
          <a:ln w="25400">
            <a:noFill/>
            <a:prstDash val="solid"/>
            <a:miter lim="800000"/>
            <a:headEnd/>
            <a:tailEnd/>
          </a:ln>
          <a:effectLst>
            <a:prstShdw prst="shdw17" dist="17961" dir="2700000">
              <a:schemeClr val="accent1">
                <a:gamma/>
                <a:shade val="60000"/>
                <a:invGamma/>
              </a:schemeClr>
            </a:prstShdw>
          </a:effectLst>
        </p:spPr>
      </p:pic>
      <p:pic>
        <p:nvPicPr>
          <p:cNvPr id="5325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4572000"/>
            <a:ext cx="242728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170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p:txBody>
          <a:bodyPr/>
          <a:lstStyle/>
          <a:p>
            <a:pPr eaLnBrk="1" hangingPunct="1"/>
            <a:endParaRPr lang="en-US" smtClean="0"/>
          </a:p>
        </p:txBody>
      </p:sp>
      <p:sp>
        <p:nvSpPr>
          <p:cNvPr id="542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6DD9050-05E5-4508-A6C4-481BC7F7AAD2}" type="slidenum">
              <a:rPr lang="en-US" sz="1100" smtClean="0">
                <a:solidFill>
                  <a:schemeClr val="tx2"/>
                </a:solidFill>
              </a:rPr>
              <a:pPr eaLnBrk="1" hangingPunct="1"/>
              <a:t>39</a:t>
            </a:fld>
            <a:endParaRPr lang="en-US" sz="1100" smtClean="0">
              <a:solidFill>
                <a:schemeClr val="tx2"/>
              </a:solidFill>
            </a:endParaRPr>
          </a:p>
        </p:txBody>
      </p:sp>
      <p:sp>
        <p:nvSpPr>
          <p:cNvPr id="218114" name="Rectangle 2"/>
          <p:cNvSpPr>
            <a:spLocks/>
          </p:cNvSpPr>
          <p:nvPr/>
        </p:nvSpPr>
        <p:spPr bwMode="auto">
          <a:xfrm>
            <a:off x="0" y="71438"/>
            <a:ext cx="9144000" cy="908050"/>
          </a:xfrm>
          <a:prstGeom prst="rect">
            <a:avLst/>
          </a:prstGeom>
          <a:noFill/>
          <a:ln w="25400">
            <a:noFill/>
            <a:prstDash val="solid"/>
            <a:miter lim="800000"/>
            <a:headEnd/>
            <a:tailEnd/>
          </a:ln>
          <a:effectLst>
            <a:prstShdw prst="shdw17" dist="17961" dir="2700000">
              <a:schemeClr val="accent1">
                <a:gamma/>
                <a:shade val="60000"/>
                <a:invGamma/>
              </a:schemeClr>
            </a:prstShdw>
          </a:effectLst>
        </p:spPr>
        <p:txBody>
          <a:bodyPr anchor="ctr">
            <a:spAutoFit/>
          </a:bodyPr>
          <a:lstStyle/>
          <a:p>
            <a:pPr algn="l" eaLnBrk="0" hangingPunct="0">
              <a:defRPr/>
            </a:pPr>
            <a:r>
              <a:rPr lang="en-US" sz="1100" b="1" dirty="0">
                <a:latin typeface="Arial" pitchFamily="34" charset="0"/>
                <a:ea typeface="Times New Roman" pitchFamily="18" charset="0"/>
                <a:cs typeface="Arial" pitchFamily="34" charset="0"/>
              </a:rPr>
              <a:t>LINE 1 </a:t>
            </a:r>
            <a:r>
              <a:rPr lang="en-US" sz="1100" b="1" dirty="0">
                <a:latin typeface="Gill Sans"/>
                <a:ea typeface="Times New Roman" pitchFamily="18" charset="0"/>
                <a:cs typeface="Arial" pitchFamily="34" charset="0"/>
              </a:rPr>
              <a:t>–</a:t>
            </a:r>
            <a:r>
              <a:rPr lang="en-US" sz="1100" b="1" dirty="0">
                <a:latin typeface="Arial" pitchFamily="34" charset="0"/>
                <a:ea typeface="Times New Roman" pitchFamily="18" charset="0"/>
                <a:cs typeface="Arial" pitchFamily="34" charset="0"/>
              </a:rPr>
              <a:t> BEFORE </a:t>
            </a:r>
            <a:r>
              <a:rPr lang="en-US" sz="1100" b="1" dirty="0">
                <a:latin typeface="Gill Sans"/>
                <a:ea typeface="Times New Roman" pitchFamily="18" charset="0"/>
                <a:cs typeface="Arial" pitchFamily="34" charset="0"/>
              </a:rPr>
              <a:t>‘</a:t>
            </a:r>
            <a:r>
              <a:rPr lang="en-US" sz="1100" b="1" dirty="0">
                <a:latin typeface="Arial" pitchFamily="34" charset="0"/>
                <a:ea typeface="Times New Roman" pitchFamily="18" charset="0"/>
                <a:cs typeface="Arial" pitchFamily="34" charset="0"/>
              </a:rPr>
              <a:t>PUMPING TEST</a:t>
            </a:r>
            <a:r>
              <a:rPr lang="en-US" sz="1100" b="1" dirty="0">
                <a:latin typeface="Gill Sans"/>
                <a:ea typeface="Times New Roman" pitchFamily="18" charset="0"/>
                <a:cs typeface="Arial" pitchFamily="34" charset="0"/>
              </a:rPr>
              <a:t>’</a:t>
            </a:r>
            <a:endParaRPr lang="en-US" sz="800" dirty="0"/>
          </a:p>
          <a:p>
            <a:pPr algn="l" eaLnBrk="0" hangingPunct="0">
              <a:defRPr/>
            </a:pPr>
            <a:endParaRPr lang="en-US" dirty="0"/>
          </a:p>
        </p:txBody>
      </p:sp>
      <p:pic>
        <p:nvPicPr>
          <p:cNvPr id="54277" name="Picture 1" descr="Line 1"/>
          <p:cNvPicPr>
            <a:picLocks noChangeAspect="1" noChangeArrowheads="1"/>
          </p:cNvPicPr>
          <p:nvPr/>
        </p:nvPicPr>
        <p:blipFill>
          <a:blip r:embed="rId2">
            <a:extLst>
              <a:ext uri="{28A0092B-C50C-407E-A947-70E740481C1C}">
                <a14:useLocalDpi xmlns:a14="http://schemas.microsoft.com/office/drawing/2010/main" val="0"/>
              </a:ext>
            </a:extLst>
          </a:blip>
          <a:srcRect b="37842"/>
          <a:stretch>
            <a:fillRect/>
          </a:stretch>
        </p:blipFill>
        <p:spPr bwMode="auto">
          <a:xfrm>
            <a:off x="0" y="357188"/>
            <a:ext cx="697706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Rectangle 5"/>
          <p:cNvSpPr>
            <a:spLocks/>
          </p:cNvSpPr>
          <p:nvPr/>
        </p:nvSpPr>
        <p:spPr bwMode="auto">
          <a:xfrm>
            <a:off x="0" y="3786188"/>
            <a:ext cx="9144000" cy="457200"/>
          </a:xfrm>
          <a:prstGeom prst="rect">
            <a:avLst/>
          </a:prstGeom>
          <a:noFill/>
          <a:ln w="25400">
            <a:noFill/>
            <a:prstDash val="solid"/>
            <a:miter lim="800000"/>
            <a:headEnd/>
            <a:tailEnd/>
          </a:ln>
          <a:effectLst>
            <a:prstShdw prst="shdw17" dist="17961" dir="2700000">
              <a:schemeClr val="accent1">
                <a:gamma/>
                <a:shade val="60000"/>
                <a:invGamma/>
              </a:schemeClr>
            </a:prstShdw>
          </a:effectLst>
        </p:spPr>
        <p:txBody>
          <a:bodyPr wrap="none" anchor="ctr">
            <a:spAutoFit/>
          </a:bodyPr>
          <a:lstStyle/>
          <a:p>
            <a:pPr algn="l" eaLnBrk="0" hangingPunct="0">
              <a:defRPr/>
            </a:pPr>
            <a:r>
              <a:rPr lang="en-US" sz="1100" b="1" dirty="0">
                <a:latin typeface="Arial" pitchFamily="34" charset="0"/>
                <a:ea typeface="Times New Roman" pitchFamily="18" charset="0"/>
                <a:cs typeface="Arial" pitchFamily="34" charset="0"/>
              </a:rPr>
              <a:t>LINE 1 </a:t>
            </a:r>
            <a:r>
              <a:rPr lang="en-US" sz="1100" b="1" dirty="0">
                <a:latin typeface="Gill Sans"/>
                <a:ea typeface="Times New Roman" pitchFamily="18" charset="0"/>
                <a:cs typeface="Arial" pitchFamily="34" charset="0"/>
              </a:rPr>
              <a:t>–</a:t>
            </a:r>
            <a:r>
              <a:rPr lang="en-US" sz="1100" b="1" dirty="0">
                <a:latin typeface="Arial" pitchFamily="34" charset="0"/>
                <a:ea typeface="Times New Roman" pitchFamily="18" charset="0"/>
                <a:cs typeface="Arial" pitchFamily="34" charset="0"/>
              </a:rPr>
              <a:t> TEST AFTER 6 HOURS</a:t>
            </a:r>
            <a:endParaRPr lang="en-US" sz="800" dirty="0"/>
          </a:p>
          <a:p>
            <a:pPr algn="l" eaLnBrk="0" hangingPunct="0">
              <a:defRPr/>
            </a:pPr>
            <a:endParaRPr lang="en-US" dirty="0"/>
          </a:p>
        </p:txBody>
      </p:sp>
      <p:pic>
        <p:nvPicPr>
          <p:cNvPr id="54279" name="Picture 15" descr="Line 1-1200"/>
          <p:cNvPicPr>
            <a:picLocks noChangeAspect="1" noChangeArrowheads="1"/>
          </p:cNvPicPr>
          <p:nvPr/>
        </p:nvPicPr>
        <p:blipFill>
          <a:blip r:embed="rId3">
            <a:extLst>
              <a:ext uri="{28A0092B-C50C-407E-A947-70E740481C1C}">
                <a14:useLocalDpi xmlns:a14="http://schemas.microsoft.com/office/drawing/2010/main" val="0"/>
              </a:ext>
            </a:extLst>
          </a:blip>
          <a:srcRect b="39113"/>
          <a:stretch>
            <a:fillRect/>
          </a:stretch>
        </p:blipFill>
        <p:spPr bwMode="auto">
          <a:xfrm>
            <a:off x="0" y="3929063"/>
            <a:ext cx="71818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35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238071"/>
            <a:ext cx="5600700" cy="1200329"/>
          </a:xfrm>
          <a:prstGeom prst="rect">
            <a:avLst/>
          </a:prstGeom>
          <a:noFill/>
        </p:spPr>
        <p:txBody>
          <a:bodyPr wrap="square" rtlCol="0">
            <a:spAutoFit/>
          </a:bodyPr>
          <a:lstStyle/>
          <a:p>
            <a:pPr>
              <a:buFont typeface="Wingdings" pitchFamily="2" charset="2"/>
              <a:buChar char="q"/>
            </a:pPr>
            <a:r>
              <a:rPr lang="en-US" b="1" dirty="0" smtClean="0"/>
              <a:t> Extreme weather</a:t>
            </a:r>
            <a:r>
              <a:rPr lang="en-US" dirty="0" smtClean="0"/>
              <a:t> includes </a:t>
            </a:r>
            <a:r>
              <a:rPr lang="en-US" b="1" dirty="0" smtClean="0"/>
              <a:t>weather </a:t>
            </a:r>
            <a:r>
              <a:rPr lang="en-US" dirty="0" smtClean="0"/>
              <a:t>phenomena that are at the extremes of the historical distribution especially severe or unseasonal weather. </a:t>
            </a:r>
            <a:endParaRPr lang="en-US" dirty="0"/>
          </a:p>
        </p:txBody>
      </p:sp>
      <p:sp>
        <p:nvSpPr>
          <p:cNvPr id="7" name="Rectangle 6"/>
          <p:cNvSpPr/>
          <p:nvPr/>
        </p:nvSpPr>
        <p:spPr>
          <a:xfrm>
            <a:off x="228600" y="2935069"/>
            <a:ext cx="5334000" cy="646331"/>
          </a:xfrm>
          <a:prstGeom prst="rect">
            <a:avLst/>
          </a:prstGeom>
        </p:spPr>
        <p:txBody>
          <a:bodyPr wrap="square">
            <a:spAutoFit/>
          </a:bodyPr>
          <a:lstStyle/>
          <a:p>
            <a:pPr>
              <a:buFont typeface="Wingdings" pitchFamily="2" charset="2"/>
              <a:buChar char="q"/>
            </a:pPr>
            <a:r>
              <a:rPr lang="en-US" dirty="0" smtClean="0"/>
              <a:t> An increase in extreme weather events has been attributed to anthropogenic global warming.</a:t>
            </a:r>
            <a:endParaRPr lang="en-US" dirty="0"/>
          </a:p>
        </p:txBody>
      </p:sp>
      <p:sp>
        <p:nvSpPr>
          <p:cNvPr id="8" name="TextBox 7"/>
          <p:cNvSpPr txBox="1"/>
          <p:nvPr/>
        </p:nvSpPr>
        <p:spPr>
          <a:xfrm>
            <a:off x="914400" y="221159"/>
            <a:ext cx="6705600" cy="769441"/>
          </a:xfrm>
          <a:prstGeom prst="rect">
            <a:avLst/>
          </a:prstGeom>
          <a:noFill/>
        </p:spPr>
        <p:txBody>
          <a:bodyPr wrap="square" rtlCol="0">
            <a:spAutoFit/>
          </a:bodyPr>
          <a:lstStyle/>
          <a:p>
            <a:pPr algn="ctr"/>
            <a:r>
              <a:rPr lang="en-US" sz="4400" dirty="0" smtClean="0">
                <a:solidFill>
                  <a:schemeClr val="bg2">
                    <a:lumMod val="50000"/>
                  </a:schemeClr>
                </a:solidFill>
                <a:latin typeface="Arial Black" pitchFamily="34" charset="0"/>
              </a:rPr>
              <a:t>INTRODUCTION</a:t>
            </a:r>
            <a:endParaRPr lang="en-US" sz="4400" dirty="0">
              <a:solidFill>
                <a:schemeClr val="bg2">
                  <a:lumMod val="50000"/>
                </a:schemeClr>
              </a:solidFill>
              <a:latin typeface="Arial Black" pitchFamily="34" charset="0"/>
            </a:endParaRPr>
          </a:p>
        </p:txBody>
      </p:sp>
      <p:sp>
        <p:nvSpPr>
          <p:cNvPr id="9" name="Rectangle 8"/>
          <p:cNvSpPr/>
          <p:nvPr/>
        </p:nvSpPr>
        <p:spPr>
          <a:xfrm>
            <a:off x="228600" y="3962400"/>
            <a:ext cx="5562600" cy="1200329"/>
          </a:xfrm>
          <a:prstGeom prst="rect">
            <a:avLst/>
          </a:prstGeom>
        </p:spPr>
        <p:txBody>
          <a:bodyPr wrap="square">
            <a:spAutoFit/>
          </a:bodyPr>
          <a:lstStyle/>
          <a:p>
            <a:pPr>
              <a:buFont typeface="Wingdings" pitchFamily="2" charset="2"/>
              <a:buChar char="q"/>
            </a:pPr>
            <a:r>
              <a:rPr lang="en-US" dirty="0" smtClean="0"/>
              <a:t> Global warming playing a significant role in the rising number of extreme events such as windstorms and floods which have tripled since 1980, a trend that is expected to persist.</a:t>
            </a:r>
            <a:endParaRPr lang="en-US" dirty="0"/>
          </a:p>
        </p:txBody>
      </p:sp>
      <p:pic>
        <p:nvPicPr>
          <p:cNvPr id="3074" name="Picture 2" descr="http://upload.wikimedia.org/wikipedia/commons/thumb/a/aa/Annual_Average_Temperature_Map.jpg/220px-Annual_Average_Temperature_Map.jpg"/>
          <p:cNvPicPr>
            <a:picLocks noChangeAspect="1" noChangeArrowheads="1"/>
          </p:cNvPicPr>
          <p:nvPr/>
        </p:nvPicPr>
        <p:blipFill>
          <a:blip r:embed="rId2" cstate="print"/>
          <a:srcRect/>
          <a:stretch>
            <a:fillRect/>
          </a:stretch>
        </p:blipFill>
        <p:spPr bwMode="auto">
          <a:xfrm>
            <a:off x="5829300" y="1371600"/>
            <a:ext cx="2171700" cy="1847851"/>
          </a:xfrm>
          <a:prstGeom prst="rect">
            <a:avLst/>
          </a:prstGeo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3581400"/>
            <a:ext cx="2171700" cy="233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4A64EC7-81CE-42AC-B9DF-EA6737EFFDDE}" type="slidenum">
              <a:rPr lang="en-US" sz="1100" smtClean="0">
                <a:solidFill>
                  <a:schemeClr val="tx2"/>
                </a:solidFill>
              </a:rPr>
              <a:pPr eaLnBrk="1" hangingPunct="1"/>
              <a:t>40</a:t>
            </a:fld>
            <a:endParaRPr lang="en-US" sz="1100" smtClean="0">
              <a:solidFill>
                <a:schemeClr val="tx2"/>
              </a:solidFill>
            </a:endParaRPr>
          </a:p>
        </p:txBody>
      </p:sp>
      <p:sp>
        <p:nvSpPr>
          <p:cNvPr id="219138" name="Rectangle 2"/>
          <p:cNvSpPr>
            <a:spLocks/>
          </p:cNvSpPr>
          <p:nvPr/>
        </p:nvSpPr>
        <p:spPr bwMode="auto">
          <a:xfrm>
            <a:off x="0" y="642938"/>
            <a:ext cx="9144000" cy="457200"/>
          </a:xfrm>
          <a:prstGeom prst="rect">
            <a:avLst/>
          </a:prstGeom>
          <a:noFill/>
          <a:ln w="25400">
            <a:noFill/>
            <a:prstDash val="solid"/>
            <a:miter lim="800000"/>
            <a:headEnd/>
            <a:tailEnd/>
          </a:ln>
          <a:effectLst>
            <a:prstShdw prst="shdw17" dist="17961" dir="2700000">
              <a:schemeClr val="accent1">
                <a:gamma/>
                <a:shade val="60000"/>
                <a:invGamma/>
              </a:schemeClr>
            </a:prstShdw>
          </a:effectLst>
        </p:spPr>
        <p:txBody>
          <a:bodyPr wrap="none" anchor="ctr">
            <a:spAutoFit/>
          </a:bodyPr>
          <a:lstStyle/>
          <a:p>
            <a:pPr algn="l" eaLnBrk="0" hangingPunct="0">
              <a:defRPr/>
            </a:pPr>
            <a:r>
              <a:rPr lang="en-US" sz="1100" b="1" dirty="0">
                <a:latin typeface="Arial" pitchFamily="34" charset="0"/>
                <a:ea typeface="Times New Roman" pitchFamily="18" charset="0"/>
                <a:cs typeface="Arial" pitchFamily="34" charset="0"/>
              </a:rPr>
              <a:t>LINE 1 </a:t>
            </a:r>
            <a:r>
              <a:rPr lang="en-US" sz="1100" b="1" dirty="0">
                <a:latin typeface="Gill Sans"/>
                <a:ea typeface="Times New Roman" pitchFamily="18" charset="0"/>
                <a:cs typeface="Arial" pitchFamily="34" charset="0"/>
              </a:rPr>
              <a:t>–</a:t>
            </a:r>
            <a:r>
              <a:rPr lang="en-US" sz="1100" b="1" dirty="0">
                <a:latin typeface="Arial" pitchFamily="34" charset="0"/>
                <a:ea typeface="Times New Roman" pitchFamily="18" charset="0"/>
                <a:cs typeface="Arial" pitchFamily="34" charset="0"/>
              </a:rPr>
              <a:t> TEST AFTER 24 HOURS</a:t>
            </a:r>
            <a:endParaRPr lang="en-US" sz="800" dirty="0"/>
          </a:p>
          <a:p>
            <a:pPr algn="l" eaLnBrk="0" hangingPunct="0">
              <a:defRPr/>
            </a:pPr>
            <a:endParaRPr lang="en-US" dirty="0"/>
          </a:p>
        </p:txBody>
      </p:sp>
      <p:pic>
        <p:nvPicPr>
          <p:cNvPr id="55301" name="Picture 18" descr="Line 1-3000"/>
          <p:cNvPicPr>
            <a:picLocks noChangeAspect="1" noChangeArrowheads="1"/>
          </p:cNvPicPr>
          <p:nvPr/>
        </p:nvPicPr>
        <p:blipFill>
          <a:blip r:embed="rId2">
            <a:extLst>
              <a:ext uri="{28A0092B-C50C-407E-A947-70E740481C1C}">
                <a14:useLocalDpi xmlns:a14="http://schemas.microsoft.com/office/drawing/2010/main" val="0"/>
              </a:ext>
            </a:extLst>
          </a:blip>
          <a:srcRect b="38857"/>
          <a:stretch>
            <a:fillRect/>
          </a:stretch>
        </p:blipFill>
        <p:spPr bwMode="auto">
          <a:xfrm>
            <a:off x="0" y="785813"/>
            <a:ext cx="71501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3"/>
          <p:cNvSpPr>
            <a:spLocks/>
          </p:cNvSpPr>
          <p:nvPr/>
        </p:nvSpPr>
        <p:spPr bwMode="auto">
          <a:xfrm>
            <a:off x="0" y="2676525"/>
            <a:ext cx="9144000" cy="457200"/>
          </a:xfrm>
          <a:prstGeom prst="rect">
            <a:avLst/>
          </a:prstGeom>
          <a:noFill/>
          <a:ln w="25400">
            <a:noFill/>
            <a:prstDash val="solid"/>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endParaRPr lang="en-US"/>
          </a:p>
        </p:txBody>
      </p:sp>
      <p:sp>
        <p:nvSpPr>
          <p:cNvPr id="219141" name="Rectangle 5"/>
          <p:cNvSpPr>
            <a:spLocks/>
          </p:cNvSpPr>
          <p:nvPr/>
        </p:nvSpPr>
        <p:spPr bwMode="auto">
          <a:xfrm>
            <a:off x="0" y="3857625"/>
            <a:ext cx="7858125" cy="261938"/>
          </a:xfrm>
          <a:prstGeom prst="rect">
            <a:avLst/>
          </a:prstGeom>
          <a:noFill/>
          <a:ln w="25400">
            <a:noFill/>
            <a:prstDash val="solid"/>
            <a:miter lim="800000"/>
            <a:headEnd/>
            <a:tailEnd/>
          </a:ln>
          <a:effectLst>
            <a:prstShdw prst="shdw17" dist="17961" dir="2700000">
              <a:schemeClr val="accent1">
                <a:gamma/>
                <a:shade val="60000"/>
                <a:invGamma/>
              </a:schemeClr>
            </a:prstShdw>
          </a:effectLst>
        </p:spPr>
        <p:txBody>
          <a:bodyPr anchor="ctr">
            <a:spAutoFit/>
          </a:bodyPr>
          <a:lstStyle/>
          <a:p>
            <a:pPr algn="l" eaLnBrk="0" hangingPunct="0">
              <a:defRPr/>
            </a:pPr>
            <a:r>
              <a:rPr lang="en-US" sz="1100" b="1" dirty="0">
                <a:latin typeface="Arial" pitchFamily="34" charset="0"/>
                <a:ea typeface="Times New Roman" pitchFamily="18" charset="0"/>
                <a:cs typeface="Arial" pitchFamily="34" charset="0"/>
              </a:rPr>
              <a:t>LINE 1 </a:t>
            </a:r>
            <a:r>
              <a:rPr lang="en-US" sz="1100" b="1" dirty="0">
                <a:latin typeface="Gill Sans"/>
                <a:ea typeface="Times New Roman" pitchFamily="18" charset="0"/>
                <a:cs typeface="Arial" pitchFamily="34" charset="0"/>
              </a:rPr>
              <a:t>–</a:t>
            </a:r>
            <a:r>
              <a:rPr lang="en-US" sz="1100" b="1" dirty="0">
                <a:latin typeface="Arial" pitchFamily="34" charset="0"/>
                <a:ea typeface="Times New Roman" pitchFamily="18" charset="0"/>
                <a:cs typeface="Arial" pitchFamily="34" charset="0"/>
              </a:rPr>
              <a:t> AFTER 72 HOURS WITH </a:t>
            </a:r>
            <a:r>
              <a:rPr lang="en-US" sz="1100" b="1" dirty="0">
                <a:latin typeface="Gill Sans"/>
                <a:ea typeface="Times New Roman" pitchFamily="18" charset="0"/>
                <a:cs typeface="Arial" pitchFamily="34" charset="0"/>
              </a:rPr>
              <a:t>‘</a:t>
            </a:r>
            <a:r>
              <a:rPr lang="en-US" sz="1100" b="1" dirty="0">
                <a:latin typeface="Arial" pitchFamily="34" charset="0"/>
                <a:ea typeface="Times New Roman" pitchFamily="18" charset="0"/>
                <a:cs typeface="Arial" pitchFamily="34" charset="0"/>
              </a:rPr>
              <a:t>SALT TEST</a:t>
            </a:r>
            <a:r>
              <a:rPr lang="en-US" sz="1100" b="1" dirty="0">
                <a:latin typeface="Gill Sans"/>
                <a:ea typeface="Times New Roman" pitchFamily="18" charset="0"/>
                <a:cs typeface="Arial" pitchFamily="34" charset="0"/>
              </a:rPr>
              <a:t>’</a:t>
            </a:r>
            <a:endParaRPr lang="en-US" dirty="0"/>
          </a:p>
        </p:txBody>
      </p:sp>
      <p:pic>
        <p:nvPicPr>
          <p:cNvPr id="55304" name="Picture 26" descr="Line 1-Salt Test"/>
          <p:cNvPicPr>
            <a:picLocks noChangeAspect="1" noChangeArrowheads="1"/>
          </p:cNvPicPr>
          <p:nvPr/>
        </p:nvPicPr>
        <p:blipFill>
          <a:blip r:embed="rId3">
            <a:extLst>
              <a:ext uri="{28A0092B-C50C-407E-A947-70E740481C1C}">
                <a14:useLocalDpi xmlns:a14="http://schemas.microsoft.com/office/drawing/2010/main" val="0"/>
              </a:ext>
            </a:extLst>
          </a:blip>
          <a:srcRect b="38599"/>
          <a:stretch>
            <a:fillRect/>
          </a:stretch>
        </p:blipFill>
        <p:spPr bwMode="auto">
          <a:xfrm>
            <a:off x="0" y="4000500"/>
            <a:ext cx="71024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867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graphicFrame>
        <p:nvGraphicFramePr>
          <p:cNvPr id="5" name="Content Placeholder 4"/>
          <p:cNvGraphicFramePr>
            <a:graphicFrameLocks noGrp="1"/>
          </p:cNvGraphicFramePr>
          <p:nvPr>
            <p:ph idx="1"/>
          </p:nvPr>
        </p:nvGraphicFramePr>
        <p:xfrm>
          <a:off x="785813" y="2357438"/>
          <a:ext cx="6643688" cy="4044945"/>
        </p:xfrm>
        <a:graphic>
          <a:graphicData uri="http://schemas.openxmlformats.org/drawingml/2006/table">
            <a:tbl>
              <a:tblPr/>
              <a:tblGrid>
                <a:gridCol w="830461"/>
                <a:gridCol w="830461"/>
                <a:gridCol w="830461"/>
                <a:gridCol w="830461"/>
                <a:gridCol w="830461"/>
                <a:gridCol w="830461"/>
                <a:gridCol w="830461"/>
                <a:gridCol w="830461"/>
              </a:tblGrid>
              <a:tr h="539326">
                <a:tc>
                  <a:txBody>
                    <a:bodyPr/>
                    <a:lstStyle/>
                    <a:p>
                      <a:pPr marL="0" marR="0" algn="just">
                        <a:lnSpc>
                          <a:spcPct val="115000"/>
                        </a:lnSpc>
                        <a:spcBef>
                          <a:spcPts val="0"/>
                        </a:spcBef>
                        <a:spcAft>
                          <a:spcPts val="0"/>
                        </a:spcAft>
                        <a:tabLst>
                          <a:tab pos="1114425" algn="l"/>
                        </a:tabLst>
                      </a:pPr>
                      <a:r>
                        <a:rPr lang="en-US" sz="1400" dirty="0">
                          <a:latin typeface="Arial"/>
                          <a:ea typeface="Times New Roman"/>
                        </a:rPr>
                        <a:t>Well</a:t>
                      </a:r>
                      <a:endParaRPr lang="en-US" sz="1400" dirty="0">
                        <a:latin typeface="Times New Roman"/>
                        <a:ea typeface="Times New Roman"/>
                      </a:endParaRPr>
                    </a:p>
                    <a:p>
                      <a:pPr marL="0" marR="0" algn="just">
                        <a:lnSpc>
                          <a:spcPct val="115000"/>
                        </a:lnSpc>
                        <a:spcBef>
                          <a:spcPts val="0"/>
                        </a:spcBef>
                        <a:spcAft>
                          <a:spcPts val="0"/>
                        </a:spcAft>
                        <a:tabLst>
                          <a:tab pos="1114425" algn="l"/>
                        </a:tabLst>
                      </a:pPr>
                      <a:r>
                        <a:rPr lang="en-US" sz="1400" dirty="0">
                          <a:latin typeface="Arial"/>
                          <a:ea typeface="Times New Roman"/>
                        </a:rPr>
                        <a:t>Hours</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MW1(m)</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MW2(m)</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MW3(m)</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MW4(m)</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MW5(m)</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MW6(m)</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PW(m)</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3.56</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5.20</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5.92</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4.00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5.10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5.60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6.14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06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4.17</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5.84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6.48</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4.57</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5.74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5.96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7.88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12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4.22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5.89</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6.58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4.61</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5.80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7.96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18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4.26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5.94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6.62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4.67</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5.83</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6.07</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8.02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24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4.31</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5.98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6.70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4.69</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5.88</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6.11</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8.07</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30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4.32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6.70</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4.71</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5.90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6.14</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8.10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36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4.36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6.03</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6.71</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4.74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5.93</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6.17</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8.15</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42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4.38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6.05</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6.73</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4.77</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5.95</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6.19</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8.16</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48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4.42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6.76</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4.79</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5.98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6.22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8.21</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54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4.42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6.11</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6.78</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4.85</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5.99</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6.24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8.23</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60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4.45</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6.12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6.81</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4.84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6.03</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6.27</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8.26</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66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4.47</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6.14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6.83</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4.86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6.04</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6.29</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8.30</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63">
                <a:tc>
                  <a:txBody>
                    <a:bodyPr/>
                    <a:lstStyle/>
                    <a:p>
                      <a:pPr marL="0" marR="0" algn="ctr">
                        <a:lnSpc>
                          <a:spcPct val="115000"/>
                        </a:lnSpc>
                        <a:spcBef>
                          <a:spcPts val="0"/>
                        </a:spcBef>
                        <a:spcAft>
                          <a:spcPts val="0"/>
                        </a:spcAft>
                        <a:tabLst>
                          <a:tab pos="1114425" algn="l"/>
                        </a:tabLst>
                      </a:pPr>
                      <a:r>
                        <a:rPr lang="en-US" sz="1400">
                          <a:latin typeface="Arial"/>
                          <a:ea typeface="Times New Roman"/>
                        </a:rPr>
                        <a:t>72</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4.51</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6.21</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6.85</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4.86</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6.05</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a:latin typeface="Arial"/>
                          <a:ea typeface="Times New Roman"/>
                        </a:rPr>
                        <a:t>6.30</a:t>
                      </a:r>
                      <a:endParaRPr lang="en-US" sz="140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114425" algn="l"/>
                        </a:tabLst>
                      </a:pPr>
                      <a:r>
                        <a:rPr lang="en-US" sz="1400" dirty="0">
                          <a:latin typeface="Arial"/>
                          <a:ea typeface="Times New Roman"/>
                        </a:rPr>
                        <a:t>8.31</a:t>
                      </a:r>
                      <a:endParaRPr lang="en-US" sz="1400" dirty="0">
                        <a:latin typeface="Times New Roman"/>
                        <a:ea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64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EBF6546-914C-43A6-8CFB-7E29B08F8DD8}" type="slidenum">
              <a:rPr lang="en-US" sz="1100" smtClean="0">
                <a:solidFill>
                  <a:schemeClr val="tx2"/>
                </a:solidFill>
              </a:rPr>
              <a:pPr eaLnBrk="1" hangingPunct="1"/>
              <a:t>41</a:t>
            </a:fld>
            <a:endParaRPr lang="en-US" sz="1100" smtClean="0">
              <a:solidFill>
                <a:schemeClr val="tx2"/>
              </a:solidFill>
            </a:endParaRPr>
          </a:p>
        </p:txBody>
      </p:sp>
      <p:sp>
        <p:nvSpPr>
          <p:cNvPr id="220162" name="Rectangle 2"/>
          <p:cNvSpPr>
            <a:spLocks/>
          </p:cNvSpPr>
          <p:nvPr/>
        </p:nvSpPr>
        <p:spPr bwMode="auto">
          <a:xfrm>
            <a:off x="0" y="1357313"/>
            <a:ext cx="8072438" cy="830262"/>
          </a:xfrm>
          <a:prstGeom prst="rect">
            <a:avLst/>
          </a:prstGeom>
          <a:noFill/>
          <a:ln w="25400">
            <a:noFill/>
            <a:prstDash val="solid"/>
            <a:miter lim="800000"/>
            <a:headEnd/>
            <a:tailEnd/>
          </a:ln>
          <a:effectLst>
            <a:prstShdw prst="shdw17" dist="17961" dir="2700000">
              <a:schemeClr val="accent1">
                <a:gamma/>
                <a:shade val="60000"/>
                <a:invGamma/>
              </a:schemeClr>
            </a:prstShdw>
          </a:effectLst>
        </p:spPr>
        <p:txBody>
          <a:bodyPr anchor="ctr">
            <a:spAutoFit/>
          </a:bodyPr>
          <a:lstStyle/>
          <a:p>
            <a:pPr eaLnBrk="0" hangingPunct="0">
              <a:tabLst>
                <a:tab pos="1114425" algn="l"/>
              </a:tabLst>
              <a:defRPr/>
            </a:pPr>
            <a:r>
              <a:rPr lang="en-US" sz="2400" dirty="0">
                <a:latin typeface="Gill Sans"/>
                <a:ea typeface="Times New Roman" pitchFamily="18" charset="0"/>
                <a:cs typeface="Arial" pitchFamily="34" charset="0"/>
              </a:rPr>
              <a:t>Monitoring and Pumping wells water level for every </a:t>
            </a:r>
          </a:p>
          <a:p>
            <a:pPr eaLnBrk="0" hangingPunct="0">
              <a:tabLst>
                <a:tab pos="1114425" algn="l"/>
              </a:tabLst>
              <a:defRPr/>
            </a:pPr>
            <a:r>
              <a:rPr lang="en-US" sz="2400" dirty="0">
                <a:latin typeface="Gill Sans"/>
                <a:ea typeface="Times New Roman" pitchFamily="18" charset="0"/>
                <a:cs typeface="Arial" pitchFamily="34" charset="0"/>
              </a:rPr>
              <a:t>6 hours during pumping test</a:t>
            </a:r>
            <a:r>
              <a:rPr lang="en-US" sz="1600" dirty="0">
                <a:latin typeface="Gill Sans"/>
                <a:ea typeface="Times New Roman" pitchFamily="18" charset="0"/>
                <a:cs typeface="Arial" pitchFamily="34" charset="0"/>
              </a:rPr>
              <a:t>.</a:t>
            </a:r>
            <a:endParaRPr lang="en-US" sz="1600" dirty="0">
              <a:latin typeface="Gill Sans"/>
            </a:endParaRPr>
          </a:p>
        </p:txBody>
      </p:sp>
      <p:cxnSp>
        <p:nvCxnSpPr>
          <p:cNvPr id="56462" name="AutoShape 30"/>
          <p:cNvCxnSpPr>
            <a:cxnSpLocks noChangeShapeType="1"/>
          </p:cNvCxnSpPr>
          <p:nvPr/>
        </p:nvCxnSpPr>
        <p:spPr bwMode="auto">
          <a:xfrm>
            <a:off x="-66675" y="-4763"/>
            <a:ext cx="704850" cy="365126"/>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pic>
        <p:nvPicPr>
          <p:cNvPr id="564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998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652" y="320040"/>
            <a:ext cx="7239000" cy="1143000"/>
          </a:xfrm>
        </p:spPr>
        <p:txBody>
          <a:bodyPr/>
          <a:lstStyle/>
          <a:p>
            <a:pPr eaLnBrk="1" fontAlgn="auto" hangingPunct="1">
              <a:spcAft>
                <a:spcPts val="0"/>
              </a:spcAft>
              <a:defRPr/>
            </a:pPr>
            <a:r>
              <a:rPr lang="en-US" sz="2000" b="0" dirty="0" smtClean="0">
                <a:solidFill>
                  <a:srgbClr val="002060"/>
                </a:solidFill>
                <a:latin typeface="Gill Sans"/>
              </a:rPr>
              <a:t>Step </a:t>
            </a:r>
            <a:r>
              <a:rPr lang="en-US" sz="2000" b="0" dirty="0">
                <a:solidFill>
                  <a:srgbClr val="002060"/>
                </a:solidFill>
                <a:latin typeface="Gill Sans"/>
              </a:rPr>
              <a:t>Drawdown test for pumping </a:t>
            </a:r>
            <a:r>
              <a:rPr lang="en-US" sz="2000" b="0" dirty="0" smtClean="0">
                <a:solidFill>
                  <a:srgbClr val="002060"/>
                </a:solidFill>
                <a:latin typeface="Gill Sans"/>
              </a:rPr>
              <a:t>well at </a:t>
            </a:r>
            <a:r>
              <a:rPr lang="en-US" sz="2000" b="0" dirty="0" err="1" smtClean="0">
                <a:solidFill>
                  <a:srgbClr val="002060"/>
                </a:solidFill>
                <a:latin typeface="Gill Sans"/>
              </a:rPr>
              <a:t>Dengkil</a:t>
            </a:r>
            <a:r>
              <a:rPr lang="en-US" sz="2000" b="0" dirty="0" smtClean="0">
                <a:solidFill>
                  <a:srgbClr val="002060"/>
                </a:solidFill>
                <a:latin typeface="Gill Sans"/>
              </a:rPr>
              <a:t>, Selangor</a:t>
            </a:r>
            <a:r>
              <a:rPr lang="en-MY" sz="2400" dirty="0"/>
              <a:t/>
            </a:r>
            <a:br>
              <a:rPr lang="en-MY" sz="2400" dirty="0"/>
            </a:br>
            <a:endParaRPr lang="en-MY" sz="2400" dirty="0"/>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1285875"/>
            <a:ext cx="41560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5786438" y="1428750"/>
            <a:ext cx="1368425" cy="1295400"/>
          </a:xfrm>
          <a:prstGeom prst="roundRect">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MY" sz="2000" dirty="0"/>
              <a:t>82.95% in 120 min</a:t>
            </a:r>
          </a:p>
        </p:txBody>
      </p:sp>
      <p:graphicFrame>
        <p:nvGraphicFramePr>
          <p:cNvPr id="6" name="Content Placeholder 4"/>
          <p:cNvGraphicFramePr>
            <a:graphicFrameLocks noGrp="1"/>
          </p:cNvGraphicFramePr>
          <p:nvPr>
            <p:ph idx="1"/>
          </p:nvPr>
        </p:nvGraphicFramePr>
        <p:xfrm>
          <a:off x="1000100" y="3857628"/>
          <a:ext cx="4686304" cy="3241676"/>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p:cNvSpPr/>
          <p:nvPr/>
        </p:nvSpPr>
        <p:spPr>
          <a:xfrm>
            <a:off x="5715000" y="4786313"/>
            <a:ext cx="1366838" cy="1296987"/>
          </a:xfrm>
          <a:prstGeom prst="round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MY" sz="2000" dirty="0"/>
              <a:t>84.67% in 180 min</a:t>
            </a:r>
          </a:p>
        </p:txBody>
      </p:sp>
      <p:sp>
        <p:nvSpPr>
          <p:cNvPr id="57351" name="Rectangle 7"/>
          <p:cNvSpPr>
            <a:spLocks noChangeArrowheads="1"/>
          </p:cNvSpPr>
          <p:nvPr/>
        </p:nvSpPr>
        <p:spPr bwMode="auto">
          <a:xfrm>
            <a:off x="1214438" y="3505200"/>
            <a:ext cx="5357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b="1" dirty="0"/>
              <a:t>STEP DRAWDOWN TEST FOR PUMPING WELL AT KUALA KANGSAR, PERAK</a:t>
            </a:r>
          </a:p>
        </p:txBody>
      </p:sp>
      <p:pic>
        <p:nvPicPr>
          <p:cNvPr id="573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936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p:txBody>
          <a:bodyPr/>
          <a:lstStyle/>
          <a:p>
            <a:pPr eaLnBrk="1" fontAlgn="auto" hangingPunct="1">
              <a:spcAft>
                <a:spcPts val="0"/>
              </a:spcAft>
              <a:defRPr/>
            </a:pPr>
            <a:r>
              <a:rPr lang="en-MY" sz="3600" dirty="0" smtClean="0"/>
              <a:t>Availability of abstraction</a:t>
            </a:r>
          </a:p>
        </p:txBody>
      </p:sp>
      <p:sp>
        <p:nvSpPr>
          <p:cNvPr id="58371" name="Text Placeholder 4"/>
          <p:cNvSpPr>
            <a:spLocks noGrp="1"/>
          </p:cNvSpPr>
          <p:nvPr>
            <p:ph type="body" idx="1"/>
          </p:nvPr>
        </p:nvSpPr>
        <p:spPr>
          <a:xfrm>
            <a:off x="3143250" y="1928813"/>
            <a:ext cx="4040188" cy="639762"/>
          </a:xfrm>
          <a:ln>
            <a:miter lim="800000"/>
            <a:headEnd/>
            <a:tailEnd/>
          </a:ln>
        </p:spPr>
        <p:txBody>
          <a:bodyPr/>
          <a:lstStyle/>
          <a:p>
            <a:pPr eaLnBrk="1" hangingPunct="1"/>
            <a:r>
              <a:rPr lang="en-MY" sz="2400" smtClean="0"/>
              <a:t>Dengkil, Selangor</a:t>
            </a:r>
          </a:p>
        </p:txBody>
      </p:sp>
      <p:sp>
        <p:nvSpPr>
          <p:cNvPr id="58372" name="Text Placeholder 6"/>
          <p:cNvSpPr>
            <a:spLocks noGrp="1"/>
          </p:cNvSpPr>
          <p:nvPr>
            <p:ph type="body" sz="half" idx="3"/>
          </p:nvPr>
        </p:nvSpPr>
        <p:spPr>
          <a:xfrm>
            <a:off x="2928938" y="3571875"/>
            <a:ext cx="4041775" cy="639763"/>
          </a:xfrm>
          <a:ln>
            <a:miter lim="800000"/>
            <a:headEnd/>
            <a:tailEnd/>
          </a:ln>
        </p:spPr>
        <p:txBody>
          <a:bodyPr/>
          <a:lstStyle/>
          <a:p>
            <a:pPr eaLnBrk="1" hangingPunct="1"/>
            <a:r>
              <a:rPr lang="en-MY" sz="2400" smtClean="0"/>
              <a:t>Kuala Kangsar, Perak</a:t>
            </a:r>
          </a:p>
        </p:txBody>
      </p:sp>
      <p:sp>
        <p:nvSpPr>
          <p:cNvPr id="6" name="Content Placeholder 5"/>
          <p:cNvSpPr>
            <a:spLocks noGrp="1"/>
          </p:cNvSpPr>
          <p:nvPr>
            <p:ph sz="quarter" idx="2"/>
          </p:nvPr>
        </p:nvSpPr>
        <p:spPr>
          <a:xfrm>
            <a:off x="2786063" y="2571750"/>
            <a:ext cx="5072062" cy="714375"/>
          </a:xfrm>
        </p:spPr>
        <p:txBody>
          <a:bodyPr>
            <a:normAutofit fontScale="92500" lnSpcReduction="10000"/>
          </a:bodyPr>
          <a:lstStyle/>
          <a:p>
            <a:pPr marL="274320" indent="-274320" eaLnBrk="1" fontAlgn="auto" hangingPunct="1">
              <a:spcAft>
                <a:spcPts val="0"/>
              </a:spcAft>
              <a:buFont typeface="Wingdings 2"/>
              <a:buChar char=""/>
              <a:defRPr/>
            </a:pPr>
            <a:r>
              <a:rPr lang="en-MY" dirty="0" smtClean="0"/>
              <a:t>Water Capacity: 142.23 m</a:t>
            </a:r>
            <a:r>
              <a:rPr lang="en-MY" baseline="30000" dirty="0" smtClean="0"/>
              <a:t>3</a:t>
            </a:r>
            <a:r>
              <a:rPr lang="en-MY" dirty="0" smtClean="0"/>
              <a:t>/hr (3.41 MLD)</a:t>
            </a:r>
          </a:p>
          <a:p>
            <a:pPr marL="274320" indent="-274320" eaLnBrk="1" fontAlgn="auto" hangingPunct="1">
              <a:spcAft>
                <a:spcPts val="0"/>
              </a:spcAft>
              <a:buFont typeface="Wingdings 2"/>
              <a:buChar char=""/>
              <a:defRPr/>
            </a:pPr>
            <a:endParaRPr lang="en-MY" dirty="0"/>
          </a:p>
          <a:p>
            <a:pPr marL="274320" indent="-274320" eaLnBrk="1" fontAlgn="auto" hangingPunct="1">
              <a:spcAft>
                <a:spcPts val="0"/>
              </a:spcAft>
              <a:buFont typeface="Wingdings 2"/>
              <a:buChar char=""/>
              <a:defRPr/>
            </a:pPr>
            <a:endParaRPr lang="en-MY" dirty="0" smtClean="0"/>
          </a:p>
          <a:p>
            <a:pPr marL="0" indent="0" eaLnBrk="1" fontAlgn="auto" hangingPunct="1">
              <a:spcAft>
                <a:spcPts val="0"/>
              </a:spcAft>
              <a:buFont typeface="Wingdings" pitchFamily="2" charset="2"/>
              <a:buNone/>
              <a:defRPr/>
            </a:pPr>
            <a:endParaRPr lang="en-MY" dirty="0"/>
          </a:p>
        </p:txBody>
      </p:sp>
      <p:sp>
        <p:nvSpPr>
          <p:cNvPr id="58374" name="Content Placeholder 7"/>
          <p:cNvSpPr>
            <a:spLocks noGrp="1"/>
          </p:cNvSpPr>
          <p:nvPr>
            <p:ph sz="quarter" idx="4"/>
          </p:nvPr>
        </p:nvSpPr>
        <p:spPr>
          <a:xfrm>
            <a:off x="3071813" y="4357688"/>
            <a:ext cx="4733925" cy="1254125"/>
          </a:xfrm>
        </p:spPr>
        <p:txBody>
          <a:bodyPr/>
          <a:lstStyle/>
          <a:p>
            <a:pPr eaLnBrk="1" hangingPunct="1"/>
            <a:r>
              <a:rPr lang="en-MY" sz="2000" smtClean="0"/>
              <a:t>Water Capacity: 112.10 m</a:t>
            </a:r>
            <a:r>
              <a:rPr lang="en-MY" sz="2000" baseline="30000" smtClean="0"/>
              <a:t>3</a:t>
            </a:r>
            <a:r>
              <a:rPr lang="en-MY" sz="2000" smtClean="0"/>
              <a:t>/hr (2.70 MLD)</a:t>
            </a:r>
          </a:p>
          <a:p>
            <a:pPr eaLnBrk="1" hangingPunct="1"/>
            <a:endParaRPr lang="en-MY" smtClean="0"/>
          </a:p>
        </p:txBody>
      </p:sp>
      <p:pic>
        <p:nvPicPr>
          <p:cNvPr id="58375" name="Picture 6" descr="20130723_084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0"/>
            <a:ext cx="2381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7" descr="20130724_133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3125"/>
            <a:ext cx="25050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010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14" y="320040"/>
            <a:ext cx="4500586" cy="894382"/>
          </a:xfrm>
          <a:solidFill>
            <a:srgbClr val="0070C0"/>
          </a:solidFill>
        </p:spPr>
        <p:txBody>
          <a:bodyPr anchor="ctr"/>
          <a:lstStyle/>
          <a:p>
            <a:pPr eaLnBrk="1" fontAlgn="auto" hangingPunct="1">
              <a:spcAft>
                <a:spcPts val="0"/>
              </a:spcAft>
              <a:defRPr/>
            </a:pPr>
            <a:r>
              <a:rPr lang="en-US" sz="3600" dirty="0" smtClean="0">
                <a:solidFill>
                  <a:schemeClr val="bg1"/>
                </a:solidFill>
                <a:latin typeface="Arial Black" pitchFamily="34" charset="0"/>
              </a:rPr>
              <a:t>   </a:t>
            </a:r>
            <a:r>
              <a:rPr lang="en-US" sz="3600" dirty="0" smtClean="0">
                <a:solidFill>
                  <a:schemeClr val="bg1"/>
                </a:solidFill>
                <a:latin typeface="Arial Black" pitchFamily="34" charset="0"/>
              </a:rPr>
              <a:t>remarks</a:t>
            </a:r>
            <a:endParaRPr lang="en-US" sz="3600" dirty="0">
              <a:solidFill>
                <a:schemeClr val="bg1"/>
              </a:solidFill>
              <a:latin typeface="Arial Black" pitchFamily="34" charset="0"/>
            </a:endParaRPr>
          </a:p>
        </p:txBody>
      </p:sp>
      <p:sp>
        <p:nvSpPr>
          <p:cNvPr id="3" name="Content Placeholder 2"/>
          <p:cNvSpPr>
            <a:spLocks noGrp="1"/>
          </p:cNvSpPr>
          <p:nvPr>
            <p:ph idx="1"/>
          </p:nvPr>
        </p:nvSpPr>
        <p:spPr/>
        <p:txBody>
          <a:bodyPr>
            <a:normAutofit/>
          </a:bodyPr>
          <a:lstStyle/>
          <a:p>
            <a:pPr marL="274320" indent="-274320" eaLnBrk="1" fontAlgn="auto" hangingPunct="1">
              <a:spcAft>
                <a:spcPts val="0"/>
              </a:spcAft>
              <a:buFont typeface="Wingdings 2"/>
              <a:buChar char=""/>
              <a:defRPr/>
            </a:pPr>
            <a:r>
              <a:rPr lang="en-US" dirty="0" smtClean="0"/>
              <a:t>Malaysia needs groundwater supply systems - systems are in place to address lack of surface water and to adapt to climate change </a:t>
            </a:r>
          </a:p>
          <a:p>
            <a:pPr marL="274320" indent="-274320" eaLnBrk="1" fontAlgn="auto" hangingPunct="1">
              <a:spcAft>
                <a:spcPts val="0"/>
              </a:spcAft>
              <a:buFont typeface="Wingdings 2"/>
              <a:buChar char=""/>
              <a:defRPr/>
            </a:pPr>
            <a:r>
              <a:rPr lang="en-US" dirty="0" smtClean="0"/>
              <a:t>The availability of shallow groundwater could be harvested (RBF) as untapped natural water </a:t>
            </a:r>
          </a:p>
          <a:p>
            <a:pPr marL="274320" indent="-274320" eaLnBrk="1" fontAlgn="auto" hangingPunct="1">
              <a:spcAft>
                <a:spcPts val="0"/>
              </a:spcAft>
              <a:buFont typeface="Wingdings 2"/>
              <a:buChar char=""/>
              <a:defRPr/>
            </a:pPr>
            <a:r>
              <a:rPr lang="en-US" dirty="0" smtClean="0"/>
              <a:t>RBF could be a vital water security abstraction sources for potable water due to climate changes and anthropogenic pollution </a:t>
            </a:r>
            <a:r>
              <a:rPr lang="en-US" dirty="0" smtClean="0"/>
              <a:t>sources</a:t>
            </a:r>
            <a:endParaRPr lang="en-US" dirty="0" smtClean="0"/>
          </a:p>
        </p:txBody>
      </p:sp>
      <p:sp>
        <p:nvSpPr>
          <p:cNvPr id="604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BB98C172-F746-453B-B2B9-63A888E18533}" type="slidenum">
              <a:rPr lang="en-US" sz="1100" smtClean="0">
                <a:solidFill>
                  <a:schemeClr val="tx2"/>
                </a:solidFill>
              </a:rPr>
              <a:pPr eaLnBrk="1" hangingPunct="1"/>
              <a:t>44</a:t>
            </a:fld>
            <a:endParaRPr lang="en-US" sz="1100" smtClean="0">
              <a:solidFill>
                <a:schemeClr val="tx2"/>
              </a:solidFill>
            </a:endParaRPr>
          </a:p>
        </p:txBody>
      </p:sp>
      <p:pic>
        <p:nvPicPr>
          <p:cNvPr id="604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246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034" y="571480"/>
            <a:ext cx="8229600" cy="1582726"/>
          </a:xfrm>
        </p:spPr>
        <p:txBody>
          <a:bodyPr/>
          <a:lstStyle/>
          <a:p>
            <a:pPr eaLnBrk="1" fontAlgn="auto" hangingPunct="1">
              <a:spcAft>
                <a:spcPts val="0"/>
              </a:spcAft>
              <a:defRPr/>
            </a:pPr>
            <a:r>
              <a:rPr lang="en-US" sz="2400" dirty="0" smtClean="0">
                <a:solidFill>
                  <a:schemeClr val="bg2"/>
                </a:solidFill>
                <a:latin typeface="Cooper Black" pitchFamily="18" charset="0"/>
              </a:rPr>
              <a:t>Better facing traffic jam rather than water shortage – public opinion </a:t>
            </a:r>
            <a:r>
              <a:rPr lang="en-US" sz="2400" dirty="0" smtClean="0">
                <a:solidFill>
                  <a:schemeClr val="bg2"/>
                </a:solidFill>
                <a:latin typeface="Cooper Black" pitchFamily="18" charset="0"/>
              </a:rPr>
              <a:t/>
            </a:r>
            <a:br>
              <a:rPr lang="en-US" sz="2400" dirty="0" smtClean="0">
                <a:solidFill>
                  <a:schemeClr val="bg2"/>
                </a:solidFill>
                <a:latin typeface="Cooper Black" pitchFamily="18" charset="0"/>
              </a:rPr>
            </a:br>
            <a:r>
              <a:rPr lang="en-US" sz="2400" dirty="0" smtClean="0">
                <a:solidFill>
                  <a:schemeClr val="bg2"/>
                </a:solidFill>
                <a:latin typeface="Cooper Black" pitchFamily="18" charset="0"/>
              </a:rPr>
              <a:t>(</a:t>
            </a:r>
            <a:r>
              <a:rPr lang="en-US" sz="2400" dirty="0" err="1" smtClean="0">
                <a:solidFill>
                  <a:schemeClr val="bg2"/>
                </a:solidFill>
                <a:latin typeface="Cooper Black" pitchFamily="18" charset="0"/>
              </a:rPr>
              <a:t>Sinar</a:t>
            </a:r>
            <a:r>
              <a:rPr lang="en-US" sz="2400" dirty="0" smtClean="0">
                <a:solidFill>
                  <a:schemeClr val="bg2"/>
                </a:solidFill>
                <a:latin typeface="Cooper Black" pitchFamily="18" charset="0"/>
              </a:rPr>
              <a:t>, </a:t>
            </a:r>
            <a:r>
              <a:rPr lang="en-US" sz="2400" dirty="0" smtClean="0">
                <a:solidFill>
                  <a:schemeClr val="bg2"/>
                </a:solidFill>
                <a:latin typeface="Cooper Black" pitchFamily="18" charset="0"/>
              </a:rPr>
              <a:t>3 March 2014)</a:t>
            </a:r>
            <a:endParaRPr lang="en-US" sz="2400" dirty="0">
              <a:solidFill>
                <a:schemeClr val="bg2"/>
              </a:solidFill>
              <a:latin typeface="Cooper Black" pitchFamily="18" charset="0"/>
            </a:endParaRPr>
          </a:p>
        </p:txBody>
      </p:sp>
      <p:sp>
        <p:nvSpPr>
          <p:cNvPr id="4096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37FD207D-B57C-4D73-AA15-A9F8E8C4ED5E}" type="slidenum">
              <a:rPr lang="en-US" sz="1100" smtClean="0">
                <a:solidFill>
                  <a:schemeClr val="tx2"/>
                </a:solidFill>
              </a:rPr>
              <a:pPr eaLnBrk="1" hangingPunct="1"/>
              <a:t>45</a:t>
            </a:fld>
            <a:endParaRPr lang="en-US" sz="1100" smtClean="0">
              <a:solidFill>
                <a:schemeClr val="tx2"/>
              </a:solidFill>
            </a:endParaRPr>
          </a:p>
        </p:txBody>
      </p:sp>
      <p:pic>
        <p:nvPicPr>
          <p:cNvPr id="40964" name="Picture 2" descr="https://encrypted-tbn3.gstatic.com/images?q=tbn:ANd9GcTiN37BMYh_qvYW9GAEqMrDZK8yjdv_WYUcCC2SF3OEpdFDaG4d8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214563"/>
            <a:ext cx="4464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https://encrypted-tbn3.gstatic.com/images?q=tbn:ANd9GcQI9lJR7sEMTdgXIH1GQXAEpZ4GotmIHZcD4w9IwfpgL4eGd2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14563"/>
            <a:ext cx="446563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11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94700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1531"/>
            <a:ext cx="8763000" cy="17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135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fauzisukiman\Desktop\template pp USM\page 2 n seterusnya\Hea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p:txBody>
          <a:bodyPr/>
          <a:lstStyle/>
          <a:p>
            <a:pPr>
              <a:defRPr/>
            </a:pPr>
            <a:fld id="{EC60D21B-5C60-4854-AB76-C9C17517B463}" type="slidenum">
              <a:rPr lang="en-US"/>
              <a:pPr>
                <a:defRPr/>
              </a:pPr>
              <a:t>47</a:t>
            </a:fld>
            <a:endParaRPr lang="en-US"/>
          </a:p>
        </p:txBody>
      </p:sp>
      <p:sp>
        <p:nvSpPr>
          <p:cNvPr id="38916" name="Text Box 3"/>
          <p:cNvSpPr txBox="1">
            <a:spLocks noChangeArrowheads="1"/>
          </p:cNvSpPr>
          <p:nvPr/>
        </p:nvSpPr>
        <p:spPr bwMode="auto">
          <a:xfrm>
            <a:off x="1524000" y="1143000"/>
            <a:ext cx="708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2400"/>
          </a:p>
        </p:txBody>
      </p:sp>
      <p:pic>
        <p:nvPicPr>
          <p:cNvPr id="38917" name="Picture 3" descr="C:\Users\fauzisukiman\Desktop\template pp USM\page 2 n seterusnya\USM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05500"/>
            <a:ext cx="1289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
          <p:cNvSpPr>
            <a:spLocks noChangeArrowheads="1"/>
          </p:cNvSpPr>
          <p:nvPr/>
        </p:nvSpPr>
        <p:spPr bwMode="auto">
          <a:xfrm>
            <a:off x="1524000" y="1720850"/>
            <a:ext cx="6400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MY"/>
              <a:t>Weather radar can potentially provide high-resolution spatial and temporal rainfall estimates bringing more accuracy to flood estimations as well as having some other applications in areas with insufficient rainfall stations</a:t>
            </a:r>
          </a:p>
          <a:p>
            <a:endParaRPr lang="en-MY"/>
          </a:p>
          <a:p>
            <a:r>
              <a:rPr lang="en-MY"/>
              <a:t>Weather radar cannot be used to measure the rainfall depth directly; so an empirical relationship between the reflectivity (Z) and rainfall rate (R).</a:t>
            </a:r>
          </a:p>
          <a:p>
            <a:endParaRPr lang="en-MY"/>
          </a:p>
          <a:p>
            <a:r>
              <a:rPr lang="en-MY"/>
              <a:t>Z-R relationship (Z = AR</a:t>
            </a:r>
            <a:r>
              <a:rPr lang="en-MY" baseline="30000"/>
              <a:t>b</a:t>
            </a:r>
            <a:r>
              <a:rPr lang="en-MY"/>
              <a:t>), is generally used to assess the rainfall depth using radar.</a:t>
            </a:r>
          </a:p>
        </p:txBody>
      </p:sp>
      <p:sp>
        <p:nvSpPr>
          <p:cNvPr id="38919" name="Title 1"/>
          <p:cNvSpPr txBox="1">
            <a:spLocks/>
          </p:cNvSpPr>
          <p:nvPr/>
        </p:nvSpPr>
        <p:spPr bwMode="auto">
          <a:xfrm>
            <a:off x="1406525" y="228600"/>
            <a:ext cx="73596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a:solidFill>
                  <a:srgbClr val="FFFF00"/>
                </a:solidFill>
                <a:latin typeface="Calibri" pitchFamily="34" charset="0"/>
              </a:rPr>
              <a:t>Z-R relationship</a:t>
            </a:r>
            <a:endParaRPr lang="en-MY" sz="3600">
              <a:solidFill>
                <a:srgbClr val="FFFF00"/>
              </a:solidFill>
              <a:latin typeface="Calibri" pitchFamily="34" charset="0"/>
            </a:endParaRPr>
          </a:p>
        </p:txBody>
      </p:sp>
    </p:spTree>
    <p:extLst>
      <p:ext uri="{BB962C8B-B14F-4D97-AF65-F5344CB8AC3E}">
        <p14:creationId xmlns:p14="http://schemas.microsoft.com/office/powerpoint/2010/main" val="3016535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4BA3D505-70F5-40B6-8D07-0A56F49A41F6}" type="slidenum">
              <a:rPr lang="en-US"/>
              <a:pPr>
                <a:defRPr/>
              </a:pPr>
              <a:t>48</a:t>
            </a:fld>
            <a:endParaRPr lang="en-US"/>
          </a:p>
        </p:txBody>
      </p:sp>
      <p:pic>
        <p:nvPicPr>
          <p:cNvPr id="41987" name="Picture 2" descr="C:\Users\fauzisukiman\Desktop\template pp USM\page 2 n seterusnya\Hea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C:\Users\fauzisukiman\Desktop\template pp USM\page 2 n seterusnya\USM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905500"/>
            <a:ext cx="1289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fauzisukiman\Desktop\template pp USM\page 2 n seterusnya\Vertical 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700" y="1679575"/>
            <a:ext cx="2476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2"/>
          <p:cNvSpPr>
            <a:spLocks noChangeArrowheads="1"/>
          </p:cNvSpPr>
          <p:nvPr/>
        </p:nvSpPr>
        <p:spPr bwMode="auto">
          <a:xfrm>
            <a:off x="1452563" y="533400"/>
            <a:ext cx="6624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marL="628650" indent="-628650"/>
            <a:r>
              <a:rPr lang="en-GB" sz="3600">
                <a:solidFill>
                  <a:srgbClr val="FFFF00"/>
                </a:solidFill>
                <a:latin typeface="Calibri" pitchFamily="34" charset="0"/>
              </a:rPr>
              <a:t>Malaysian Weather Radar</a:t>
            </a:r>
            <a:endParaRPr lang="en-US" sz="3600">
              <a:solidFill>
                <a:srgbClr val="FFFF00"/>
              </a:solidFill>
              <a:latin typeface="Calibri" pitchFamily="34" charset="0"/>
            </a:endParaRPr>
          </a:p>
        </p:txBody>
      </p:sp>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456" y="1698625"/>
            <a:ext cx="3352800" cy="352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20788"/>
            <a:ext cx="463867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98785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85800"/>
            <a:ext cx="44005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43000"/>
            <a:ext cx="414337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909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smtClean="0"/>
          </a:p>
        </p:txBody>
      </p:sp>
      <p:pic>
        <p:nvPicPr>
          <p:cNvPr id="4" name="Content Placeholder 3" descr="impacts-mindmap.jpg"/>
          <p:cNvPicPr>
            <a:picLocks noGrp="1" noChangeAspect="1"/>
          </p:cNvPicPr>
          <p:nvPr>
            <p:ph idx="1"/>
          </p:nvPr>
        </p:nvPicPr>
        <p:blipFill>
          <a:blip r:embed="rId2">
            <a:extLst>
              <a:ext uri="{28A0092B-C50C-407E-A947-70E740481C1C}">
                <a14:useLocalDpi xmlns:a14="http://schemas.microsoft.com/office/drawing/2010/main" val="0"/>
              </a:ext>
            </a:extLst>
          </a:blip>
          <a:srcRect l="-14607" r="-14607"/>
          <a:stretch>
            <a:fillRect/>
          </a:stretch>
        </p:blipFill>
        <p:spPr bwMode="auto">
          <a:xfrm>
            <a:off x="-1649413" y="0"/>
            <a:ext cx="124698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5943600" y="6400800"/>
            <a:ext cx="2286000" cy="396875"/>
          </a:xfrm>
          <a:prstGeom prst="rect">
            <a:avLst/>
          </a:prstGeom>
          <a:solidFill>
            <a:srgbClr val="FFFF00"/>
          </a:solidFill>
          <a:ln>
            <a:noFill/>
          </a:ln>
        </p:spPr>
        <p:txBody>
          <a:bodyPr>
            <a:spAutoFit/>
          </a:bodyPr>
          <a:lstStyle/>
          <a:p>
            <a:pPr algn="ctr"/>
            <a:r>
              <a:rPr lang="en-GB" sz="2000" b="1" dirty="0">
                <a:solidFill>
                  <a:srgbClr val="002857"/>
                </a:solidFill>
              </a:rPr>
              <a:t>www.unisdr.org</a:t>
            </a:r>
            <a:endParaRPr lang="en-US" sz="2000" b="1" dirty="0">
              <a:solidFill>
                <a:srgbClr val="002857"/>
              </a:solidFill>
            </a:endParaRPr>
          </a:p>
        </p:txBody>
      </p:sp>
    </p:spTree>
    <p:extLst>
      <p:ext uri="{BB962C8B-B14F-4D97-AF65-F5344CB8AC3E}">
        <p14:creationId xmlns:p14="http://schemas.microsoft.com/office/powerpoint/2010/main" val="2767301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67766AE6-9C0E-4AF6-8053-5D11006C7F77}" type="slidenum">
              <a:rPr lang="en-US"/>
              <a:pPr>
                <a:defRPr/>
              </a:pPr>
              <a:t>50</a:t>
            </a:fld>
            <a:endParaRPr lang="en-US"/>
          </a:p>
        </p:txBody>
      </p:sp>
      <p:pic>
        <p:nvPicPr>
          <p:cNvPr id="40963" name="Picture 2" descr="C:\Users\fauzisukiman\Desktop\template pp USM\page 2 n seterusnya\Hea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descr="C:\Users\fauzisukiman\Desktop\template pp USM\page 2 n seterusnya\USM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5905500"/>
            <a:ext cx="1289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C:\Users\fauzisukiman\Desktop\template pp USM\page 2 n seterusnya\Vertical 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700" y="1679575"/>
            <a:ext cx="2476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2"/>
          <p:cNvSpPr>
            <a:spLocks noChangeArrowheads="1"/>
          </p:cNvSpPr>
          <p:nvPr/>
        </p:nvSpPr>
        <p:spPr bwMode="auto">
          <a:xfrm>
            <a:off x="1452563" y="533400"/>
            <a:ext cx="6624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marL="628650" indent="-628650"/>
            <a:r>
              <a:rPr lang="en-GB" sz="3600">
                <a:solidFill>
                  <a:srgbClr val="FFFF00"/>
                </a:solidFill>
                <a:latin typeface="Calibri" pitchFamily="34" charset="0"/>
              </a:rPr>
              <a:t>Z-R Values</a:t>
            </a:r>
            <a:endParaRPr lang="en-US" sz="3600">
              <a:solidFill>
                <a:srgbClr val="FFFF00"/>
              </a:solidFill>
              <a:latin typeface="Calibri" pitchFamily="34" charset="0"/>
            </a:endParaRPr>
          </a:p>
        </p:txBody>
      </p:sp>
      <p:pic>
        <p:nvPicPr>
          <p:cNvPr id="4096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581" y="821531"/>
            <a:ext cx="6607175" cy="273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429000"/>
            <a:ext cx="4054474" cy="306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4860" y="3438896"/>
            <a:ext cx="42291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0241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2A80F408-885C-4C63-9610-982B2B3C1191}" type="slidenum">
              <a:rPr lang="en-US"/>
              <a:pPr>
                <a:defRPr/>
              </a:pPr>
              <a:t>51</a:t>
            </a:fld>
            <a:endParaRPr lang="en-US"/>
          </a:p>
        </p:txBody>
      </p:sp>
      <p:pic>
        <p:nvPicPr>
          <p:cNvPr id="43011" name="Picture 2" descr="C:\Users\fauzisukiman\Desktop\template pp USM\page 2 n seterusnya\Hea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descr="C:\Users\fauzisukiman\Desktop\template pp USM\page 2 n seterusnya\USM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905500"/>
            <a:ext cx="1289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C:\Users\fauzisukiman\Desktop\template pp USM\page 2 n seterusnya\Vertical 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700" y="1679575"/>
            <a:ext cx="2476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
          <p:cNvSpPr>
            <a:spLocks noChangeArrowheads="1"/>
          </p:cNvSpPr>
          <p:nvPr/>
        </p:nvSpPr>
        <p:spPr bwMode="auto">
          <a:xfrm>
            <a:off x="1452563" y="533400"/>
            <a:ext cx="6624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marL="628650" indent="-628650"/>
            <a:r>
              <a:rPr lang="en-GB" sz="3600">
                <a:solidFill>
                  <a:srgbClr val="FFFF00"/>
                </a:solidFill>
                <a:latin typeface="Calibri" pitchFamily="34" charset="0"/>
              </a:rPr>
              <a:t>Location of Weather Radar</a:t>
            </a:r>
            <a:endParaRPr lang="en-US" sz="3600">
              <a:solidFill>
                <a:srgbClr val="FFFF00"/>
              </a:solidFill>
              <a:latin typeface="Calibri" pitchFamily="34" charset="0"/>
            </a:endParaRP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 y="1052513"/>
            <a:ext cx="43338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 y="3124200"/>
            <a:ext cx="44862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3906" y="3081338"/>
            <a:ext cx="431482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5825" y="1201737"/>
            <a:ext cx="44481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92142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fauzisukiman\Desktop\template pp USM\page 2 n seterusnya\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Users\fauzisukiman\Desktop\template pp USM\page 2 n seterusnya\USM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05500"/>
            <a:ext cx="1289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Users\fauzisukiman\Desktop\template pp USM\page 2 n seterusnya\Vertical 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1679575"/>
            <a:ext cx="24765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2"/>
          <p:cNvSpPr>
            <a:spLocks noChangeArrowheads="1"/>
          </p:cNvSpPr>
          <p:nvPr/>
        </p:nvSpPr>
        <p:spPr bwMode="auto">
          <a:xfrm>
            <a:off x="1452563" y="533400"/>
            <a:ext cx="6624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marL="628650" indent="-628650"/>
            <a:r>
              <a:rPr lang="en-GB" sz="3600" b="1" dirty="0" smtClean="0">
                <a:solidFill>
                  <a:srgbClr val="FFFF00"/>
                </a:solidFill>
                <a:latin typeface="Calibri" pitchFamily="34" charset="0"/>
              </a:rPr>
              <a:t>Remarks</a:t>
            </a:r>
            <a:endParaRPr lang="en-US" sz="3600" b="1" dirty="0">
              <a:solidFill>
                <a:srgbClr val="FFFF00"/>
              </a:solidFill>
              <a:latin typeface="Calibri" pitchFamily="34" charset="0"/>
            </a:endParaRPr>
          </a:p>
        </p:txBody>
      </p:sp>
      <p:sp>
        <p:nvSpPr>
          <p:cNvPr id="49158" name="Content Placeholder 2"/>
          <p:cNvSpPr txBox="1">
            <a:spLocks/>
          </p:cNvSpPr>
          <p:nvPr/>
        </p:nvSpPr>
        <p:spPr bwMode="auto">
          <a:xfrm>
            <a:off x="1676400" y="1633538"/>
            <a:ext cx="640080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buFont typeface="Arial" charset="0"/>
              <a:buChar char="•"/>
            </a:pPr>
            <a:r>
              <a:rPr lang="en-US" sz="2000" dirty="0" smtClean="0">
                <a:latin typeface="Calibri" pitchFamily="34" charset="0"/>
              </a:rPr>
              <a:t>To </a:t>
            </a:r>
            <a:r>
              <a:rPr lang="en-US" sz="2000" dirty="0">
                <a:latin typeface="Calibri" pitchFamily="34" charset="0"/>
              </a:rPr>
              <a:t>integrate the weather radar data into flood forecasting, calibration of Z-R should be performed.</a:t>
            </a:r>
          </a:p>
          <a:p>
            <a:pPr>
              <a:spcBef>
                <a:spcPct val="20000"/>
              </a:spcBef>
              <a:buFont typeface="Arial" charset="0"/>
              <a:buChar char="•"/>
            </a:pPr>
            <a:r>
              <a:rPr lang="en-US" sz="2000" dirty="0">
                <a:latin typeface="Calibri" pitchFamily="34" charset="0"/>
              </a:rPr>
              <a:t>Based on pervious and current studies, the point rainfall values always underestimate by radar values. </a:t>
            </a:r>
          </a:p>
          <a:p>
            <a:pPr>
              <a:spcBef>
                <a:spcPct val="20000"/>
              </a:spcBef>
              <a:buFont typeface="Arial" charset="0"/>
              <a:buChar char="•"/>
            </a:pPr>
            <a:r>
              <a:rPr lang="en-US" sz="2000" dirty="0">
                <a:latin typeface="Calibri" pitchFamily="34" charset="0"/>
              </a:rPr>
              <a:t>It is probably due to normally </a:t>
            </a:r>
          </a:p>
          <a:p>
            <a:pPr lvl="1">
              <a:spcBef>
                <a:spcPct val="20000"/>
              </a:spcBef>
              <a:buFont typeface="Arial" charset="0"/>
              <a:buChar char="–"/>
            </a:pPr>
            <a:r>
              <a:rPr lang="en-US" sz="1600" dirty="0">
                <a:latin typeface="Calibri" pitchFamily="34" charset="0"/>
              </a:rPr>
              <a:t>Standard ZR value of </a:t>
            </a:r>
            <a:r>
              <a:rPr lang="en-US" sz="1600" dirty="0" smtClean="0">
                <a:latin typeface="Calibri" pitchFamily="34" charset="0"/>
              </a:rPr>
              <a:t>Z=200R</a:t>
            </a:r>
            <a:r>
              <a:rPr lang="en-US" sz="1600" baseline="30000" dirty="0" smtClean="0">
                <a:latin typeface="Calibri" pitchFamily="34" charset="0"/>
              </a:rPr>
              <a:t>1.6</a:t>
            </a:r>
          </a:p>
          <a:p>
            <a:pPr lvl="1">
              <a:spcBef>
                <a:spcPct val="20000"/>
              </a:spcBef>
              <a:buFont typeface="Arial" charset="0"/>
              <a:buChar char="–"/>
            </a:pPr>
            <a:r>
              <a:rPr lang="en-US" sz="1600" baseline="30000" dirty="0" smtClean="0">
                <a:latin typeface="Calibri" pitchFamily="34" charset="0"/>
              </a:rPr>
              <a:t>Northern</a:t>
            </a:r>
            <a:r>
              <a:rPr lang="en-US" sz="1600" dirty="0" smtClean="0">
                <a:latin typeface="Calibri" pitchFamily="34" charset="0"/>
              </a:rPr>
              <a:t> Malaysian Value of Z=40R</a:t>
            </a:r>
            <a:r>
              <a:rPr lang="en-US" sz="1600" baseline="30000" dirty="0" smtClean="0">
                <a:latin typeface="Calibri" pitchFamily="34" charset="0"/>
              </a:rPr>
              <a:t>1.6</a:t>
            </a:r>
            <a:endParaRPr lang="en-US" sz="1600" baseline="30000" dirty="0">
              <a:latin typeface="Calibri" pitchFamily="34" charset="0"/>
            </a:endParaRPr>
          </a:p>
          <a:p>
            <a:pPr lvl="1">
              <a:spcBef>
                <a:spcPct val="20000"/>
              </a:spcBef>
              <a:buFont typeface="Arial" charset="0"/>
              <a:buChar char="–"/>
            </a:pPr>
            <a:r>
              <a:rPr lang="en-US" sz="1600" dirty="0" smtClean="0">
                <a:latin typeface="Calibri" pitchFamily="34" charset="0"/>
              </a:rPr>
              <a:t>High </a:t>
            </a:r>
            <a:r>
              <a:rPr lang="en-US" sz="1600" dirty="0">
                <a:latin typeface="Calibri" pitchFamily="34" charset="0"/>
              </a:rPr>
              <a:t>humidity/saturated air during thunderstorm in tropic </a:t>
            </a:r>
          </a:p>
          <a:p>
            <a:pPr>
              <a:spcBef>
                <a:spcPct val="20000"/>
              </a:spcBef>
              <a:buFont typeface="Arial" charset="0"/>
              <a:buChar char="•"/>
            </a:pPr>
            <a:r>
              <a:rPr lang="en-US" sz="2000" dirty="0" smtClean="0">
                <a:latin typeface="Calibri" pitchFamily="34" charset="0"/>
              </a:rPr>
              <a:t>Next step will focus on storm moving…  </a:t>
            </a:r>
            <a:endParaRPr lang="en-MY" sz="2000" dirty="0">
              <a:latin typeface="Calibri" pitchFamily="34" charset="0"/>
            </a:endParaRPr>
          </a:p>
          <a:p>
            <a:pPr>
              <a:spcBef>
                <a:spcPct val="20000"/>
              </a:spcBef>
              <a:buFont typeface="Arial" charset="0"/>
              <a:buChar char="•"/>
            </a:pPr>
            <a:endParaRPr lang="en-MY" sz="3200" dirty="0">
              <a:latin typeface="Calibri" pitchFamily="34" charset="0"/>
            </a:endParaRPr>
          </a:p>
        </p:txBody>
      </p:sp>
    </p:spTree>
    <p:extLst>
      <p:ext uri="{BB962C8B-B14F-4D97-AF65-F5344CB8AC3E}">
        <p14:creationId xmlns:p14="http://schemas.microsoft.com/office/powerpoint/2010/main" val="23565255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p:cNvPicPr>
            <a:picLocks noChangeAspect="1" noChangeArrowheads="1"/>
          </p:cNvPicPr>
          <p:nvPr/>
        </p:nvPicPr>
        <p:blipFill>
          <a:blip r:embed="rId3" cstate="print"/>
          <a:srcRect/>
          <a:stretch>
            <a:fillRect/>
          </a:stretch>
        </p:blipFill>
        <p:spPr bwMode="auto">
          <a:xfrm>
            <a:off x="457200" y="2286000"/>
            <a:ext cx="4267200" cy="4419600"/>
          </a:xfrm>
          <a:prstGeom prst="rect">
            <a:avLst/>
          </a:prstGeom>
          <a:noFill/>
          <a:ln w="31750">
            <a:solidFill>
              <a:schemeClr val="tx1"/>
            </a:solidFill>
            <a:miter lim="800000"/>
            <a:headEnd/>
            <a:tailEnd/>
          </a:ln>
        </p:spPr>
      </p:pic>
      <p:sp>
        <p:nvSpPr>
          <p:cNvPr id="23" name="Title 1"/>
          <p:cNvSpPr txBox="1">
            <a:spLocks/>
          </p:cNvSpPr>
          <p:nvPr/>
        </p:nvSpPr>
        <p:spPr>
          <a:xfrm>
            <a:off x="0" y="1219200"/>
            <a:ext cx="8915400" cy="990600"/>
          </a:xfrm>
          <a:prstGeom prst="rect">
            <a:avLst/>
          </a:prstGeom>
        </p:spPr>
        <p:txBody>
          <a:bodyPr/>
          <a:lstStyle/>
          <a:p>
            <a:pPr algn="ctr">
              <a:defRPr/>
            </a:pPr>
            <a:r>
              <a:rPr lang="en-MY" sz="3200" b="1" dirty="0"/>
              <a:t>Hexagonal Modular Pavement System (HMPS)</a:t>
            </a:r>
          </a:p>
          <a:p>
            <a:pPr algn="ctr" fontAlgn="auto">
              <a:spcAft>
                <a:spcPts val="0"/>
              </a:spcAft>
              <a:defRPr/>
            </a:pPr>
            <a:endParaRPr lang="en-US" sz="4000" b="1" dirty="0">
              <a:latin typeface="Times New Roman" pitchFamily="18" charset="0"/>
              <a:ea typeface="+mj-ea"/>
              <a:cs typeface="Times New Roman" pitchFamily="18" charset="0"/>
            </a:endParaRPr>
          </a:p>
        </p:txBody>
      </p:sp>
      <p:sp>
        <p:nvSpPr>
          <p:cNvPr id="10244" name="Subtitle 2"/>
          <p:cNvSpPr txBox="1">
            <a:spLocks/>
          </p:cNvSpPr>
          <p:nvPr/>
        </p:nvSpPr>
        <p:spPr bwMode="auto">
          <a:xfrm>
            <a:off x="4724400" y="2362200"/>
            <a:ext cx="4419600" cy="2667000"/>
          </a:xfrm>
          <a:prstGeom prst="rect">
            <a:avLst/>
          </a:prstGeom>
          <a:noFill/>
          <a:ln w="9525">
            <a:noFill/>
            <a:miter lim="800000"/>
            <a:headEnd/>
            <a:tailEnd/>
          </a:ln>
        </p:spPr>
        <p:txBody>
          <a:bodyPr/>
          <a:lstStyle/>
          <a:p>
            <a:pPr marL="342900" indent="-342900" algn="ctr">
              <a:spcBef>
                <a:spcPct val="20000"/>
              </a:spcBef>
              <a:buFont typeface="Arial" charset="0"/>
              <a:buNone/>
            </a:pPr>
            <a:r>
              <a:rPr lang="en-US" sz="3400" b="1" dirty="0" smtClean="0">
                <a:latin typeface="Times New Roman" pitchFamily="18" charset="0"/>
                <a:cs typeface="Times New Roman" pitchFamily="18" charset="0"/>
              </a:rPr>
              <a:t>Principle Inventor</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a:p>
            <a:pPr marL="342900" indent="-342900" algn="ctr">
              <a:spcBef>
                <a:spcPct val="20000"/>
              </a:spcBef>
              <a:buFont typeface="Arial" charset="0"/>
              <a:buNone/>
            </a:pPr>
            <a:r>
              <a:rPr lang="en-US" b="1" dirty="0">
                <a:latin typeface="Times New Roman" pitchFamily="18" charset="0"/>
                <a:cs typeface="Times New Roman" pitchFamily="18" charset="0"/>
              </a:rPr>
              <a:t>Prof. Dr. Ismail </a:t>
            </a:r>
            <a:r>
              <a:rPr lang="en-US" b="1" dirty="0" err="1" smtClean="0">
                <a:latin typeface="Times New Roman" pitchFamily="18" charset="0"/>
                <a:cs typeface="Times New Roman" pitchFamily="18" charset="0"/>
              </a:rPr>
              <a:t>Abustan</a:t>
            </a:r>
            <a:r>
              <a:rPr lang="en-US" b="1" dirty="0" smtClean="0">
                <a:latin typeface="Times New Roman" pitchFamily="18" charset="0"/>
                <a:cs typeface="Times New Roman" pitchFamily="18" charset="0"/>
              </a:rPr>
              <a:t>, USM</a:t>
            </a:r>
          </a:p>
          <a:p>
            <a:pPr marL="342900" indent="-342900" algn="ctr">
              <a:spcBef>
                <a:spcPct val="20000"/>
              </a:spcBef>
            </a:pPr>
            <a:r>
              <a:rPr lang="en-US" b="1" dirty="0" smtClean="0">
                <a:latin typeface="Times New Roman" pitchFamily="18" charset="0"/>
                <a:cs typeface="Times New Roman" pitchFamily="18" charset="0"/>
              </a:rPr>
              <a:t>Prof. Dr. </a:t>
            </a:r>
            <a:r>
              <a:rPr lang="en-US" b="1" dirty="0" err="1" smtClean="0">
                <a:latin typeface="Times New Roman" pitchFamily="18" charset="0"/>
                <a:cs typeface="Times New Roman" pitchFamily="18" charset="0"/>
              </a:rPr>
              <a:t>Meor</a:t>
            </a:r>
            <a:r>
              <a:rPr lang="en-US" b="1" dirty="0" smtClean="0">
                <a:latin typeface="Times New Roman" pitchFamily="18" charset="0"/>
                <a:cs typeface="Times New Roman" pitchFamily="18" charset="0"/>
              </a:rPr>
              <a:t> Othman </a:t>
            </a:r>
            <a:r>
              <a:rPr lang="en-US" b="1" dirty="0" err="1" smtClean="0">
                <a:latin typeface="Times New Roman" pitchFamily="18" charset="0"/>
                <a:cs typeface="Times New Roman" pitchFamily="18" charset="0"/>
              </a:rPr>
              <a:t>Hamzah</a:t>
            </a:r>
            <a:r>
              <a:rPr lang="en-US" b="1" dirty="0" smtClean="0">
                <a:latin typeface="Times New Roman" pitchFamily="18" charset="0"/>
                <a:cs typeface="Times New Roman" pitchFamily="18" charset="0"/>
              </a:rPr>
              <a:t>, USM</a:t>
            </a:r>
          </a:p>
          <a:p>
            <a:pPr marL="342900" indent="-342900" algn="ctr">
              <a:spcBef>
                <a:spcPct val="20000"/>
              </a:spcBef>
              <a:buFont typeface="Arial" charset="0"/>
              <a:buNone/>
            </a:pPr>
            <a:r>
              <a:rPr lang="en-US" sz="2800" b="1" dirty="0" smtClean="0">
                <a:latin typeface="Times New Roman" pitchFamily="18" charset="0"/>
                <a:cs typeface="Times New Roman" pitchFamily="18" charset="0"/>
              </a:rPr>
              <a:t>Co-Researchers</a:t>
            </a:r>
            <a:endParaRPr lang="en-US" sz="2800" b="1" dirty="0">
              <a:latin typeface="Times New Roman" pitchFamily="18" charset="0"/>
              <a:cs typeface="Times New Roman" pitchFamily="18" charset="0"/>
            </a:endParaRPr>
          </a:p>
          <a:p>
            <a:pPr marL="342900" indent="-342900" algn="ctr">
              <a:spcBef>
                <a:spcPct val="20000"/>
              </a:spcBef>
            </a:pPr>
            <a:r>
              <a:rPr lang="en-US" sz="1400" b="1" dirty="0" smtClean="0">
                <a:latin typeface="Times New Roman" pitchFamily="18" charset="0"/>
                <a:cs typeface="Times New Roman" pitchFamily="18" charset="0"/>
              </a:rPr>
              <a:t>Dr </a:t>
            </a:r>
            <a:r>
              <a:rPr lang="en-US" sz="1400" b="1" dirty="0" err="1" smtClean="0">
                <a:latin typeface="Times New Roman" pitchFamily="18" charset="0"/>
                <a:cs typeface="Times New Roman" pitchFamily="18" charset="0"/>
              </a:rPr>
              <a:t>Mohd</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Aminur</a:t>
            </a:r>
            <a:r>
              <a:rPr lang="en-US" sz="1400" b="1" dirty="0" smtClean="0">
                <a:latin typeface="Times New Roman" pitchFamily="18" charset="0"/>
                <a:cs typeface="Times New Roman" pitchFamily="18" charset="0"/>
              </a:rPr>
              <a:t> Rashid bin </a:t>
            </a:r>
            <a:r>
              <a:rPr lang="en-US" sz="1400" b="1" dirty="0" err="1" smtClean="0">
                <a:latin typeface="Times New Roman" pitchFamily="18" charset="0"/>
                <a:cs typeface="Times New Roman" pitchFamily="18" charset="0"/>
              </a:rPr>
              <a:t>Mohd</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Amiruddin</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Arumugam</a:t>
            </a:r>
            <a:r>
              <a:rPr lang="en-US" sz="1400" b="1" dirty="0" smtClean="0">
                <a:latin typeface="Times New Roman" pitchFamily="18" charset="0"/>
                <a:cs typeface="Times New Roman" pitchFamily="18" charset="0"/>
              </a:rPr>
              <a:t>, UNITEN</a:t>
            </a:r>
          </a:p>
          <a:p>
            <a:pPr marL="342900" indent="-342900" algn="ctr">
              <a:spcBef>
                <a:spcPct val="20000"/>
              </a:spcBef>
            </a:pPr>
            <a:r>
              <a:rPr lang="en-US" sz="1400" b="1" dirty="0" smtClean="0">
                <a:latin typeface="Times New Roman" pitchFamily="18" charset="0"/>
                <a:cs typeface="Times New Roman" pitchFamily="18" charset="0"/>
              </a:rPr>
              <a:t>Dr. </a:t>
            </a:r>
            <a:r>
              <a:rPr lang="en-US" sz="1400" b="1" dirty="0" err="1" smtClean="0">
                <a:latin typeface="Times New Roman" pitchFamily="18" charset="0"/>
                <a:cs typeface="Times New Roman" pitchFamily="18" charset="0"/>
              </a:rPr>
              <a:t>Nasehir</a:t>
            </a:r>
            <a:r>
              <a:rPr lang="en-US" sz="1400" b="1" dirty="0" smtClean="0">
                <a:latin typeface="Times New Roman" pitchFamily="18" charset="0"/>
                <a:cs typeface="Times New Roman" pitchFamily="18" charset="0"/>
              </a:rPr>
              <a:t> Khan E.M </a:t>
            </a:r>
            <a:r>
              <a:rPr lang="en-US" sz="1400" b="1" dirty="0" err="1" smtClean="0">
                <a:latin typeface="Times New Roman" pitchFamily="18" charset="0"/>
                <a:cs typeface="Times New Roman" pitchFamily="18" charset="0"/>
              </a:rPr>
              <a:t>Yahaya</a:t>
            </a:r>
            <a:r>
              <a:rPr lang="en-US" sz="1400" b="1" dirty="0" smtClean="0">
                <a:latin typeface="Times New Roman" pitchFamily="18" charset="0"/>
                <a:cs typeface="Times New Roman" pitchFamily="18" charset="0"/>
              </a:rPr>
              <a:t>, Drainage and Irrigation </a:t>
            </a:r>
            <a:r>
              <a:rPr lang="en-US" sz="1400" b="1" dirty="0" err="1" smtClean="0">
                <a:latin typeface="Times New Roman" pitchFamily="18" charset="0"/>
                <a:cs typeface="Times New Roman" pitchFamily="18" charset="0"/>
              </a:rPr>
              <a:t>Depatment</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(DID)</a:t>
            </a:r>
          </a:p>
          <a:p>
            <a:pPr marL="342900" indent="-342900" algn="ctr">
              <a:spcBef>
                <a:spcPct val="20000"/>
              </a:spcBef>
            </a:pPr>
            <a:endParaRPr lang="en-US" sz="1400" b="1" dirty="0" smtClean="0">
              <a:latin typeface="Times New Roman" pitchFamily="18" charset="0"/>
              <a:cs typeface="Times New Roman" pitchFamily="18" charset="0"/>
            </a:endParaRPr>
          </a:p>
          <a:p>
            <a:pPr marL="342900" indent="-342900" algn="ctr">
              <a:spcBef>
                <a:spcPct val="20000"/>
              </a:spcBef>
              <a:buFont typeface="Arial" charset="0"/>
              <a:buNone/>
            </a:pPr>
            <a:endParaRPr lang="en-US" sz="1400" b="1" dirty="0">
              <a:latin typeface="Times New Roman" pitchFamily="18" charset="0"/>
              <a:cs typeface="Times New Roman" pitchFamily="18" charset="0"/>
            </a:endParaRPr>
          </a:p>
          <a:p>
            <a:pPr marL="342900" indent="-342900" algn="ctr">
              <a:spcBef>
                <a:spcPct val="20000"/>
              </a:spcBef>
              <a:buFont typeface="Arial" charset="0"/>
              <a:buNone/>
            </a:pPr>
            <a:endParaRPr lang="en-US" sz="2000" dirty="0">
              <a:latin typeface="Times New Roman" pitchFamily="18" charset="0"/>
              <a:cs typeface="Times New Roman" pitchFamily="18" charset="0"/>
            </a:endParaRPr>
          </a:p>
        </p:txBody>
      </p:sp>
      <p:sp>
        <p:nvSpPr>
          <p:cNvPr id="10245" name="TextBox 3"/>
          <p:cNvSpPr txBox="1">
            <a:spLocks noChangeArrowheads="1"/>
          </p:cNvSpPr>
          <p:nvPr/>
        </p:nvSpPr>
        <p:spPr bwMode="auto">
          <a:xfrm>
            <a:off x="4648200" y="5626894"/>
            <a:ext cx="4495800" cy="1231106"/>
          </a:xfrm>
          <a:prstGeom prst="rect">
            <a:avLst/>
          </a:prstGeom>
          <a:noFill/>
          <a:ln w="9525">
            <a:noFill/>
            <a:miter lim="800000"/>
            <a:headEnd/>
            <a:tailEnd/>
          </a:ln>
        </p:spPr>
        <p:txBody>
          <a:bodyPr wrap="square">
            <a:spAutoFit/>
          </a:bodyPr>
          <a:lstStyle/>
          <a:p>
            <a:pPr algn="ctr"/>
            <a:r>
              <a:rPr lang="en-GB" sz="1400" b="1" dirty="0" smtClean="0">
                <a:latin typeface="Times New Roman" pitchFamily="18" charset="0"/>
                <a:cs typeface="Times New Roman" pitchFamily="18" charset="0"/>
              </a:rPr>
              <a:t>School </a:t>
            </a:r>
            <a:r>
              <a:rPr lang="en-GB" sz="1400" b="1" dirty="0">
                <a:latin typeface="Times New Roman" pitchFamily="18" charset="0"/>
                <a:cs typeface="Times New Roman" pitchFamily="18" charset="0"/>
              </a:rPr>
              <a:t>of Civil Engineering</a:t>
            </a:r>
          </a:p>
          <a:p>
            <a:pPr algn="ctr"/>
            <a:r>
              <a:rPr lang="en-GB" sz="1400" b="1" dirty="0">
                <a:latin typeface="Times New Roman" pitchFamily="18" charset="0"/>
                <a:cs typeface="Times New Roman" pitchFamily="18" charset="0"/>
              </a:rPr>
              <a:t>Engineering Campus</a:t>
            </a:r>
          </a:p>
          <a:p>
            <a:pPr algn="ctr"/>
            <a:r>
              <a:rPr lang="en-GB" sz="1400" b="1" dirty="0">
                <a:latin typeface="Times New Roman" pitchFamily="18" charset="0"/>
                <a:cs typeface="Times New Roman" pitchFamily="18" charset="0"/>
              </a:rPr>
              <a:t> </a:t>
            </a:r>
            <a:r>
              <a:rPr lang="en-GB" sz="1400" b="1" dirty="0" err="1">
                <a:latin typeface="Times New Roman" pitchFamily="18" charset="0"/>
                <a:cs typeface="Times New Roman" pitchFamily="18" charset="0"/>
              </a:rPr>
              <a:t>Universiti</a:t>
            </a:r>
            <a:r>
              <a:rPr lang="en-GB" sz="1400" b="1" dirty="0">
                <a:latin typeface="Times New Roman" pitchFamily="18" charset="0"/>
                <a:cs typeface="Times New Roman" pitchFamily="18" charset="0"/>
              </a:rPr>
              <a:t> </a:t>
            </a:r>
            <a:r>
              <a:rPr lang="en-GB" sz="1400" b="1" dirty="0" err="1">
                <a:latin typeface="Times New Roman" pitchFamily="18" charset="0"/>
                <a:cs typeface="Times New Roman" pitchFamily="18" charset="0"/>
              </a:rPr>
              <a:t>Sains</a:t>
            </a:r>
            <a:r>
              <a:rPr lang="en-GB" sz="1400" b="1" dirty="0">
                <a:latin typeface="Times New Roman" pitchFamily="18" charset="0"/>
                <a:cs typeface="Times New Roman" pitchFamily="18" charset="0"/>
              </a:rPr>
              <a:t> Malaysia</a:t>
            </a:r>
          </a:p>
          <a:p>
            <a:pPr algn="ctr"/>
            <a:r>
              <a:rPr lang="en-GB" sz="1400" b="1" dirty="0">
                <a:latin typeface="Times New Roman" pitchFamily="18" charset="0"/>
                <a:cs typeface="Times New Roman" pitchFamily="18" charset="0"/>
              </a:rPr>
              <a:t>14300 NIBONG TEBAL</a:t>
            </a:r>
          </a:p>
          <a:p>
            <a:pPr algn="ctr"/>
            <a:endParaRPr lang="en-GB" dirty="0">
              <a:latin typeface="Times New Roman" pitchFamily="18" charset="0"/>
              <a:cs typeface="Times New Roman" pitchFamily="18" charset="0"/>
            </a:endParaRPr>
          </a:p>
        </p:txBody>
      </p:sp>
      <p:pic>
        <p:nvPicPr>
          <p:cNvPr id="10246" name="Picture 10" descr="logotype"/>
          <p:cNvPicPr>
            <a:picLocks noChangeAspect="1" noChangeArrowheads="1"/>
          </p:cNvPicPr>
          <p:nvPr/>
        </p:nvPicPr>
        <p:blipFill>
          <a:blip r:embed="rId4" cstate="print"/>
          <a:srcRect/>
          <a:stretch>
            <a:fillRect/>
          </a:stretch>
        </p:blipFill>
        <p:spPr bwMode="auto">
          <a:xfrm>
            <a:off x="2362200" y="0"/>
            <a:ext cx="3948113" cy="1257300"/>
          </a:xfrm>
          <a:prstGeom prst="rect">
            <a:avLst/>
          </a:prstGeom>
          <a:noFill/>
          <a:ln w="9525">
            <a:noFill/>
            <a:miter lim="800000"/>
            <a:headEnd/>
            <a:tailEnd/>
          </a:ln>
        </p:spPr>
      </p:pic>
    </p:spTree>
    <p:extLst>
      <p:ext uri="{BB962C8B-B14F-4D97-AF65-F5344CB8AC3E}">
        <p14:creationId xmlns:p14="http://schemas.microsoft.com/office/powerpoint/2010/main" val="396078307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9525" y="0"/>
            <a:ext cx="8124825" cy="954107"/>
          </a:xfrm>
          <a:prstGeom prst="rect">
            <a:avLst/>
          </a:prstGeom>
          <a:noFill/>
          <a:ln w="9525">
            <a:noFill/>
            <a:miter lim="800000"/>
            <a:headEnd/>
            <a:tailEnd/>
          </a:ln>
        </p:spPr>
        <p:txBody>
          <a:bodyPr wrap="square">
            <a:spAutoFit/>
          </a:bodyPr>
          <a:lstStyle/>
          <a:p>
            <a:pPr algn="ctr"/>
            <a:r>
              <a:rPr lang="en-MY" sz="2800" b="1" dirty="0"/>
              <a:t>Hexagonal Modular Pavement System (HMPS</a:t>
            </a:r>
            <a:r>
              <a:rPr lang="en-MY" sz="2800" dirty="0"/>
              <a:t>)</a:t>
            </a:r>
          </a:p>
          <a:p>
            <a:pPr algn="ctr"/>
            <a:endParaRPr lang="en-MY" sz="2800" dirty="0"/>
          </a:p>
        </p:txBody>
      </p:sp>
      <p:pic>
        <p:nvPicPr>
          <p:cNvPr id="11267" name="Picture 3"/>
          <p:cNvPicPr>
            <a:picLocks noChangeAspect="1" noChangeArrowheads="1"/>
          </p:cNvPicPr>
          <p:nvPr/>
        </p:nvPicPr>
        <p:blipFill>
          <a:blip r:embed="rId3" cstate="print"/>
          <a:srcRect/>
          <a:stretch>
            <a:fillRect/>
          </a:stretch>
        </p:blipFill>
        <p:spPr bwMode="auto">
          <a:xfrm>
            <a:off x="5105400" y="3200400"/>
            <a:ext cx="1981200" cy="1905000"/>
          </a:xfrm>
          <a:prstGeom prst="rect">
            <a:avLst/>
          </a:prstGeom>
          <a:noFill/>
          <a:ln w="34925">
            <a:solidFill>
              <a:schemeClr val="tx1"/>
            </a:solidFill>
            <a:miter lim="800000"/>
            <a:headEnd/>
            <a:tailEnd/>
          </a:ln>
        </p:spPr>
      </p:pic>
      <p:pic>
        <p:nvPicPr>
          <p:cNvPr id="11268" name="Picture 3"/>
          <p:cNvPicPr>
            <a:picLocks noChangeAspect="1" noChangeArrowheads="1"/>
          </p:cNvPicPr>
          <p:nvPr/>
        </p:nvPicPr>
        <p:blipFill>
          <a:blip r:embed="rId4" cstate="print"/>
          <a:srcRect/>
          <a:stretch>
            <a:fillRect/>
          </a:stretch>
        </p:blipFill>
        <p:spPr bwMode="auto">
          <a:xfrm>
            <a:off x="6106886" y="594796"/>
            <a:ext cx="3037114" cy="2551176"/>
          </a:xfrm>
          <a:prstGeom prst="rect">
            <a:avLst/>
          </a:prstGeom>
          <a:noFill/>
          <a:ln w="34925">
            <a:solidFill>
              <a:schemeClr val="tx1"/>
            </a:solidFill>
            <a:miter lim="800000"/>
            <a:headEnd/>
            <a:tailEnd/>
          </a:ln>
        </p:spPr>
      </p:pic>
      <p:pic>
        <p:nvPicPr>
          <p:cNvPr id="11269" name="Picture 13"/>
          <p:cNvPicPr>
            <a:picLocks noChangeAspect="1" noChangeArrowheads="1"/>
          </p:cNvPicPr>
          <p:nvPr/>
        </p:nvPicPr>
        <p:blipFill>
          <a:blip r:embed="rId5" cstate="print"/>
          <a:srcRect/>
          <a:stretch>
            <a:fillRect/>
          </a:stretch>
        </p:blipFill>
        <p:spPr bwMode="auto">
          <a:xfrm>
            <a:off x="2514599" y="3200400"/>
            <a:ext cx="2576513" cy="1905000"/>
          </a:xfrm>
          <a:prstGeom prst="rect">
            <a:avLst/>
          </a:prstGeom>
          <a:noFill/>
          <a:ln w="34925">
            <a:solidFill>
              <a:schemeClr val="tx1"/>
            </a:solidFill>
            <a:miter lim="800000"/>
            <a:headEnd/>
            <a:tailEnd/>
          </a:ln>
        </p:spPr>
      </p:pic>
      <p:pic>
        <p:nvPicPr>
          <p:cNvPr id="11270" name="Picture 4"/>
          <p:cNvPicPr>
            <a:picLocks noChangeAspect="1" noChangeArrowheads="1"/>
          </p:cNvPicPr>
          <p:nvPr/>
        </p:nvPicPr>
        <p:blipFill>
          <a:blip r:embed="rId6" cstate="print"/>
          <a:srcRect/>
          <a:stretch>
            <a:fillRect/>
          </a:stretch>
        </p:blipFill>
        <p:spPr bwMode="auto">
          <a:xfrm>
            <a:off x="0" y="3200400"/>
            <a:ext cx="2506663" cy="1905000"/>
          </a:xfrm>
          <a:prstGeom prst="rect">
            <a:avLst/>
          </a:prstGeom>
          <a:noFill/>
          <a:ln w="34925">
            <a:solidFill>
              <a:schemeClr val="tx1"/>
            </a:solidFill>
            <a:miter lim="800000"/>
            <a:headEnd/>
            <a:tailEnd/>
          </a:ln>
        </p:spPr>
      </p:pic>
      <p:pic>
        <p:nvPicPr>
          <p:cNvPr id="11271" name="Picture 6"/>
          <p:cNvPicPr>
            <a:picLocks noChangeAspect="1" noChangeArrowheads="1"/>
          </p:cNvPicPr>
          <p:nvPr/>
        </p:nvPicPr>
        <p:blipFill>
          <a:blip r:embed="rId7" cstate="print"/>
          <a:srcRect/>
          <a:stretch>
            <a:fillRect/>
          </a:stretch>
        </p:blipFill>
        <p:spPr bwMode="auto">
          <a:xfrm>
            <a:off x="2514600" y="5105400"/>
            <a:ext cx="2576513" cy="1752600"/>
          </a:xfrm>
          <a:prstGeom prst="rect">
            <a:avLst/>
          </a:prstGeom>
          <a:noFill/>
          <a:ln w="34925">
            <a:solidFill>
              <a:schemeClr val="tx1"/>
            </a:solidFill>
            <a:miter lim="800000"/>
            <a:headEnd/>
            <a:tailEnd/>
          </a:ln>
        </p:spPr>
      </p:pic>
      <p:pic>
        <p:nvPicPr>
          <p:cNvPr id="11272" name="Picture 5"/>
          <p:cNvPicPr>
            <a:picLocks noChangeAspect="1" noChangeArrowheads="1"/>
          </p:cNvPicPr>
          <p:nvPr/>
        </p:nvPicPr>
        <p:blipFill>
          <a:blip r:embed="rId8" cstate="print"/>
          <a:srcRect/>
          <a:stretch>
            <a:fillRect/>
          </a:stretch>
        </p:blipFill>
        <p:spPr bwMode="auto">
          <a:xfrm>
            <a:off x="0" y="5105400"/>
            <a:ext cx="2514600" cy="1752600"/>
          </a:xfrm>
          <a:prstGeom prst="rect">
            <a:avLst/>
          </a:prstGeom>
          <a:noFill/>
          <a:ln w="34925">
            <a:solidFill>
              <a:schemeClr val="tx1"/>
            </a:solidFill>
            <a:miter lim="800000"/>
            <a:headEnd/>
            <a:tailEnd/>
          </a:ln>
        </p:spPr>
      </p:pic>
      <p:pic>
        <p:nvPicPr>
          <p:cNvPr id="11273" name="Picture 17" descr="IMG_0200"/>
          <p:cNvPicPr>
            <a:picLocks noChangeAspect="1" noChangeArrowheads="1"/>
          </p:cNvPicPr>
          <p:nvPr/>
        </p:nvPicPr>
        <p:blipFill>
          <a:blip r:embed="rId9" cstate="print"/>
          <a:srcRect l="4817" t="22801" r="17560" b="11598"/>
          <a:stretch>
            <a:fillRect/>
          </a:stretch>
        </p:blipFill>
        <p:spPr bwMode="auto">
          <a:xfrm>
            <a:off x="7086600" y="5105400"/>
            <a:ext cx="2057400" cy="1752600"/>
          </a:xfrm>
          <a:prstGeom prst="rect">
            <a:avLst/>
          </a:prstGeom>
          <a:noFill/>
          <a:ln w="34925">
            <a:solidFill>
              <a:schemeClr val="tx1"/>
            </a:solidFill>
            <a:miter lim="800000"/>
            <a:headEnd/>
            <a:tailEnd/>
          </a:ln>
        </p:spPr>
      </p:pic>
      <p:pic>
        <p:nvPicPr>
          <p:cNvPr id="11274" name="Picture 18" descr="IMG_0423"/>
          <p:cNvPicPr>
            <a:picLocks noChangeAspect="1" noChangeArrowheads="1"/>
          </p:cNvPicPr>
          <p:nvPr/>
        </p:nvPicPr>
        <p:blipFill>
          <a:blip r:embed="rId10" cstate="print"/>
          <a:srcRect t="14772"/>
          <a:stretch>
            <a:fillRect/>
          </a:stretch>
        </p:blipFill>
        <p:spPr bwMode="auto">
          <a:xfrm>
            <a:off x="7086600" y="3200400"/>
            <a:ext cx="2057400" cy="1905000"/>
          </a:xfrm>
          <a:prstGeom prst="rect">
            <a:avLst/>
          </a:prstGeom>
          <a:noFill/>
          <a:ln w="34925">
            <a:solidFill>
              <a:schemeClr val="tx1"/>
            </a:solidFill>
            <a:miter lim="800000"/>
            <a:headEnd/>
            <a:tailEnd/>
          </a:ln>
        </p:spPr>
      </p:pic>
      <p:pic>
        <p:nvPicPr>
          <p:cNvPr id="11275" name="Picture 5" descr="D:\Academic\PhD\lab work pics\IMG_0415.JPG"/>
          <p:cNvPicPr>
            <a:picLocks noChangeAspect="1" noChangeArrowheads="1"/>
          </p:cNvPicPr>
          <p:nvPr/>
        </p:nvPicPr>
        <p:blipFill>
          <a:blip r:embed="rId11" cstate="print"/>
          <a:srcRect/>
          <a:stretch>
            <a:fillRect/>
          </a:stretch>
        </p:blipFill>
        <p:spPr bwMode="auto">
          <a:xfrm>
            <a:off x="5105400" y="5105400"/>
            <a:ext cx="1981200" cy="1752600"/>
          </a:xfrm>
          <a:prstGeom prst="rect">
            <a:avLst/>
          </a:prstGeom>
          <a:noFill/>
          <a:ln w="34925">
            <a:solidFill>
              <a:srgbClr val="000000"/>
            </a:solidFill>
            <a:miter lim="800000"/>
            <a:headEnd/>
            <a:tailEnd/>
          </a:ln>
        </p:spPr>
      </p:pic>
      <p:sp>
        <p:nvSpPr>
          <p:cNvPr id="11276" name="Rectangle 12"/>
          <p:cNvSpPr>
            <a:spLocks noChangeArrowheads="1"/>
          </p:cNvSpPr>
          <p:nvPr/>
        </p:nvSpPr>
        <p:spPr bwMode="auto">
          <a:xfrm>
            <a:off x="16329" y="692150"/>
            <a:ext cx="5878286" cy="2554545"/>
          </a:xfrm>
          <a:prstGeom prst="rect">
            <a:avLst/>
          </a:prstGeom>
          <a:noFill/>
          <a:ln w="9525">
            <a:noFill/>
            <a:miter lim="800000"/>
            <a:headEnd/>
            <a:tailEnd/>
          </a:ln>
        </p:spPr>
        <p:txBody>
          <a:bodyPr wrap="square">
            <a:spAutoFit/>
          </a:bodyPr>
          <a:lstStyle/>
          <a:p>
            <a:pPr>
              <a:buFont typeface="Arial" charset="0"/>
              <a:buChar char="•"/>
            </a:pPr>
            <a:r>
              <a:rPr lang="en-US" sz="2000" dirty="0">
                <a:latin typeface="Times New Roman" pitchFamily="18" charset="0"/>
              </a:rPr>
              <a:t>HMPS (Hexagonal  modular, cubical </a:t>
            </a:r>
            <a:r>
              <a:rPr lang="en-US" sz="2000" dirty="0" smtClean="0">
                <a:latin typeface="Times New Roman" pitchFamily="18" charset="0"/>
              </a:rPr>
              <a:t>aggregates</a:t>
            </a:r>
            <a:r>
              <a:rPr lang="en-US" sz="2000" dirty="0">
                <a:latin typeface="Times New Roman" pitchFamily="18" charset="0"/>
              </a:rPr>
              <a:t>) with high air voids &gt; 35%</a:t>
            </a:r>
          </a:p>
          <a:p>
            <a:pPr>
              <a:buFont typeface="Arial" charset="0"/>
              <a:buChar char="•"/>
            </a:pPr>
            <a:r>
              <a:rPr lang="en-US" sz="2000" dirty="0" smtClean="0">
                <a:latin typeface="Times New Roman" pitchFamily="18" charset="0"/>
              </a:rPr>
              <a:t>Large </a:t>
            </a:r>
            <a:r>
              <a:rPr lang="en-US" sz="2000" dirty="0">
                <a:latin typeface="Times New Roman" pitchFamily="18" charset="0"/>
              </a:rPr>
              <a:t>permeable </a:t>
            </a:r>
            <a:r>
              <a:rPr lang="en-US" sz="2000" dirty="0" smtClean="0">
                <a:latin typeface="Times New Roman" pitchFamily="18" charset="0"/>
              </a:rPr>
              <a:t>surface area (+94%)</a:t>
            </a:r>
            <a:endParaRPr lang="en-US" sz="2000" dirty="0">
              <a:latin typeface="Times New Roman" pitchFamily="18" charset="0"/>
            </a:endParaRPr>
          </a:p>
          <a:p>
            <a:pPr>
              <a:buFont typeface="Arial" charset="0"/>
              <a:buChar char="•"/>
            </a:pPr>
            <a:r>
              <a:rPr lang="en-US" sz="2000" dirty="0">
                <a:latin typeface="Times New Roman" pitchFamily="18" charset="0"/>
              </a:rPr>
              <a:t>Improves </a:t>
            </a:r>
            <a:r>
              <a:rPr lang="en-US" sz="2000" dirty="0" smtClean="0">
                <a:latin typeface="Times New Roman" pitchFamily="18" charset="0"/>
              </a:rPr>
              <a:t>local infiltration capacity and thus decreases </a:t>
            </a:r>
            <a:r>
              <a:rPr lang="en-US" sz="2000" dirty="0">
                <a:latin typeface="Times New Roman" pitchFamily="18" charset="0"/>
              </a:rPr>
              <a:t>storm </a:t>
            </a:r>
            <a:r>
              <a:rPr lang="en-US" sz="2000" dirty="0" smtClean="0">
                <a:latin typeface="Times New Roman" pitchFamily="18" charset="0"/>
              </a:rPr>
              <a:t>water runoff</a:t>
            </a:r>
            <a:endParaRPr lang="en-US" sz="2000" dirty="0">
              <a:latin typeface="Times New Roman" pitchFamily="18" charset="0"/>
            </a:endParaRPr>
          </a:p>
          <a:p>
            <a:pPr>
              <a:buFont typeface="Arial" charset="0"/>
              <a:buChar char="•"/>
            </a:pPr>
            <a:r>
              <a:rPr lang="en-US" sz="2000" dirty="0" smtClean="0">
                <a:latin typeface="Times New Roman" pitchFamily="18" charset="0"/>
              </a:rPr>
              <a:t>Holding loose aggregates in pack and increase loading capacity</a:t>
            </a:r>
            <a:endParaRPr lang="en-US" sz="2000" dirty="0">
              <a:latin typeface="Times New Roman" pitchFamily="18" charset="0"/>
            </a:endParaRPr>
          </a:p>
          <a:p>
            <a:pPr>
              <a:buFont typeface="Arial" charset="0"/>
              <a:buChar char="•"/>
            </a:pPr>
            <a:r>
              <a:rPr lang="en-US" sz="2000" dirty="0" smtClean="0">
                <a:latin typeface="Times New Roman" pitchFamily="18" charset="0"/>
              </a:rPr>
              <a:t>Environmental </a:t>
            </a:r>
            <a:r>
              <a:rPr lang="en-US" sz="2000" dirty="0">
                <a:latin typeface="Times New Roman" pitchFamily="18" charset="0"/>
              </a:rPr>
              <a:t>friendly </a:t>
            </a:r>
            <a:r>
              <a:rPr lang="en-US" sz="2000" dirty="0" smtClean="0">
                <a:latin typeface="Times New Roman" pitchFamily="18" charset="0"/>
              </a:rPr>
              <a:t>and MSMA compliance</a:t>
            </a:r>
            <a:endParaRPr lang="en-US" sz="2000" dirty="0">
              <a:latin typeface="Times New Roman" pitchFamily="18" charset="0"/>
            </a:endParaRPr>
          </a:p>
        </p:txBody>
      </p:sp>
    </p:spTree>
    <p:extLst>
      <p:ext uri="{BB962C8B-B14F-4D97-AF65-F5344CB8AC3E}">
        <p14:creationId xmlns:p14="http://schemas.microsoft.com/office/powerpoint/2010/main" val="125292883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525" y="0"/>
            <a:ext cx="5343525" cy="523875"/>
          </a:xfrm>
          <a:prstGeom prst="rect">
            <a:avLst/>
          </a:prstGeom>
          <a:noFill/>
          <a:ln w="9525">
            <a:noFill/>
            <a:miter lim="800000"/>
            <a:headEnd/>
            <a:tailEnd/>
          </a:ln>
        </p:spPr>
        <p:txBody>
          <a:bodyPr>
            <a:spAutoFit/>
          </a:bodyPr>
          <a:lstStyle/>
          <a:p>
            <a:pPr algn="ctr"/>
            <a:r>
              <a:rPr lang="en-MY" sz="2800" b="1"/>
              <a:t>Problem Statements</a:t>
            </a:r>
            <a:endParaRPr lang="en-MY" sz="2800"/>
          </a:p>
        </p:txBody>
      </p:sp>
      <p:sp>
        <p:nvSpPr>
          <p:cNvPr id="4" name="Content Placeholder 2"/>
          <p:cNvSpPr txBox="1">
            <a:spLocks/>
          </p:cNvSpPr>
          <p:nvPr/>
        </p:nvSpPr>
        <p:spPr>
          <a:xfrm>
            <a:off x="228600" y="523875"/>
            <a:ext cx="8458200" cy="3124200"/>
          </a:xfrm>
          <a:prstGeom prst="rect">
            <a:avLst/>
          </a:prstGeom>
        </p:spPr>
        <p:txBody>
          <a:bodyPr>
            <a:normAutofit/>
          </a:bodyPr>
          <a:lstStyle/>
          <a:p>
            <a:pPr marL="342900" indent="-342900" algn="just" fontAlgn="auto">
              <a:spcBef>
                <a:spcPct val="20000"/>
              </a:spcBef>
              <a:spcAft>
                <a:spcPts val="0"/>
              </a:spcAft>
              <a:buClr>
                <a:schemeClr val="accent1"/>
              </a:buClr>
              <a:buSzPct val="70000"/>
              <a:buFont typeface="Wingdings 2"/>
              <a:buChar char=""/>
              <a:defRPr/>
            </a:pPr>
            <a:r>
              <a:rPr lang="en-GB" sz="2200" dirty="0">
                <a:latin typeface="Times New Roman" pitchFamily="18" charset="0"/>
                <a:cs typeface="Times New Roman" pitchFamily="18" charset="0"/>
              </a:rPr>
              <a:t>Urbanization reduce permeable </a:t>
            </a:r>
            <a:r>
              <a:rPr lang="en-GB" sz="2200" dirty="0" smtClean="0">
                <a:latin typeface="Times New Roman" pitchFamily="18" charset="0"/>
                <a:cs typeface="Times New Roman" pitchFamily="18" charset="0"/>
              </a:rPr>
              <a:t>area and thus urban </a:t>
            </a:r>
            <a:r>
              <a:rPr lang="en-GB" sz="2200" dirty="0">
                <a:latin typeface="Times New Roman" pitchFamily="18" charset="0"/>
                <a:cs typeface="Times New Roman" pitchFamily="18" charset="0"/>
              </a:rPr>
              <a:t>runoff volumes increase significantly</a:t>
            </a:r>
          </a:p>
          <a:p>
            <a:pPr marL="342900" indent="-342900" algn="just" fontAlgn="auto">
              <a:spcBef>
                <a:spcPct val="20000"/>
              </a:spcBef>
              <a:spcAft>
                <a:spcPts val="0"/>
              </a:spcAft>
              <a:buClr>
                <a:schemeClr val="accent1"/>
              </a:buClr>
              <a:buSzPct val="70000"/>
              <a:buFont typeface="Wingdings 2"/>
              <a:buChar char=""/>
              <a:defRPr/>
            </a:pPr>
            <a:r>
              <a:rPr lang="en-GB" sz="2200" dirty="0" smtClean="0">
                <a:latin typeface="Times New Roman" pitchFamily="18" charset="0"/>
                <a:cs typeface="Times New Roman" pitchFamily="18" charset="0"/>
              </a:rPr>
              <a:t>Lower </a:t>
            </a:r>
            <a:r>
              <a:rPr lang="en-GB" sz="2200" dirty="0">
                <a:latin typeface="Times New Roman" pitchFamily="18" charset="0"/>
                <a:cs typeface="Times New Roman" pitchFamily="18" charset="0"/>
              </a:rPr>
              <a:t>groundwater table </a:t>
            </a:r>
            <a:r>
              <a:rPr lang="en-GB" sz="2200" dirty="0" smtClean="0">
                <a:latin typeface="Times New Roman" pitchFamily="18" charset="0"/>
                <a:cs typeface="Times New Roman" pitchFamily="18" charset="0"/>
              </a:rPr>
              <a:t>since less local infiltration and percolation</a:t>
            </a:r>
            <a:endParaRPr lang="en-GB" sz="2200" dirty="0">
              <a:latin typeface="Times New Roman" pitchFamily="18" charset="0"/>
              <a:cs typeface="Times New Roman" pitchFamily="18" charset="0"/>
            </a:endParaRPr>
          </a:p>
          <a:p>
            <a:pPr marL="342900" indent="-342900" algn="just" fontAlgn="auto">
              <a:spcBef>
                <a:spcPct val="20000"/>
              </a:spcBef>
              <a:spcAft>
                <a:spcPts val="0"/>
              </a:spcAft>
              <a:buClr>
                <a:schemeClr val="accent1"/>
              </a:buClr>
              <a:buSzPct val="70000"/>
              <a:buFont typeface="Wingdings 2"/>
              <a:buChar char=""/>
              <a:defRPr/>
            </a:pPr>
            <a:r>
              <a:rPr lang="en-GB" sz="2200" dirty="0" smtClean="0">
                <a:latin typeface="Times New Roman" pitchFamily="18" charset="0"/>
                <a:cs typeface="Times New Roman" pitchFamily="18" charset="0"/>
              </a:rPr>
              <a:t>Since in urban areas, most of directly connected impervious areas are parking and pavement, it is essential to capture rainfall at source (source control)</a:t>
            </a:r>
            <a:endParaRPr lang="en-GB" sz="2200" dirty="0">
              <a:latin typeface="Times New Roman" pitchFamily="18" charset="0"/>
              <a:cs typeface="Times New Roman" pitchFamily="18" charset="0"/>
            </a:endParaRPr>
          </a:p>
          <a:p>
            <a:pPr marL="342900" indent="-342900" algn="just" fontAlgn="auto">
              <a:spcBef>
                <a:spcPct val="20000"/>
              </a:spcBef>
              <a:spcAft>
                <a:spcPts val="0"/>
              </a:spcAft>
              <a:buClr>
                <a:schemeClr val="accent1"/>
              </a:buClr>
              <a:buSzPct val="70000"/>
              <a:buFont typeface="Wingdings 2"/>
              <a:buChar char=""/>
              <a:defRPr/>
            </a:pPr>
            <a:endParaRPr lang="en-GB" sz="2000" dirty="0">
              <a:solidFill>
                <a:schemeClr val="tx2"/>
              </a:solidFill>
              <a:latin typeface="Times New Roman" pitchFamily="18" charset="0"/>
              <a:cs typeface="Times New Roman" pitchFamily="18" charset="0"/>
            </a:endParaRPr>
          </a:p>
        </p:txBody>
      </p:sp>
      <p:pic>
        <p:nvPicPr>
          <p:cNvPr id="12292" name="Picture 24" descr="C:\Users\User\Downloads\images (1).jpg"/>
          <p:cNvPicPr>
            <a:picLocks noChangeAspect="1" noChangeArrowheads="1"/>
          </p:cNvPicPr>
          <p:nvPr/>
        </p:nvPicPr>
        <p:blipFill>
          <a:blip r:embed="rId2" cstate="print"/>
          <a:srcRect/>
          <a:stretch>
            <a:fillRect/>
          </a:stretch>
        </p:blipFill>
        <p:spPr bwMode="auto">
          <a:xfrm>
            <a:off x="76200" y="2895600"/>
            <a:ext cx="3657600" cy="3276600"/>
          </a:xfrm>
          <a:prstGeom prst="rect">
            <a:avLst/>
          </a:prstGeom>
          <a:noFill/>
          <a:ln w="34925">
            <a:solidFill>
              <a:schemeClr val="tx1"/>
            </a:solidFill>
            <a:miter lim="800000"/>
            <a:headEnd/>
            <a:tailEnd/>
          </a:ln>
        </p:spPr>
      </p:pic>
      <p:pic>
        <p:nvPicPr>
          <p:cNvPr id="9" name="Picture 42" descr="C:\Users\User\Downloads\images (6).jpg"/>
          <p:cNvPicPr>
            <a:picLocks noChangeAspect="1" noChangeArrowheads="1"/>
          </p:cNvPicPr>
          <p:nvPr/>
        </p:nvPicPr>
        <p:blipFill>
          <a:blip r:embed="rId3" cstate="print"/>
          <a:srcRect/>
          <a:stretch>
            <a:fillRect/>
          </a:stretch>
        </p:blipFill>
        <p:spPr bwMode="auto">
          <a:xfrm>
            <a:off x="3799114" y="2895600"/>
            <a:ext cx="4345289" cy="1952232"/>
          </a:xfrm>
          <a:prstGeom prst="rect">
            <a:avLst/>
          </a:prstGeom>
          <a:noFill/>
          <a:ln w="34925">
            <a:solidFill>
              <a:schemeClr val="tx1"/>
            </a:solidFill>
            <a:miter lim="800000"/>
            <a:headEnd/>
            <a:tailEnd/>
          </a:ln>
        </p:spPr>
      </p:pic>
      <p:pic>
        <p:nvPicPr>
          <p:cNvPr id="10" name="Picture 26" descr="C:\Users\User\Downloads\images (3).jpg"/>
          <p:cNvPicPr>
            <a:picLocks noChangeAspect="1" noChangeArrowheads="1"/>
          </p:cNvPicPr>
          <p:nvPr/>
        </p:nvPicPr>
        <p:blipFill>
          <a:blip r:embed="rId4" cstate="print"/>
          <a:srcRect/>
          <a:stretch>
            <a:fillRect/>
          </a:stretch>
        </p:blipFill>
        <p:spPr bwMode="auto">
          <a:xfrm>
            <a:off x="3761509" y="4877391"/>
            <a:ext cx="3325091" cy="1702130"/>
          </a:xfrm>
          <a:prstGeom prst="rect">
            <a:avLst/>
          </a:prstGeom>
          <a:noFill/>
          <a:ln w="34925">
            <a:solidFill>
              <a:schemeClr val="tx1"/>
            </a:solidFill>
            <a:miter lim="800000"/>
            <a:headEnd/>
            <a:tailEnd/>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8372" y="4876800"/>
            <a:ext cx="1950510" cy="171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8302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095556"/>
            <a:ext cx="1939290" cy="1939290"/>
          </a:xfrm>
          <a:prstGeom prst="rect">
            <a:avLst/>
          </a:prstGeom>
          <a:noFill/>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2033270" cy="1946275"/>
          </a:xfrm>
          <a:prstGeom prst="rect">
            <a:avLst/>
          </a:prstGeom>
          <a:noFill/>
          <a:ln>
            <a:noFill/>
          </a:ln>
        </p:spPr>
      </p:pic>
      <p:sp>
        <p:nvSpPr>
          <p:cNvPr id="7" name="Rectangle 6"/>
          <p:cNvSpPr/>
          <p:nvPr/>
        </p:nvSpPr>
        <p:spPr>
          <a:xfrm>
            <a:off x="609600" y="3105835"/>
            <a:ext cx="7696200" cy="369332"/>
          </a:xfrm>
          <a:prstGeom prst="rect">
            <a:avLst/>
          </a:prstGeom>
        </p:spPr>
        <p:txBody>
          <a:bodyPr wrap="square">
            <a:spAutoFit/>
          </a:bodyPr>
          <a:lstStyle/>
          <a:p>
            <a:r>
              <a:rPr lang="en-MY" dirty="0"/>
              <a:t>Figure 1: The arrangement of HMPS similar to the bee nest structure</a:t>
            </a:r>
          </a:p>
        </p:txBody>
      </p:sp>
      <p:pic>
        <p:nvPicPr>
          <p:cNvPr id="102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3580254"/>
            <a:ext cx="17907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7150" y="3552955"/>
            <a:ext cx="1714500" cy="126523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560893"/>
            <a:ext cx="1851025" cy="1257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sp>
        <p:nvSpPr>
          <p:cNvPr id="9" name="Rectangle 5"/>
          <p:cNvSpPr>
            <a:spLocks noChangeArrowheads="1"/>
          </p:cNvSpPr>
          <p:nvPr/>
        </p:nvSpPr>
        <p:spPr bwMode="auto">
          <a:xfrm>
            <a:off x="1790700" y="4529777"/>
            <a:ext cx="46618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1400" b="1" i="0" u="none" strike="noStrike" cap="none" normalizeH="0" baseline="0" dirty="0" smtClean="0">
                <a:ln>
                  <a:noFill/>
                </a:ln>
                <a:solidFill>
                  <a:srgbClr val="000000"/>
                </a:solidFill>
                <a:effectLst/>
                <a:latin typeface="Arial" pitchFamily="34" charset="0"/>
                <a:ea typeface="Calibri" pitchFamily="34" charset="0"/>
                <a:cs typeface="Calibri" pitchFamily="34" charset="0"/>
              </a:rPr>
              <a:t>(a)                                   (b)                                        (c</a:t>
            </a:r>
            <a:r>
              <a:rPr kumimoji="0" lang="en-US" sz="1100" b="0" i="0" u="none" strike="noStrike" cap="none" normalizeH="0" baseline="0" dirty="0" smtClean="0">
                <a:ln>
                  <a:noFill/>
                </a:ln>
                <a:solidFill>
                  <a:srgbClr val="000000"/>
                </a:solidFill>
                <a:effectLst/>
                <a:latin typeface="Arial" pitchFamily="34" charset="0"/>
                <a:ea typeface="Calibri" pitchFamily="34" charset="0"/>
                <a:cs typeface="Calibri"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p:nvPr/>
        </p:nvSpPr>
        <p:spPr>
          <a:xfrm>
            <a:off x="400050" y="4953000"/>
            <a:ext cx="8210550" cy="1477328"/>
          </a:xfrm>
          <a:prstGeom prst="rect">
            <a:avLst/>
          </a:prstGeom>
        </p:spPr>
        <p:txBody>
          <a:bodyPr wrap="square">
            <a:spAutoFit/>
          </a:bodyPr>
          <a:lstStyle/>
          <a:p>
            <a:r>
              <a:rPr lang="en-MY" dirty="0"/>
              <a:t>Figure 2: M</a:t>
            </a:r>
            <a:r>
              <a:rPr lang="en-MY" dirty="0" smtClean="0"/>
              <a:t>arket </a:t>
            </a:r>
            <a:r>
              <a:rPr lang="en-MY" dirty="0"/>
              <a:t>available permeable </a:t>
            </a:r>
            <a:r>
              <a:rPr lang="en-MY" dirty="0" smtClean="0"/>
              <a:t>pavers </a:t>
            </a:r>
            <a:r>
              <a:rPr lang="en-MY" dirty="0"/>
              <a:t>(a) Permeable interlocking concrete pavers with pea gravel fill (heavy and minimum permeable surface), (b) Concrete grid pavers with topsoil and grass fill (heavy and minimum permeable surface), (c) Plastic reinforcement grid pavers with earth and grass fill (minimum loading).</a:t>
            </a:r>
          </a:p>
        </p:txBody>
      </p:sp>
    </p:spTree>
    <p:extLst>
      <p:ext uri="{BB962C8B-B14F-4D97-AF65-F5344CB8AC3E}">
        <p14:creationId xmlns:p14="http://schemas.microsoft.com/office/powerpoint/2010/main" val="2917255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228600" y="304800"/>
            <a:ext cx="8458200" cy="584200"/>
          </a:xfrm>
          <a:prstGeom prst="rect">
            <a:avLst/>
          </a:prstGeom>
          <a:noFill/>
          <a:ln w="9525">
            <a:noFill/>
            <a:miter lim="800000"/>
            <a:headEnd/>
            <a:tailEnd/>
          </a:ln>
        </p:spPr>
        <p:txBody>
          <a:bodyPr>
            <a:spAutoFit/>
          </a:bodyPr>
          <a:lstStyle/>
          <a:p>
            <a:r>
              <a:rPr lang="en-US" sz="3200" b="1">
                <a:latin typeface="Times New Roman" pitchFamily="18" charset="0"/>
                <a:cs typeface="Times New Roman" pitchFamily="18" charset="0"/>
              </a:rPr>
              <a:t>OBJECTIVE OF THE INVENTION</a:t>
            </a:r>
            <a:endParaRPr lang="en-MY" sz="3200" b="1">
              <a:latin typeface="Times New Roman" pitchFamily="18" charset="0"/>
              <a:cs typeface="Times New Roman" pitchFamily="18" charset="0"/>
            </a:endParaRPr>
          </a:p>
        </p:txBody>
      </p:sp>
      <p:sp>
        <p:nvSpPr>
          <p:cNvPr id="16387" name="Content Placeholder 5"/>
          <p:cNvSpPr>
            <a:spLocks noGrp="1"/>
          </p:cNvSpPr>
          <p:nvPr>
            <p:ph idx="1"/>
          </p:nvPr>
        </p:nvSpPr>
        <p:spPr>
          <a:xfrm>
            <a:off x="0" y="1066800"/>
            <a:ext cx="9144000" cy="1865313"/>
          </a:xfrm>
        </p:spPr>
        <p:txBody>
          <a:bodyPr>
            <a:spAutoFit/>
          </a:bodyPr>
          <a:lstStyle/>
          <a:p>
            <a:pPr eaLnBrk="1" hangingPunct="1">
              <a:buClr>
                <a:schemeClr val="tx1"/>
              </a:buClr>
              <a:buFont typeface="Arial" charset="0"/>
              <a:buChar char="•"/>
            </a:pPr>
            <a:r>
              <a:rPr lang="en-MY" sz="2400" smtClean="0">
                <a:solidFill>
                  <a:schemeClr val="tx1"/>
                </a:solidFill>
                <a:latin typeface="Times New Roman" pitchFamily="18" charset="0"/>
                <a:cs typeface="Times New Roman" pitchFamily="18" charset="0"/>
              </a:rPr>
              <a:t>To improve infiltration rates of permeable pavement, the   Hexagonal Modular Pavement System (HMPS) was developed</a:t>
            </a:r>
          </a:p>
          <a:p>
            <a:pPr eaLnBrk="1" hangingPunct="1">
              <a:buFont typeface="Wingdings" pitchFamily="2" charset="2"/>
              <a:buChar char="§"/>
            </a:pPr>
            <a:endParaRPr lang="en-MY" sz="2400" b="1" smtClean="0">
              <a:latin typeface="Times New Roman" pitchFamily="18" charset="0"/>
              <a:cs typeface="Times New Roman" pitchFamily="18" charset="0"/>
            </a:endParaRPr>
          </a:p>
          <a:p>
            <a:pPr eaLnBrk="1" hangingPunct="1">
              <a:buFont typeface="Wingdings" pitchFamily="2" charset="2"/>
              <a:buChar char="§"/>
            </a:pPr>
            <a:endParaRPr lang="en-MY" b="1" smtClean="0">
              <a:latin typeface="Times New Roman" pitchFamily="18" charset="0"/>
              <a:cs typeface="Times New Roman" pitchFamily="18" charset="0"/>
            </a:endParaRPr>
          </a:p>
        </p:txBody>
      </p:sp>
      <p:sp>
        <p:nvSpPr>
          <p:cNvPr id="7" name="Content Placeholder 2"/>
          <p:cNvSpPr txBox="1">
            <a:spLocks/>
          </p:cNvSpPr>
          <p:nvPr/>
        </p:nvSpPr>
        <p:spPr bwMode="auto">
          <a:xfrm>
            <a:off x="0" y="1981200"/>
            <a:ext cx="9144000" cy="2362200"/>
          </a:xfrm>
          <a:prstGeom prst="rect">
            <a:avLst/>
          </a:prstGeom>
          <a:noFill/>
          <a:ln w="9525">
            <a:noFill/>
            <a:miter lim="800000"/>
            <a:headEnd/>
            <a:tailEnd/>
          </a:ln>
        </p:spPr>
        <p:txBody>
          <a:bodyPr/>
          <a:lstStyle/>
          <a:p>
            <a:pPr algn="just" fontAlgn="auto">
              <a:spcBef>
                <a:spcPct val="20000"/>
              </a:spcBef>
              <a:spcAft>
                <a:spcPts val="0"/>
              </a:spcAft>
              <a:buClr>
                <a:schemeClr val="accent1"/>
              </a:buClr>
              <a:buSzPct val="70000"/>
              <a:defRPr/>
            </a:pPr>
            <a:r>
              <a:rPr lang="en-GB" sz="2200" b="1" dirty="0">
                <a:latin typeface="Times New Roman" pitchFamily="18" charset="0"/>
                <a:cs typeface="Times New Roman" pitchFamily="18" charset="0"/>
              </a:rPr>
              <a:t>HMPS invention objectives:</a:t>
            </a:r>
            <a:endParaRPr lang="en-US" sz="2200" b="1" dirty="0">
              <a:latin typeface="Times New Roman" pitchFamily="18" charset="0"/>
              <a:cs typeface="Times New Roman" pitchFamily="18" charset="0"/>
            </a:endParaRPr>
          </a:p>
          <a:p>
            <a:pPr algn="just" fontAlgn="auto">
              <a:spcBef>
                <a:spcPct val="20000"/>
              </a:spcBef>
              <a:spcAft>
                <a:spcPts val="0"/>
              </a:spcAft>
              <a:buClr>
                <a:schemeClr val="accent1"/>
              </a:buClr>
              <a:buSzPct val="70000"/>
              <a:buFont typeface="Arial" pitchFamily="34" charset="0"/>
              <a:buChar char="•"/>
              <a:defRPr/>
            </a:pPr>
            <a:r>
              <a:rPr lang="en-US" sz="2200" b="1" dirty="0">
                <a:latin typeface="Times New Roman" pitchFamily="18" charset="0"/>
                <a:cs typeface="Times New Roman" pitchFamily="18" charset="0"/>
              </a:rPr>
              <a:t>     </a:t>
            </a:r>
            <a:r>
              <a:rPr lang="en-MY" sz="2200" dirty="0">
                <a:latin typeface="Times New Roman" pitchFamily="18" charset="0"/>
                <a:cs typeface="Times New Roman" pitchFamily="18" charset="0"/>
              </a:rPr>
              <a:t>To </a:t>
            </a:r>
            <a:r>
              <a:rPr lang="en-MY" sz="2200" dirty="0" smtClean="0">
                <a:latin typeface="Times New Roman" pitchFamily="18" charset="0"/>
                <a:cs typeface="Times New Roman" pitchFamily="18" charset="0"/>
              </a:rPr>
              <a:t>increase </a:t>
            </a:r>
            <a:r>
              <a:rPr lang="en-MY" sz="2200" dirty="0">
                <a:latin typeface="Times New Roman" pitchFamily="18" charset="0"/>
                <a:cs typeface="Times New Roman" pitchFamily="18" charset="0"/>
              </a:rPr>
              <a:t>infiltration rates of permeable pavement</a:t>
            </a:r>
          </a:p>
          <a:p>
            <a:pPr marL="342900" indent="-342900" fontAlgn="auto">
              <a:spcBef>
                <a:spcPct val="20000"/>
              </a:spcBef>
              <a:spcAft>
                <a:spcPts val="0"/>
              </a:spcAft>
              <a:buClr>
                <a:schemeClr val="accent1"/>
              </a:buClr>
              <a:buSzPct val="70000"/>
              <a:buFont typeface="Arial" pitchFamily="34" charset="0"/>
              <a:buChar char="•"/>
              <a:defRPr/>
            </a:pPr>
            <a:r>
              <a:rPr lang="en-MY" sz="2200" dirty="0">
                <a:latin typeface="Times New Roman" pitchFamily="18" charset="0"/>
                <a:cs typeface="Times New Roman" pitchFamily="18" charset="0"/>
              </a:rPr>
              <a:t> To </a:t>
            </a:r>
            <a:r>
              <a:rPr lang="en-MY" sz="2200" dirty="0" smtClean="0">
                <a:latin typeface="Times New Roman" pitchFamily="18" charset="0"/>
                <a:cs typeface="Times New Roman" pitchFamily="18" charset="0"/>
              </a:rPr>
              <a:t>provide initial treatment at source</a:t>
            </a:r>
            <a:endParaRPr lang="en-MY" sz="2200" dirty="0">
              <a:latin typeface="Times New Roman" pitchFamily="18" charset="0"/>
              <a:cs typeface="Times New Roman" pitchFamily="18" charset="0"/>
            </a:endParaRPr>
          </a:p>
          <a:p>
            <a:pPr marL="342900" indent="-342900" fontAlgn="auto">
              <a:spcBef>
                <a:spcPct val="20000"/>
              </a:spcBef>
              <a:spcAft>
                <a:spcPts val="0"/>
              </a:spcAft>
              <a:buClr>
                <a:schemeClr val="accent1"/>
              </a:buClr>
              <a:buSzPct val="70000"/>
              <a:buFont typeface="Arial" pitchFamily="34" charset="0"/>
              <a:buChar char="•"/>
              <a:defRPr/>
            </a:pPr>
            <a:r>
              <a:rPr lang="en-MY" sz="2200" dirty="0">
                <a:latin typeface="Times New Roman" pitchFamily="18" charset="0"/>
                <a:cs typeface="Times New Roman" pitchFamily="18" charset="0"/>
              </a:rPr>
              <a:t> To withstand significant structural loads and the grid provides    </a:t>
            </a:r>
          </a:p>
          <a:p>
            <a:pPr marL="342900" indent="-342900" fontAlgn="auto">
              <a:spcBef>
                <a:spcPct val="20000"/>
              </a:spcBef>
              <a:spcAft>
                <a:spcPts val="0"/>
              </a:spcAft>
              <a:buClr>
                <a:schemeClr val="accent1"/>
              </a:buClr>
              <a:buSzPct val="70000"/>
              <a:buFont typeface="Arial" pitchFamily="34" charset="0"/>
              <a:buChar char="•"/>
              <a:defRPr/>
            </a:pPr>
            <a:r>
              <a:rPr lang="en-MY" sz="2200" dirty="0">
                <a:latin typeface="Times New Roman" pitchFamily="18" charset="0"/>
                <a:cs typeface="Times New Roman" pitchFamily="18" charset="0"/>
              </a:rPr>
              <a:t> stability, flexibility, and continuity for large </a:t>
            </a:r>
            <a:r>
              <a:rPr lang="en-MY" sz="2200" dirty="0" smtClean="0">
                <a:latin typeface="Times New Roman" pitchFamily="18" charset="0"/>
                <a:cs typeface="Times New Roman" pitchFamily="18" charset="0"/>
              </a:rPr>
              <a:t>areas</a:t>
            </a:r>
          </a:p>
          <a:p>
            <a:pPr marL="342900" indent="-342900" fontAlgn="auto">
              <a:spcBef>
                <a:spcPct val="20000"/>
              </a:spcBef>
              <a:spcAft>
                <a:spcPts val="0"/>
              </a:spcAft>
              <a:buClr>
                <a:schemeClr val="accent1"/>
              </a:buClr>
              <a:buSzPct val="70000"/>
              <a:buFont typeface="Arial" pitchFamily="34" charset="0"/>
              <a:buChar char="•"/>
              <a:defRPr/>
            </a:pPr>
            <a:r>
              <a:rPr lang="en-US" sz="2200" dirty="0" smtClean="0">
                <a:latin typeface="Times New Roman" pitchFamily="18" charset="0"/>
                <a:cs typeface="Times New Roman" pitchFamily="18" charset="0"/>
              </a:rPr>
              <a:t>To comply with MSMA concept (control at source)</a:t>
            </a:r>
            <a:endParaRPr lang="en-MY" sz="2200" dirty="0">
              <a:latin typeface="Times New Roman" pitchFamily="18" charset="0"/>
              <a:cs typeface="Times New Roman" pitchFamily="18" charset="0"/>
            </a:endParaRPr>
          </a:p>
        </p:txBody>
      </p:sp>
      <p:pic>
        <p:nvPicPr>
          <p:cNvPr id="16389" name="Picture 19" descr="IMG_0200"/>
          <p:cNvPicPr>
            <a:picLocks noChangeAspect="1" noChangeArrowheads="1"/>
          </p:cNvPicPr>
          <p:nvPr/>
        </p:nvPicPr>
        <p:blipFill>
          <a:blip r:embed="rId2" cstate="print"/>
          <a:srcRect l="4817" t="22801" r="17560" b="11598"/>
          <a:stretch>
            <a:fillRect/>
          </a:stretch>
        </p:blipFill>
        <p:spPr bwMode="auto">
          <a:xfrm>
            <a:off x="0" y="4495800"/>
            <a:ext cx="3200400" cy="2362200"/>
          </a:xfrm>
          <a:prstGeom prst="rect">
            <a:avLst/>
          </a:prstGeom>
          <a:noFill/>
          <a:ln w="34925">
            <a:solidFill>
              <a:schemeClr val="tx1"/>
            </a:solidFill>
            <a:miter lim="800000"/>
            <a:headEnd/>
            <a:tailEnd/>
          </a:ln>
        </p:spPr>
      </p:pic>
      <p:pic>
        <p:nvPicPr>
          <p:cNvPr id="16390" name="Picture 21" descr="IMG_0423"/>
          <p:cNvPicPr>
            <a:picLocks noChangeAspect="1" noChangeArrowheads="1"/>
          </p:cNvPicPr>
          <p:nvPr/>
        </p:nvPicPr>
        <p:blipFill>
          <a:blip r:embed="rId3" cstate="print"/>
          <a:srcRect t="14772"/>
          <a:stretch>
            <a:fillRect/>
          </a:stretch>
        </p:blipFill>
        <p:spPr bwMode="auto">
          <a:xfrm>
            <a:off x="3124200" y="4495800"/>
            <a:ext cx="3048000" cy="2362200"/>
          </a:xfrm>
          <a:prstGeom prst="rect">
            <a:avLst/>
          </a:prstGeom>
          <a:noFill/>
          <a:ln w="34925">
            <a:solidFill>
              <a:schemeClr val="tx1"/>
            </a:solidFill>
            <a:miter lim="800000"/>
            <a:headEnd/>
            <a:tailEnd/>
          </a:ln>
        </p:spPr>
      </p:pic>
      <p:pic>
        <p:nvPicPr>
          <p:cNvPr id="16391" name="Picture 20"/>
          <p:cNvPicPr>
            <a:picLocks noChangeAspect="1" noChangeArrowheads="1"/>
          </p:cNvPicPr>
          <p:nvPr/>
        </p:nvPicPr>
        <p:blipFill>
          <a:blip r:embed="rId4" cstate="print"/>
          <a:srcRect/>
          <a:stretch>
            <a:fillRect/>
          </a:stretch>
        </p:blipFill>
        <p:spPr bwMode="auto">
          <a:xfrm>
            <a:off x="6154738" y="4495800"/>
            <a:ext cx="2989262" cy="2362200"/>
          </a:xfrm>
          <a:prstGeom prst="rect">
            <a:avLst/>
          </a:prstGeom>
          <a:noFill/>
          <a:ln w="34925">
            <a:solidFill>
              <a:schemeClr val="tx1"/>
            </a:solidFill>
            <a:miter lim="800000"/>
            <a:headEnd/>
            <a:tailEnd/>
          </a:ln>
        </p:spPr>
      </p:pic>
    </p:spTree>
    <p:extLst>
      <p:ext uri="{BB962C8B-B14F-4D97-AF65-F5344CB8AC3E}">
        <p14:creationId xmlns:p14="http://schemas.microsoft.com/office/powerpoint/2010/main" val="11017730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228600" y="304800"/>
            <a:ext cx="8458200" cy="584200"/>
          </a:xfrm>
          <a:prstGeom prst="rect">
            <a:avLst/>
          </a:prstGeom>
          <a:noFill/>
          <a:ln w="9525">
            <a:noFill/>
            <a:miter lim="800000"/>
            <a:headEnd/>
            <a:tailEnd/>
          </a:ln>
        </p:spPr>
        <p:txBody>
          <a:bodyPr>
            <a:spAutoFit/>
          </a:bodyPr>
          <a:lstStyle/>
          <a:p>
            <a:r>
              <a:rPr lang="en-US" sz="3200" b="1">
                <a:latin typeface="Times New Roman" pitchFamily="18" charset="0"/>
                <a:cs typeface="Times New Roman" pitchFamily="18" charset="0"/>
              </a:rPr>
              <a:t>HMPS COMPONENTS</a:t>
            </a:r>
            <a:endParaRPr lang="en-MY" sz="3200" b="1">
              <a:latin typeface="Times New Roman" pitchFamily="18" charset="0"/>
              <a:cs typeface="Times New Roman" pitchFamily="18" charset="0"/>
            </a:endParaRPr>
          </a:p>
        </p:txBody>
      </p:sp>
      <p:pic>
        <p:nvPicPr>
          <p:cNvPr id="17411" name="Picture 2"/>
          <p:cNvPicPr>
            <a:picLocks noGrp="1" noChangeAspect="1" noChangeArrowheads="1"/>
          </p:cNvPicPr>
          <p:nvPr>
            <p:ph idx="1"/>
          </p:nvPr>
        </p:nvPicPr>
        <p:blipFill>
          <a:blip r:embed="rId2" cstate="print"/>
          <a:srcRect l="37550" t="16177" r="27251" b="17422"/>
          <a:stretch>
            <a:fillRect/>
          </a:stretch>
        </p:blipFill>
        <p:spPr>
          <a:xfrm>
            <a:off x="5562600" y="3581400"/>
            <a:ext cx="3581400" cy="3276600"/>
          </a:xfrm>
          <a:noFill/>
          <a:ln w="34925">
            <a:solidFill>
              <a:schemeClr val="tx1"/>
            </a:solidFill>
          </a:ln>
        </p:spPr>
      </p:pic>
      <p:pic>
        <p:nvPicPr>
          <p:cNvPr id="17412" name="Picture 3"/>
          <p:cNvPicPr>
            <a:picLocks noChangeAspect="1" noChangeArrowheads="1"/>
          </p:cNvPicPr>
          <p:nvPr/>
        </p:nvPicPr>
        <p:blipFill>
          <a:blip r:embed="rId3" cstate="print"/>
          <a:srcRect l="15627" t="15154" r="46735" b="14229"/>
          <a:stretch>
            <a:fillRect/>
          </a:stretch>
        </p:blipFill>
        <p:spPr bwMode="auto">
          <a:xfrm>
            <a:off x="0" y="990600"/>
            <a:ext cx="5486400" cy="5105400"/>
          </a:xfrm>
          <a:prstGeom prst="rect">
            <a:avLst/>
          </a:prstGeom>
          <a:noFill/>
          <a:ln w="34925">
            <a:solidFill>
              <a:schemeClr val="tx1"/>
            </a:solidFill>
            <a:miter lim="800000"/>
            <a:headEnd/>
            <a:tailEnd/>
          </a:ln>
        </p:spPr>
      </p:pic>
      <p:pic>
        <p:nvPicPr>
          <p:cNvPr id="17413" name="Picture 2"/>
          <p:cNvPicPr>
            <a:picLocks noChangeAspect="1" noChangeArrowheads="1"/>
          </p:cNvPicPr>
          <p:nvPr/>
        </p:nvPicPr>
        <p:blipFill>
          <a:blip r:embed="rId4" cstate="print"/>
          <a:srcRect l="26282" t="20332" r="20470" b="15344"/>
          <a:stretch>
            <a:fillRect/>
          </a:stretch>
        </p:blipFill>
        <p:spPr bwMode="auto">
          <a:xfrm>
            <a:off x="5562600" y="0"/>
            <a:ext cx="3581400" cy="3505200"/>
          </a:xfrm>
          <a:prstGeom prst="rect">
            <a:avLst/>
          </a:prstGeom>
          <a:noFill/>
          <a:ln w="34925">
            <a:solidFill>
              <a:schemeClr val="tx1"/>
            </a:solidFill>
            <a:miter lim="800000"/>
            <a:headEnd/>
            <a:tailEnd/>
          </a:ln>
        </p:spPr>
      </p:pic>
      <p:sp>
        <p:nvSpPr>
          <p:cNvPr id="17414" name="TextBox 26"/>
          <p:cNvSpPr txBox="1">
            <a:spLocks noChangeArrowheads="1"/>
          </p:cNvSpPr>
          <p:nvPr/>
        </p:nvSpPr>
        <p:spPr bwMode="auto">
          <a:xfrm>
            <a:off x="3200400" y="1676400"/>
            <a:ext cx="1711325" cy="369888"/>
          </a:xfrm>
          <a:prstGeom prst="rect">
            <a:avLst/>
          </a:prstGeom>
          <a:noFill/>
          <a:ln w="9525">
            <a:noFill/>
            <a:miter lim="800000"/>
            <a:headEnd/>
            <a:tailEnd/>
          </a:ln>
        </p:spPr>
        <p:txBody>
          <a:bodyPr wrap="none">
            <a:spAutoFit/>
          </a:bodyPr>
          <a:lstStyle/>
          <a:p>
            <a:r>
              <a:rPr lang="en-US" b="1"/>
              <a:t>Surface Layer</a:t>
            </a:r>
            <a:endParaRPr lang="en-MY" b="1"/>
          </a:p>
        </p:txBody>
      </p:sp>
      <p:sp>
        <p:nvSpPr>
          <p:cNvPr id="17415" name="TextBox 27"/>
          <p:cNvSpPr txBox="1">
            <a:spLocks noChangeArrowheads="1"/>
          </p:cNvSpPr>
          <p:nvPr/>
        </p:nvSpPr>
        <p:spPr bwMode="auto">
          <a:xfrm>
            <a:off x="3048000" y="3048000"/>
            <a:ext cx="1416050" cy="369888"/>
          </a:xfrm>
          <a:prstGeom prst="rect">
            <a:avLst/>
          </a:prstGeom>
          <a:noFill/>
          <a:ln w="9525">
            <a:noFill/>
            <a:miter lim="800000"/>
            <a:headEnd/>
            <a:tailEnd/>
          </a:ln>
        </p:spPr>
        <p:txBody>
          <a:bodyPr wrap="none">
            <a:spAutoFit/>
          </a:bodyPr>
          <a:lstStyle/>
          <a:p>
            <a:r>
              <a:rPr lang="en-US" b="1"/>
              <a:t>Base Layer</a:t>
            </a:r>
            <a:endParaRPr lang="en-MY" b="1"/>
          </a:p>
        </p:txBody>
      </p:sp>
      <p:sp>
        <p:nvSpPr>
          <p:cNvPr id="17416" name="TextBox 28"/>
          <p:cNvSpPr txBox="1">
            <a:spLocks noChangeArrowheads="1"/>
          </p:cNvSpPr>
          <p:nvPr/>
        </p:nvSpPr>
        <p:spPr bwMode="auto">
          <a:xfrm>
            <a:off x="3429000" y="4724400"/>
            <a:ext cx="1120775" cy="369888"/>
          </a:xfrm>
          <a:prstGeom prst="rect">
            <a:avLst/>
          </a:prstGeom>
          <a:noFill/>
          <a:ln w="9525">
            <a:noFill/>
            <a:miter lim="800000"/>
            <a:headEnd/>
            <a:tailEnd/>
          </a:ln>
        </p:spPr>
        <p:txBody>
          <a:bodyPr wrap="none">
            <a:spAutoFit/>
          </a:bodyPr>
          <a:lstStyle/>
          <a:p>
            <a:r>
              <a:rPr lang="en-US" b="1"/>
              <a:t>Subgred</a:t>
            </a:r>
            <a:endParaRPr lang="en-MY" b="1"/>
          </a:p>
        </p:txBody>
      </p:sp>
      <p:sp>
        <p:nvSpPr>
          <p:cNvPr id="17417" name="Rectangle 24"/>
          <p:cNvSpPr>
            <a:spLocks noChangeArrowheads="1"/>
          </p:cNvSpPr>
          <p:nvPr/>
        </p:nvSpPr>
        <p:spPr bwMode="auto">
          <a:xfrm>
            <a:off x="0" y="6088063"/>
            <a:ext cx="6705600" cy="769937"/>
          </a:xfrm>
          <a:prstGeom prst="rect">
            <a:avLst/>
          </a:prstGeom>
          <a:noFill/>
          <a:ln w="9525">
            <a:noFill/>
            <a:miter lim="800000"/>
            <a:headEnd/>
            <a:tailEnd/>
          </a:ln>
        </p:spPr>
        <p:txBody>
          <a:bodyPr>
            <a:spAutoFit/>
          </a:bodyPr>
          <a:lstStyle/>
          <a:p>
            <a:r>
              <a:rPr lang="en-GB" sz="2200" b="1">
                <a:latin typeface="Times New Roman" pitchFamily="18" charset="0"/>
                <a:cs typeface="Times New Roman" pitchFamily="18" charset="0"/>
              </a:rPr>
              <a:t>Dimension of whole system of HMPS in   </a:t>
            </a:r>
          </a:p>
          <a:p>
            <a:r>
              <a:rPr lang="en-GB" sz="2200" b="1">
                <a:latin typeface="Times New Roman" pitchFamily="18" charset="0"/>
                <a:cs typeface="Times New Roman" pitchFamily="18" charset="0"/>
              </a:rPr>
              <a:t>millimetres in CAD</a:t>
            </a:r>
            <a:endParaRPr lang="en-MY" sz="2200" b="1">
              <a:latin typeface="Times New Roman" pitchFamily="18" charset="0"/>
              <a:cs typeface="Times New Roman" pitchFamily="18" charset="0"/>
            </a:endParaRPr>
          </a:p>
        </p:txBody>
      </p:sp>
    </p:spTree>
    <p:extLst>
      <p:ext uri="{BB962C8B-B14F-4D97-AF65-F5344CB8AC3E}">
        <p14:creationId xmlns:p14="http://schemas.microsoft.com/office/powerpoint/2010/main" val="13926582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4"/>
          <p:cNvSpPr txBox="1">
            <a:spLocks noChangeArrowheads="1"/>
          </p:cNvSpPr>
          <p:nvPr/>
        </p:nvSpPr>
        <p:spPr bwMode="auto">
          <a:xfrm>
            <a:off x="228600" y="304800"/>
            <a:ext cx="8458200" cy="584200"/>
          </a:xfrm>
          <a:prstGeom prst="rect">
            <a:avLst/>
          </a:prstGeom>
          <a:noFill/>
          <a:ln w="9525">
            <a:noFill/>
            <a:miter lim="800000"/>
            <a:headEnd/>
            <a:tailEnd/>
          </a:ln>
        </p:spPr>
        <p:txBody>
          <a:bodyPr>
            <a:spAutoFit/>
          </a:bodyPr>
          <a:lstStyle/>
          <a:p>
            <a:r>
              <a:rPr lang="en-US" sz="3200" b="1">
                <a:latin typeface="Times New Roman" pitchFamily="18" charset="0"/>
                <a:cs typeface="Times New Roman" pitchFamily="18" charset="0"/>
              </a:rPr>
              <a:t>EVALUATION OF RESULTS </a:t>
            </a:r>
            <a:r>
              <a:rPr lang="en-US" sz="2800" b="1">
                <a:latin typeface="Times New Roman" pitchFamily="18" charset="0"/>
                <a:cs typeface="Times New Roman" pitchFamily="18" charset="0"/>
              </a:rPr>
              <a:t>(Compression Test)</a:t>
            </a:r>
            <a:endParaRPr lang="en-MY" sz="2800" b="1">
              <a:latin typeface="Times New Roman" pitchFamily="18" charset="0"/>
              <a:cs typeface="Times New Roman" pitchFamily="18" charset="0"/>
            </a:endParaRPr>
          </a:p>
        </p:txBody>
      </p:sp>
      <p:pic>
        <p:nvPicPr>
          <p:cNvPr id="19459" name="Picture 7"/>
          <p:cNvPicPr>
            <a:picLocks noGrp="1" noChangeAspect="1" noChangeArrowheads="1"/>
          </p:cNvPicPr>
          <p:nvPr>
            <p:ph idx="1"/>
          </p:nvPr>
        </p:nvPicPr>
        <p:blipFill>
          <a:blip r:embed="rId2" cstate="print"/>
          <a:srcRect/>
          <a:stretch>
            <a:fillRect/>
          </a:stretch>
        </p:blipFill>
        <p:spPr>
          <a:xfrm>
            <a:off x="0" y="1066800"/>
            <a:ext cx="5181600" cy="3657600"/>
          </a:xfrm>
          <a:noFill/>
          <a:ln w="34925">
            <a:solidFill>
              <a:srgbClr val="000000"/>
            </a:solidFill>
          </a:ln>
        </p:spPr>
      </p:pic>
      <p:sp>
        <p:nvSpPr>
          <p:cNvPr id="19460" name="Rectangle 6"/>
          <p:cNvSpPr>
            <a:spLocks noChangeArrowheads="1"/>
          </p:cNvSpPr>
          <p:nvPr/>
        </p:nvSpPr>
        <p:spPr bwMode="auto">
          <a:xfrm>
            <a:off x="0" y="4271963"/>
            <a:ext cx="5562600" cy="2309812"/>
          </a:xfrm>
          <a:prstGeom prst="rect">
            <a:avLst/>
          </a:prstGeom>
          <a:noFill/>
          <a:ln w="9525">
            <a:noFill/>
            <a:miter lim="800000"/>
            <a:headEnd/>
            <a:tailEnd/>
          </a:ln>
        </p:spPr>
        <p:txBody>
          <a:bodyPr>
            <a:spAutoFit/>
          </a:bodyPr>
          <a:lstStyle/>
          <a:p>
            <a:endParaRPr lang="en-GB"/>
          </a:p>
          <a:p>
            <a:endParaRPr lang="en-GB" b="1"/>
          </a:p>
          <a:p>
            <a:r>
              <a:rPr lang="en-GB"/>
              <a:t>Physical modelled unit data made from HDPE was tested with dimension of 5 mm thickness and 100 mm diameter by 100mm high. Lab test data showed that bare rings of 72kN per modular with deflection stopped at 3.9 mm. while sand filled modular with zero deflection has 75kN per modular.</a:t>
            </a:r>
            <a:endParaRPr lang="en-MY"/>
          </a:p>
        </p:txBody>
      </p:sp>
      <p:graphicFrame>
        <p:nvGraphicFramePr>
          <p:cNvPr id="8" name="Table 7"/>
          <p:cNvGraphicFramePr>
            <a:graphicFrameLocks noGrp="1"/>
          </p:cNvGraphicFramePr>
          <p:nvPr/>
        </p:nvGraphicFramePr>
        <p:xfrm>
          <a:off x="5410200" y="2286000"/>
          <a:ext cx="3733800" cy="4220647"/>
        </p:xfrm>
        <a:graphic>
          <a:graphicData uri="http://schemas.openxmlformats.org/drawingml/2006/table">
            <a:tbl>
              <a:tblPr/>
              <a:tblGrid>
                <a:gridCol w="1244600"/>
                <a:gridCol w="1244600"/>
                <a:gridCol w="1244600"/>
              </a:tblGrid>
              <a:tr h="28385">
                <a:tc>
                  <a:txBody>
                    <a:bodyPr/>
                    <a:lstStyle/>
                    <a:p>
                      <a:pPr algn="ctr">
                        <a:lnSpc>
                          <a:spcPct val="200000"/>
                        </a:lnSpc>
                        <a:spcAft>
                          <a:spcPts val="1000"/>
                        </a:spcAft>
                      </a:pPr>
                      <a:r>
                        <a:rPr lang="en-GB" sz="1800" b="1" dirty="0">
                          <a:highlight>
                            <a:srgbClr val="FFFF00"/>
                          </a:highlight>
                          <a:latin typeface="Times New Roman"/>
                          <a:ea typeface="Times New Roman"/>
                          <a:cs typeface="Times New Roman"/>
                        </a:rPr>
                        <a:t>Item</a:t>
                      </a:r>
                      <a:endParaRPr lang="en-MY" sz="1800" dirty="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n-GB" sz="1800" b="1" dirty="0">
                          <a:highlight>
                            <a:srgbClr val="FFFF00"/>
                          </a:highlight>
                          <a:latin typeface="Times New Roman"/>
                          <a:ea typeface="Times New Roman"/>
                          <a:cs typeface="Times New Roman"/>
                        </a:rPr>
                        <a:t>Maximum load (</a:t>
                      </a:r>
                      <a:r>
                        <a:rPr lang="en-GB" sz="1800" b="1" dirty="0" err="1">
                          <a:highlight>
                            <a:srgbClr val="FFFF00"/>
                          </a:highlight>
                          <a:latin typeface="Times New Roman"/>
                          <a:ea typeface="Times New Roman"/>
                          <a:cs typeface="Times New Roman"/>
                        </a:rPr>
                        <a:t>kN</a:t>
                      </a:r>
                      <a:r>
                        <a:rPr lang="en-GB" sz="1800" b="1" dirty="0">
                          <a:highlight>
                            <a:srgbClr val="FFFF00"/>
                          </a:highlight>
                          <a:latin typeface="Times New Roman"/>
                          <a:ea typeface="Times New Roman"/>
                          <a:cs typeface="Times New Roman"/>
                        </a:rPr>
                        <a:t>)</a:t>
                      </a:r>
                      <a:endParaRPr lang="en-MY" sz="1800" dirty="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n-GB" sz="1800" b="1">
                          <a:highlight>
                            <a:srgbClr val="FFFF00"/>
                          </a:highlight>
                          <a:latin typeface="Times New Roman"/>
                          <a:ea typeface="Times New Roman"/>
                          <a:cs typeface="Times New Roman"/>
                        </a:rPr>
                        <a:t>Safety factor</a:t>
                      </a:r>
                      <a:endParaRPr lang="en-MY" sz="180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1550">
                <a:tc>
                  <a:txBody>
                    <a:bodyPr/>
                    <a:lstStyle/>
                    <a:p>
                      <a:pPr algn="ctr">
                        <a:lnSpc>
                          <a:spcPct val="200000"/>
                        </a:lnSpc>
                        <a:spcAft>
                          <a:spcPts val="1000"/>
                        </a:spcAft>
                      </a:pPr>
                      <a:r>
                        <a:rPr lang="en-GB" sz="1800" b="1">
                          <a:highlight>
                            <a:srgbClr val="FFFF00"/>
                          </a:highlight>
                          <a:latin typeface="Times New Roman"/>
                          <a:ea typeface="Times New Roman"/>
                          <a:cs typeface="Times New Roman"/>
                        </a:rPr>
                        <a:t>Auto tires</a:t>
                      </a:r>
                      <a:endParaRPr lang="en-MY" sz="180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200000"/>
                        </a:lnSpc>
                        <a:spcAft>
                          <a:spcPts val="1000"/>
                        </a:spcAft>
                      </a:pPr>
                      <a:r>
                        <a:rPr lang="en-GB" sz="1800" dirty="0">
                          <a:highlight>
                            <a:srgbClr val="FFFF00"/>
                          </a:highlight>
                          <a:latin typeface="Times New Roman"/>
                          <a:ea typeface="Times New Roman"/>
                          <a:cs typeface="Times New Roman"/>
                        </a:rPr>
                        <a:t>275</a:t>
                      </a:r>
                      <a:endParaRPr lang="en-MY" sz="1800" dirty="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200000"/>
                        </a:lnSpc>
                        <a:spcAft>
                          <a:spcPts val="1000"/>
                        </a:spcAft>
                      </a:pPr>
                      <a:r>
                        <a:rPr lang="en-GB" sz="1800" dirty="0">
                          <a:highlight>
                            <a:srgbClr val="FFFF00"/>
                          </a:highlight>
                          <a:latin typeface="Times New Roman"/>
                          <a:ea typeface="Times New Roman"/>
                          <a:cs typeface="Times New Roman"/>
                        </a:rPr>
                        <a:t>27</a:t>
                      </a:r>
                      <a:endParaRPr lang="en-MY" sz="1800" dirty="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631550">
                <a:tc>
                  <a:txBody>
                    <a:bodyPr/>
                    <a:lstStyle/>
                    <a:p>
                      <a:pPr algn="ctr">
                        <a:lnSpc>
                          <a:spcPct val="200000"/>
                        </a:lnSpc>
                        <a:spcAft>
                          <a:spcPts val="1000"/>
                        </a:spcAft>
                      </a:pPr>
                      <a:r>
                        <a:rPr lang="en-GB" sz="1800" b="1">
                          <a:highlight>
                            <a:srgbClr val="FFFF00"/>
                          </a:highlight>
                          <a:latin typeface="Times New Roman"/>
                          <a:ea typeface="Times New Roman"/>
                          <a:cs typeface="Times New Roman"/>
                        </a:rPr>
                        <a:t>Truck tires</a:t>
                      </a:r>
                      <a:endParaRPr lang="en-MY" sz="180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1000"/>
                        </a:spcAft>
                      </a:pPr>
                      <a:r>
                        <a:rPr lang="en-GB" sz="1800">
                          <a:highlight>
                            <a:srgbClr val="FFFF00"/>
                          </a:highlight>
                          <a:latin typeface="Times New Roman"/>
                          <a:ea typeface="Times New Roman"/>
                          <a:cs typeface="Times New Roman"/>
                        </a:rPr>
                        <a:t>758</a:t>
                      </a:r>
                      <a:endParaRPr lang="en-MY" sz="180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200000"/>
                        </a:lnSpc>
                        <a:spcAft>
                          <a:spcPts val="1000"/>
                        </a:spcAft>
                      </a:pPr>
                      <a:r>
                        <a:rPr lang="en-GB" sz="1800" dirty="0">
                          <a:highlight>
                            <a:srgbClr val="FFFF00"/>
                          </a:highlight>
                          <a:latin typeface="Times New Roman"/>
                          <a:ea typeface="Times New Roman"/>
                          <a:cs typeface="Times New Roman"/>
                        </a:rPr>
                        <a:t>10</a:t>
                      </a:r>
                      <a:endParaRPr lang="en-MY" sz="1800" dirty="0">
                        <a:latin typeface="Calibri"/>
                        <a:ea typeface="Calibri"/>
                        <a:cs typeface="Times New Roman"/>
                      </a:endParaRPr>
                    </a:p>
                  </a:txBody>
                  <a:tcPr marL="68580" marR="68580" marT="0" marB="0" anchor="ctr">
                    <a:lnL>
                      <a:noFill/>
                    </a:lnL>
                    <a:lnR>
                      <a:noFill/>
                    </a:lnR>
                    <a:lnT>
                      <a:noFill/>
                    </a:lnT>
                    <a:lnB>
                      <a:noFill/>
                    </a:lnB>
                  </a:tcPr>
                </a:tc>
              </a:tr>
              <a:tr h="392967">
                <a:tc>
                  <a:txBody>
                    <a:bodyPr/>
                    <a:lstStyle/>
                    <a:p>
                      <a:pPr algn="ctr">
                        <a:lnSpc>
                          <a:spcPct val="200000"/>
                        </a:lnSpc>
                        <a:spcAft>
                          <a:spcPts val="1000"/>
                        </a:spcAft>
                      </a:pPr>
                      <a:r>
                        <a:rPr lang="en-GB" sz="1800" b="1">
                          <a:highlight>
                            <a:srgbClr val="FFFF00"/>
                          </a:highlight>
                          <a:latin typeface="Times New Roman"/>
                          <a:ea typeface="Times New Roman"/>
                          <a:cs typeface="Times New Roman"/>
                        </a:rPr>
                        <a:t>F-16 tires</a:t>
                      </a:r>
                      <a:endParaRPr lang="en-MY" sz="1800">
                        <a:latin typeface="Calibri"/>
                        <a:ea typeface="Calibri"/>
                        <a:cs typeface="Times New Roman"/>
                      </a:endParaRPr>
                    </a:p>
                  </a:txBody>
                  <a:tcPr marL="68580" marR="68580" marT="0" marB="0" anchor="ctr">
                    <a:lnL>
                      <a:noFill/>
                    </a:lnL>
                    <a:lnR>
                      <a:noFill/>
                    </a:lnR>
                    <a:lnT>
                      <a:noFill/>
                    </a:lnT>
                    <a:lnB>
                      <a:noFill/>
                    </a:lnB>
                    <a:solidFill>
                      <a:srgbClr val="C0C0C0"/>
                    </a:solidFill>
                  </a:tcPr>
                </a:tc>
                <a:tc>
                  <a:txBody>
                    <a:bodyPr/>
                    <a:lstStyle/>
                    <a:p>
                      <a:pPr algn="ctr">
                        <a:lnSpc>
                          <a:spcPct val="200000"/>
                        </a:lnSpc>
                        <a:spcAft>
                          <a:spcPts val="1000"/>
                        </a:spcAft>
                      </a:pPr>
                      <a:r>
                        <a:rPr lang="en-GB" sz="1800">
                          <a:highlight>
                            <a:srgbClr val="FFFF00"/>
                          </a:highlight>
                          <a:latin typeface="Times New Roman"/>
                          <a:ea typeface="Times New Roman"/>
                          <a:cs typeface="Times New Roman"/>
                        </a:rPr>
                        <a:t>2413</a:t>
                      </a:r>
                      <a:endParaRPr lang="en-MY" sz="1800">
                        <a:latin typeface="Calibri"/>
                        <a:ea typeface="Calibri"/>
                        <a:cs typeface="Times New Roman"/>
                      </a:endParaRPr>
                    </a:p>
                  </a:txBody>
                  <a:tcPr marL="68580" marR="68580" marT="0" marB="0" anchor="ctr">
                    <a:lnL>
                      <a:noFill/>
                    </a:lnL>
                    <a:lnR>
                      <a:noFill/>
                    </a:lnR>
                    <a:lnT>
                      <a:noFill/>
                    </a:lnT>
                    <a:lnB>
                      <a:noFill/>
                    </a:lnB>
                    <a:solidFill>
                      <a:srgbClr val="C0C0C0"/>
                    </a:solidFill>
                  </a:tcPr>
                </a:tc>
                <a:tc>
                  <a:txBody>
                    <a:bodyPr/>
                    <a:lstStyle/>
                    <a:p>
                      <a:pPr algn="ctr">
                        <a:lnSpc>
                          <a:spcPct val="200000"/>
                        </a:lnSpc>
                        <a:spcAft>
                          <a:spcPts val="1000"/>
                        </a:spcAft>
                      </a:pPr>
                      <a:r>
                        <a:rPr lang="en-GB" sz="1800">
                          <a:highlight>
                            <a:srgbClr val="FFFF00"/>
                          </a:highlight>
                          <a:latin typeface="Times New Roman"/>
                          <a:ea typeface="Times New Roman"/>
                          <a:cs typeface="Times New Roman"/>
                        </a:rPr>
                        <a:t>3</a:t>
                      </a:r>
                      <a:endParaRPr lang="en-MY" sz="1800">
                        <a:latin typeface="Calibri"/>
                        <a:ea typeface="Calibri"/>
                        <a:cs typeface="Times New Roman"/>
                      </a:endParaRPr>
                    </a:p>
                  </a:txBody>
                  <a:tcPr marL="68580" marR="68580" marT="0" marB="0" anchor="ctr">
                    <a:lnL>
                      <a:noFill/>
                    </a:lnL>
                    <a:lnR>
                      <a:noFill/>
                    </a:lnR>
                    <a:lnT>
                      <a:noFill/>
                    </a:lnT>
                    <a:lnB>
                      <a:noFill/>
                    </a:lnB>
                    <a:solidFill>
                      <a:srgbClr val="C0C0C0"/>
                    </a:solidFill>
                  </a:tcPr>
                </a:tc>
              </a:tr>
              <a:tr h="1311627">
                <a:tc>
                  <a:txBody>
                    <a:bodyPr/>
                    <a:lstStyle/>
                    <a:p>
                      <a:pPr algn="ctr">
                        <a:lnSpc>
                          <a:spcPct val="200000"/>
                        </a:lnSpc>
                        <a:spcAft>
                          <a:spcPts val="1000"/>
                        </a:spcAft>
                      </a:pPr>
                      <a:r>
                        <a:rPr lang="en-GB" sz="1800" b="1" dirty="0">
                          <a:highlight>
                            <a:srgbClr val="FFFF00"/>
                          </a:highlight>
                          <a:latin typeface="Times New Roman"/>
                          <a:ea typeface="Times New Roman"/>
                          <a:cs typeface="Times New Roman"/>
                        </a:rPr>
                        <a:t>Fire truck outriggers</a:t>
                      </a:r>
                      <a:endParaRPr lang="en-MY" sz="1800" dirty="0">
                        <a:latin typeface="Calibri"/>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n-GB" sz="1800">
                          <a:highlight>
                            <a:srgbClr val="FFFF00"/>
                          </a:highlight>
                          <a:latin typeface="Times New Roman"/>
                          <a:ea typeface="Times New Roman"/>
                          <a:cs typeface="Times New Roman"/>
                        </a:rPr>
                        <a:t>558</a:t>
                      </a:r>
                      <a:endParaRPr lang="en-MY" sz="1800">
                        <a:latin typeface="Calibri"/>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1000"/>
                        </a:spcAft>
                      </a:pPr>
                      <a:r>
                        <a:rPr lang="en-GB" sz="1800" dirty="0">
                          <a:highlight>
                            <a:srgbClr val="FFFF00"/>
                          </a:highlight>
                          <a:latin typeface="Times New Roman"/>
                          <a:ea typeface="Times New Roman"/>
                          <a:cs typeface="Times New Roman"/>
                        </a:rPr>
                        <a:t>13</a:t>
                      </a:r>
                      <a:endParaRPr lang="en-MY" sz="1800" dirty="0">
                        <a:latin typeface="Calibri"/>
                        <a:ea typeface="Calibri"/>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9462" name="Rectangle 9"/>
          <p:cNvSpPr>
            <a:spLocks noChangeArrowheads="1"/>
          </p:cNvSpPr>
          <p:nvPr/>
        </p:nvSpPr>
        <p:spPr bwMode="auto">
          <a:xfrm>
            <a:off x="4724400" y="1331913"/>
            <a:ext cx="4419600" cy="708025"/>
          </a:xfrm>
          <a:prstGeom prst="rect">
            <a:avLst/>
          </a:prstGeom>
          <a:noFill/>
          <a:ln w="9525">
            <a:noFill/>
            <a:miter lim="800000"/>
            <a:headEnd/>
            <a:tailEnd/>
          </a:ln>
          <a:effectLst>
            <a:prstShdw prst="shdw13" dist="53882" dir="13500000">
              <a:schemeClr val="bg2">
                <a:alpha val="50000"/>
              </a:schemeClr>
            </a:prstShdw>
          </a:effectLst>
        </p:spPr>
        <p:txBody>
          <a:bodyPr anchor="ctr">
            <a:spAutoFit/>
          </a:bodyPr>
          <a:lstStyle/>
          <a:p>
            <a:pPr algn="ctr" eaLnBrk="0" hangingPunct="0"/>
            <a:r>
              <a:rPr lang="en-GB" sz="2000" b="1" dirty="0">
                <a:cs typeface="Times New Roman" pitchFamily="18" charset="0"/>
              </a:rPr>
              <a:t>   Examples of usage HMPS in </a:t>
            </a:r>
          </a:p>
          <a:p>
            <a:pPr algn="ctr" eaLnBrk="0" hangingPunct="0"/>
            <a:r>
              <a:rPr lang="en-GB" sz="2000" b="1" dirty="0">
                <a:cs typeface="Times New Roman" pitchFamily="18" charset="0"/>
              </a:rPr>
              <a:t>daily life</a:t>
            </a:r>
            <a:endParaRPr lang="en-GB" sz="2000" b="1" dirty="0"/>
          </a:p>
        </p:txBody>
      </p:sp>
    </p:spTree>
    <p:extLst>
      <p:ext uri="{BB962C8B-B14F-4D97-AF65-F5344CB8AC3E}">
        <p14:creationId xmlns:p14="http://schemas.microsoft.com/office/powerpoint/2010/main" val="1379213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7" y="84314"/>
            <a:ext cx="2865911" cy="261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entagon 10"/>
          <p:cNvSpPr/>
          <p:nvPr/>
        </p:nvSpPr>
        <p:spPr>
          <a:xfrm rot="10800000">
            <a:off x="3276600" y="304800"/>
            <a:ext cx="1676400" cy="6248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16390" name="TextBox 12"/>
          <p:cNvSpPr txBox="1">
            <a:spLocks noChangeArrowheads="1"/>
          </p:cNvSpPr>
          <p:nvPr/>
        </p:nvSpPr>
        <p:spPr bwMode="auto">
          <a:xfrm>
            <a:off x="3581400" y="1981200"/>
            <a:ext cx="137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US" smtClean="0">
                <a:solidFill>
                  <a:prstClr val="black"/>
                </a:solidFill>
                <a:latin typeface="Perpetua" pitchFamily="18" charset="0"/>
              </a:rPr>
              <a:t>Affect</a:t>
            </a:r>
          </a:p>
          <a:p>
            <a:pPr algn="ctr" eaLnBrk="0" fontAlgn="base" hangingPunct="0">
              <a:spcBef>
                <a:spcPct val="0"/>
              </a:spcBef>
              <a:spcAft>
                <a:spcPct val="0"/>
              </a:spcAft>
            </a:pPr>
            <a:r>
              <a:rPr lang="en-US" smtClean="0">
                <a:solidFill>
                  <a:prstClr val="black"/>
                </a:solidFill>
                <a:latin typeface="Perpetua" pitchFamily="18" charset="0"/>
              </a:rPr>
              <a:t>584 million or nearly 1/10 of world population</a:t>
            </a:r>
          </a:p>
        </p:txBody>
      </p:sp>
      <p:sp>
        <p:nvSpPr>
          <p:cNvPr id="10248" name="Content Placeholder 2"/>
          <p:cNvSpPr>
            <a:spLocks noGrp="1"/>
          </p:cNvSpPr>
          <p:nvPr>
            <p:ph sz="quarter" idx="1"/>
          </p:nvPr>
        </p:nvSpPr>
        <p:spPr>
          <a:xfrm>
            <a:off x="5334000" y="762000"/>
            <a:ext cx="3429000" cy="4572000"/>
          </a:xfrm>
        </p:spPr>
        <p:txBody>
          <a:bodyPr>
            <a:normAutofit lnSpcReduction="10000"/>
          </a:bodyPr>
          <a:lstStyle/>
          <a:p>
            <a:pPr marL="0" indent="0" fontAlgn="auto">
              <a:lnSpc>
                <a:spcPct val="90000"/>
              </a:lnSpc>
              <a:spcAft>
                <a:spcPts val="0"/>
              </a:spcAft>
              <a:buFont typeface="Wingdings 2" pitchFamily="18" charset="2"/>
              <a:buNone/>
              <a:defRPr/>
            </a:pPr>
            <a:r>
              <a:rPr lang="en-US" sz="2400" b="1" dirty="0" smtClean="0"/>
              <a:t>Number of disasters  in ASEAN from 2001-2009:</a:t>
            </a:r>
          </a:p>
          <a:p>
            <a:pPr marL="411480" fontAlgn="auto">
              <a:lnSpc>
                <a:spcPct val="90000"/>
              </a:lnSpc>
              <a:spcAft>
                <a:spcPts val="0"/>
              </a:spcAft>
              <a:buFont typeface="Franklin Gothic Book" pitchFamily="34" charset="0"/>
              <a:buAutoNum type="arabicPeriod"/>
              <a:defRPr/>
            </a:pPr>
            <a:r>
              <a:rPr lang="en-US" sz="2400" dirty="0" smtClean="0"/>
              <a:t>Flood – 213 </a:t>
            </a:r>
            <a:r>
              <a:rPr lang="en-US" sz="2400" i="1" dirty="0" smtClean="0"/>
              <a:t>(13% of world total)</a:t>
            </a:r>
          </a:p>
          <a:p>
            <a:pPr marL="411480" fontAlgn="auto">
              <a:lnSpc>
                <a:spcPct val="90000"/>
              </a:lnSpc>
              <a:spcAft>
                <a:spcPts val="0"/>
              </a:spcAft>
              <a:buFont typeface="Franklin Gothic Book" pitchFamily="34" charset="0"/>
              <a:buAutoNum type="arabicPeriod"/>
              <a:defRPr/>
            </a:pPr>
            <a:r>
              <a:rPr lang="en-US" sz="2400" dirty="0" smtClean="0"/>
              <a:t>Storm – 132 </a:t>
            </a:r>
            <a:r>
              <a:rPr lang="en-US" sz="2400" i="1" dirty="0" smtClean="0"/>
              <a:t>(13%)</a:t>
            </a:r>
          </a:p>
          <a:p>
            <a:pPr marL="411480" fontAlgn="auto">
              <a:lnSpc>
                <a:spcPct val="90000"/>
              </a:lnSpc>
              <a:spcAft>
                <a:spcPts val="0"/>
              </a:spcAft>
              <a:buFont typeface="Franklin Gothic Book" pitchFamily="34" charset="0"/>
              <a:buAutoNum type="arabicPeriod"/>
              <a:defRPr/>
            </a:pPr>
            <a:r>
              <a:rPr lang="en-US" sz="2400" dirty="0" smtClean="0"/>
              <a:t>Earthquake – 42 </a:t>
            </a:r>
            <a:r>
              <a:rPr lang="en-US" sz="2400" i="1" dirty="0" smtClean="0"/>
              <a:t>(15%)</a:t>
            </a:r>
          </a:p>
          <a:p>
            <a:pPr marL="411480" fontAlgn="auto">
              <a:lnSpc>
                <a:spcPct val="90000"/>
              </a:lnSpc>
              <a:spcAft>
                <a:spcPts val="0"/>
              </a:spcAft>
              <a:buFont typeface="Franklin Gothic Book" pitchFamily="34" charset="0"/>
              <a:buAutoNum type="arabicPeriod"/>
              <a:defRPr/>
            </a:pPr>
            <a:r>
              <a:rPr lang="en-US" sz="2400" dirty="0" smtClean="0"/>
              <a:t>Landslide – 42 </a:t>
            </a:r>
            <a:r>
              <a:rPr lang="en-US" sz="2400" i="1" dirty="0" smtClean="0"/>
              <a:t>(24%)</a:t>
            </a:r>
          </a:p>
          <a:p>
            <a:pPr marL="411480" fontAlgn="auto">
              <a:lnSpc>
                <a:spcPct val="90000"/>
              </a:lnSpc>
              <a:spcAft>
                <a:spcPts val="0"/>
              </a:spcAft>
              <a:buFont typeface="Franklin Gothic Book" pitchFamily="34" charset="0"/>
              <a:buAutoNum type="arabicPeriod"/>
              <a:defRPr/>
            </a:pPr>
            <a:r>
              <a:rPr lang="en-US" sz="2400" dirty="0" smtClean="0"/>
              <a:t>Epidemic – 36  </a:t>
            </a:r>
            <a:r>
              <a:rPr lang="en-US" sz="2400" i="1" dirty="0" smtClean="0"/>
              <a:t>(6%)</a:t>
            </a:r>
          </a:p>
          <a:p>
            <a:pPr marL="411480" fontAlgn="auto">
              <a:lnSpc>
                <a:spcPct val="90000"/>
              </a:lnSpc>
              <a:spcAft>
                <a:spcPts val="0"/>
              </a:spcAft>
              <a:buFont typeface="Franklin Gothic Book" pitchFamily="34" charset="0"/>
              <a:buAutoNum type="arabicPeriod"/>
              <a:defRPr/>
            </a:pPr>
            <a:r>
              <a:rPr lang="en-US" sz="2400" dirty="0" smtClean="0"/>
              <a:t>Volcanic eruption – 15 </a:t>
            </a:r>
            <a:r>
              <a:rPr lang="en-US" sz="2400" i="1" dirty="0" smtClean="0"/>
              <a:t>(26%)</a:t>
            </a:r>
          </a:p>
          <a:p>
            <a:pPr marL="411480" fontAlgn="auto">
              <a:lnSpc>
                <a:spcPct val="90000"/>
              </a:lnSpc>
              <a:spcAft>
                <a:spcPts val="0"/>
              </a:spcAft>
              <a:buFont typeface="Franklin Gothic Book" pitchFamily="34" charset="0"/>
              <a:buAutoNum type="arabicPeriod"/>
              <a:defRPr/>
            </a:pPr>
            <a:r>
              <a:rPr lang="en-US" sz="2400" dirty="0" smtClean="0"/>
              <a:t>Drought – 12 </a:t>
            </a:r>
            <a:r>
              <a:rPr lang="en-US" sz="2400" i="1" dirty="0" smtClean="0"/>
              <a:t>(7%)</a:t>
            </a:r>
          </a:p>
          <a:p>
            <a:pPr marL="411480" fontAlgn="auto">
              <a:lnSpc>
                <a:spcPct val="90000"/>
              </a:lnSpc>
              <a:spcAft>
                <a:spcPts val="0"/>
              </a:spcAft>
              <a:buFont typeface="Franklin Gothic Book" pitchFamily="34" charset="0"/>
              <a:buAutoNum type="arabicPeriod"/>
              <a:defRPr/>
            </a:pPr>
            <a:r>
              <a:rPr lang="en-US" sz="2400" dirty="0" smtClean="0"/>
              <a:t>Wildfire – 7 </a:t>
            </a:r>
            <a:r>
              <a:rPr lang="en-US" sz="2400" i="1" dirty="0" smtClean="0"/>
              <a:t>(5%)</a:t>
            </a:r>
          </a:p>
          <a:p>
            <a:pPr marL="411480" fontAlgn="auto">
              <a:lnSpc>
                <a:spcPct val="90000"/>
              </a:lnSpc>
              <a:spcAft>
                <a:spcPts val="0"/>
              </a:spcAft>
              <a:buFont typeface="Franklin Gothic Book" pitchFamily="34" charset="0"/>
              <a:buAutoNum type="arabicPeriod"/>
              <a:defRPr/>
            </a:pPr>
            <a:endParaRPr lang="en-US" sz="2400" dirty="0" smtClean="0"/>
          </a:p>
          <a:p>
            <a:pPr marL="411480" fontAlgn="auto">
              <a:lnSpc>
                <a:spcPct val="90000"/>
              </a:lnSpc>
              <a:spcAft>
                <a:spcPts val="0"/>
              </a:spcAft>
              <a:buFont typeface="Wingdings"/>
              <a:buChar char=""/>
              <a:defRPr/>
            </a:pPr>
            <a:endParaRPr lang="en-US" sz="2400" dirty="0" smtClean="0"/>
          </a:p>
        </p:txBody>
      </p:sp>
      <p:sp>
        <p:nvSpPr>
          <p:cNvPr id="16392" name="Rectangle 17"/>
          <p:cNvSpPr>
            <a:spLocks noChangeArrowheads="1"/>
          </p:cNvSpPr>
          <p:nvPr/>
        </p:nvSpPr>
        <p:spPr bwMode="auto">
          <a:xfrm>
            <a:off x="5181600" y="5486400"/>
            <a:ext cx="3581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1600" i="1" smtClean="0">
                <a:solidFill>
                  <a:prstClr val="white"/>
                </a:solidFill>
                <a:latin typeface="Perpetua" pitchFamily="18" charset="0"/>
              </a:rPr>
              <a:t>Source:  http://www.emdat.be</a:t>
            </a:r>
          </a:p>
        </p:txBody>
      </p:sp>
      <p:sp>
        <p:nvSpPr>
          <p:cNvPr id="2" name="Rectangle 1"/>
          <p:cNvSpPr/>
          <p:nvPr/>
        </p:nvSpPr>
        <p:spPr>
          <a:xfrm>
            <a:off x="410687" y="2674154"/>
            <a:ext cx="2865912" cy="3970318"/>
          </a:xfrm>
          <a:prstGeom prst="rect">
            <a:avLst/>
          </a:prstGeom>
        </p:spPr>
        <p:txBody>
          <a:bodyPr wrap="square">
            <a:spAutoFit/>
          </a:bodyPr>
          <a:lstStyle/>
          <a:p>
            <a:r>
              <a:rPr lang="en-MY" dirty="0"/>
              <a:t>South East Asia is annually affected by climate extremes, particularly floods, droughts and tropical cyclones, while large areas of the region are highly prone to flooding and influenced by </a:t>
            </a:r>
            <a:r>
              <a:rPr lang="en-MY" dirty="0" smtClean="0"/>
              <a:t>monsoons. </a:t>
            </a:r>
          </a:p>
          <a:p>
            <a:r>
              <a:rPr lang="en-MY" dirty="0" smtClean="0"/>
              <a:t>The </a:t>
            </a:r>
            <a:r>
              <a:rPr lang="en-MY" dirty="0"/>
              <a:t>climatic impacts will severely threaten the livelihood of poor people living in rural areas with limited adaptive capacity. (IFAD)</a:t>
            </a:r>
          </a:p>
        </p:txBody>
      </p:sp>
    </p:spTree>
    <p:extLst>
      <p:ext uri="{BB962C8B-B14F-4D97-AF65-F5344CB8AC3E}">
        <p14:creationId xmlns:p14="http://schemas.microsoft.com/office/powerpoint/2010/main" val="103093955"/>
      </p:ext>
    </p:extLst>
  </p:cSld>
  <p:clrMapOvr>
    <a:masterClrMapping/>
  </p:clrMapOvr>
  <p:transition>
    <p:check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4" y="0"/>
            <a:ext cx="39528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4" y="454679"/>
            <a:ext cx="3648890" cy="265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799" y="2691276"/>
            <a:ext cx="6529251" cy="437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3596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 y="800100"/>
            <a:ext cx="85725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381000"/>
            <a:ext cx="6553200" cy="400110"/>
          </a:xfrm>
          <a:prstGeom prst="rect">
            <a:avLst/>
          </a:prstGeom>
          <a:noFill/>
        </p:spPr>
        <p:txBody>
          <a:bodyPr wrap="square" rtlCol="0">
            <a:spAutoFit/>
          </a:bodyPr>
          <a:lstStyle/>
          <a:p>
            <a:r>
              <a:rPr lang="en-US" sz="2000" dirty="0" smtClean="0"/>
              <a:t>Expansion of </a:t>
            </a:r>
            <a:r>
              <a:rPr lang="en-US" sz="2000" dirty="0" err="1" smtClean="0"/>
              <a:t>Mengkubau</a:t>
            </a:r>
            <a:r>
              <a:rPr lang="en-US" sz="2000" dirty="0" smtClean="0"/>
              <a:t> Dam, Brunei, </a:t>
            </a:r>
            <a:r>
              <a:rPr lang="en-US" sz="2000" dirty="0" err="1" smtClean="0"/>
              <a:t>Darul</a:t>
            </a:r>
            <a:r>
              <a:rPr lang="en-US" sz="2000" dirty="0" smtClean="0"/>
              <a:t> Salam </a:t>
            </a:r>
            <a:endParaRPr lang="en-US" sz="2000" dirty="0"/>
          </a:p>
        </p:txBody>
      </p:sp>
    </p:spTree>
    <p:extLst>
      <p:ext uri="{BB962C8B-B14F-4D97-AF65-F5344CB8AC3E}">
        <p14:creationId xmlns:p14="http://schemas.microsoft.com/office/powerpoint/2010/main" val="10472350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3" y="2211334"/>
            <a:ext cx="9109167" cy="453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353" y="381000"/>
            <a:ext cx="6316663"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3"/>
          <p:cNvGrpSpPr>
            <a:grpSpLocks/>
          </p:cNvGrpSpPr>
          <p:nvPr/>
        </p:nvGrpSpPr>
        <p:grpSpPr bwMode="auto">
          <a:xfrm>
            <a:off x="0" y="76200"/>
            <a:ext cx="1403351" cy="5849938"/>
            <a:chOff x="-23" y="635"/>
            <a:chExt cx="884" cy="3685"/>
          </a:xfrm>
        </p:grpSpPr>
        <p:pic>
          <p:nvPicPr>
            <p:cNvPr id="8" name="Picture 5" descr="tolerance_jo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 y="635"/>
              <a:ext cx="8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we_are_streng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 y="1179"/>
              <a:ext cx="875"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tolerance_jo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 y="2132"/>
              <a:ext cx="8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lassmates_at_work_with_hand_contrib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 y="2721"/>
              <a:ext cx="884" cy="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lina-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85"/>
              <a:ext cx="839"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6490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p:cNvSpPr>
          <p:nvPr/>
        </p:nvSpPr>
        <p:spPr bwMode="auto">
          <a:xfrm>
            <a:off x="381000" y="838200"/>
            <a:ext cx="7848600" cy="5908675"/>
          </a:xfrm>
          <a:prstGeom prst="rect">
            <a:avLst/>
          </a:prstGeom>
          <a:noFill/>
          <a:ln w="12700" cap="sq">
            <a:noFill/>
            <a:miter lim="800000"/>
            <a:headEnd type="none" w="sm" len="sm"/>
            <a:tailEnd type="none" w="sm" len="sm"/>
          </a:ln>
          <a:effectLst/>
        </p:spPr>
        <p:txBody>
          <a:bodyPr/>
          <a:lstStyle/>
          <a:p>
            <a:pPr marL="273050" indent="-273050">
              <a:spcBef>
                <a:spcPct val="15000"/>
              </a:spcBef>
              <a:spcAft>
                <a:spcPct val="15000"/>
              </a:spcAft>
              <a:buClr>
                <a:schemeClr val="folHlink"/>
              </a:buClr>
              <a:buSzPct val="90000"/>
              <a:buFont typeface="Webdings" pitchFamily="18" charset="2"/>
              <a:buChar char="&lt;"/>
            </a:pPr>
            <a:r>
              <a:rPr lang="en-GB" sz="2000" dirty="0"/>
              <a:t>Rainfall</a:t>
            </a:r>
          </a:p>
          <a:p>
            <a:pPr marL="742950" lvl="1" indent="-285750">
              <a:spcBef>
                <a:spcPct val="15000"/>
              </a:spcBef>
              <a:spcAft>
                <a:spcPct val="15000"/>
              </a:spcAft>
              <a:buClr>
                <a:schemeClr val="hlink"/>
              </a:buClr>
              <a:buSzPct val="75000"/>
              <a:buFont typeface="Webdings" pitchFamily="18" charset="2"/>
              <a:buChar char="&lt;"/>
            </a:pPr>
            <a:r>
              <a:rPr lang="en-GB" sz="2000" dirty="0"/>
              <a:t>Increased water availability in moist tropics and high latitudes</a:t>
            </a:r>
          </a:p>
          <a:p>
            <a:pPr marL="742950" lvl="1" indent="-285750">
              <a:spcBef>
                <a:spcPct val="15000"/>
              </a:spcBef>
              <a:spcAft>
                <a:spcPct val="15000"/>
              </a:spcAft>
              <a:buClr>
                <a:schemeClr val="hlink"/>
              </a:buClr>
              <a:buSzPct val="75000"/>
              <a:buFont typeface="Webdings" pitchFamily="18" charset="2"/>
              <a:buChar char="&lt;"/>
            </a:pPr>
            <a:r>
              <a:rPr lang="en-GB" sz="2000" dirty="0"/>
              <a:t>Decreased water availability and drought in mid-latitudes and semi-arid low latitudes</a:t>
            </a:r>
          </a:p>
          <a:p>
            <a:pPr marL="273050" indent="-273050">
              <a:spcBef>
                <a:spcPct val="15000"/>
              </a:spcBef>
              <a:spcAft>
                <a:spcPct val="15000"/>
              </a:spcAft>
              <a:buClr>
                <a:schemeClr val="folHlink"/>
              </a:buClr>
              <a:buSzPct val="90000"/>
              <a:buFont typeface="Webdings" pitchFamily="18" charset="2"/>
              <a:buChar char="&lt;"/>
            </a:pPr>
            <a:r>
              <a:rPr lang="en-GB" sz="2000" dirty="0"/>
              <a:t>Temperature</a:t>
            </a:r>
          </a:p>
          <a:p>
            <a:pPr marL="742950" lvl="1" indent="-285750">
              <a:spcBef>
                <a:spcPct val="15000"/>
              </a:spcBef>
              <a:spcAft>
                <a:spcPct val="15000"/>
              </a:spcAft>
              <a:buClr>
                <a:schemeClr val="hlink"/>
              </a:buClr>
              <a:buSzPct val="75000"/>
              <a:buFont typeface="Webdings" pitchFamily="18" charset="2"/>
              <a:buChar char="&lt;"/>
            </a:pPr>
            <a:r>
              <a:rPr lang="en-GB" sz="2000" dirty="0"/>
              <a:t>Global temperatures are likely to increase by 1.1 to 6.4°C from 1990 to 2100 (best estimates 1.8 to 5.4)</a:t>
            </a:r>
          </a:p>
          <a:p>
            <a:pPr marL="273050" indent="-273050">
              <a:spcBef>
                <a:spcPct val="15000"/>
              </a:spcBef>
              <a:spcAft>
                <a:spcPct val="15000"/>
              </a:spcAft>
              <a:buClr>
                <a:schemeClr val="folHlink"/>
              </a:buClr>
              <a:buSzPct val="90000"/>
              <a:buFont typeface="Webdings" pitchFamily="18" charset="2"/>
              <a:buChar char="&lt;"/>
            </a:pPr>
            <a:r>
              <a:rPr lang="en-GB" sz="2000" dirty="0"/>
              <a:t>Sea level rise</a:t>
            </a:r>
          </a:p>
          <a:p>
            <a:pPr marL="742950" lvl="1" indent="-285750">
              <a:spcBef>
                <a:spcPct val="15000"/>
              </a:spcBef>
              <a:spcAft>
                <a:spcPct val="15000"/>
              </a:spcAft>
              <a:buClr>
                <a:schemeClr val="hlink"/>
              </a:buClr>
              <a:buSzPct val="75000"/>
              <a:buFont typeface="Webdings" pitchFamily="18" charset="2"/>
              <a:buChar char="&lt;"/>
            </a:pPr>
            <a:r>
              <a:rPr lang="en-GB" sz="2000" dirty="0"/>
              <a:t>Sea levels are likely to rise in the range of 22-34 cm between 1990 and the 2080s</a:t>
            </a:r>
          </a:p>
          <a:p>
            <a:pPr marL="273050" indent="-273050">
              <a:spcBef>
                <a:spcPct val="15000"/>
              </a:spcBef>
              <a:spcAft>
                <a:spcPct val="15000"/>
              </a:spcAft>
              <a:buClr>
                <a:schemeClr val="folHlink"/>
              </a:buClr>
              <a:buSzPct val="90000"/>
              <a:buFont typeface="Webdings" pitchFamily="18" charset="2"/>
              <a:buChar char="&lt;"/>
            </a:pPr>
            <a:r>
              <a:rPr lang="en-GB" sz="2000" dirty="0"/>
              <a:t>Extreme events</a:t>
            </a:r>
          </a:p>
          <a:p>
            <a:pPr marL="742950" lvl="1" indent="-285750">
              <a:spcBef>
                <a:spcPct val="15000"/>
              </a:spcBef>
              <a:spcAft>
                <a:spcPct val="15000"/>
              </a:spcAft>
              <a:buClr>
                <a:schemeClr val="hlink"/>
              </a:buClr>
              <a:buSzPct val="75000"/>
              <a:buFont typeface="Webdings" pitchFamily="18" charset="2"/>
              <a:buChar char="&lt;"/>
            </a:pPr>
            <a:r>
              <a:rPr lang="en-GB" sz="2000" dirty="0"/>
              <a:t>Likely that future tropical cyclones, typhoons, and hurricanes will become more intense, with larger peak wind speeds and more heavy precipitation  </a:t>
            </a:r>
          </a:p>
          <a:p>
            <a:pPr marL="742950" lvl="1" indent="-285750">
              <a:spcBef>
                <a:spcPct val="15000"/>
              </a:spcBef>
              <a:spcAft>
                <a:spcPct val="15000"/>
              </a:spcAft>
              <a:buClr>
                <a:schemeClr val="hlink"/>
              </a:buClr>
              <a:buSzPct val="75000"/>
              <a:buFont typeface="Webdings" pitchFamily="18" charset="2"/>
              <a:buNone/>
            </a:pPr>
            <a:r>
              <a:rPr lang="en-GB" sz="1400" dirty="0" err="1"/>
              <a:t>Rahman</a:t>
            </a:r>
            <a:r>
              <a:rPr lang="en-GB" sz="1400" dirty="0"/>
              <a:t> and </a:t>
            </a:r>
            <a:r>
              <a:rPr lang="en-GB" sz="1400" dirty="0" err="1"/>
              <a:t>Alam</a:t>
            </a:r>
            <a:r>
              <a:rPr lang="en-GB" sz="1400" dirty="0"/>
              <a:t>, 2007</a:t>
            </a:r>
            <a:r>
              <a:rPr lang="en-GB" sz="2000" dirty="0"/>
              <a:t>           </a:t>
            </a:r>
            <a:r>
              <a:rPr lang="en-GB" sz="1400" dirty="0"/>
              <a:t>    </a:t>
            </a:r>
            <a:endParaRPr lang="en-US" sz="1400" dirty="0"/>
          </a:p>
        </p:txBody>
      </p:sp>
      <p:sp>
        <p:nvSpPr>
          <p:cNvPr id="3" name="Rectangle 2"/>
          <p:cNvSpPr>
            <a:spLocks noGrp="1" noChangeArrowheads="1"/>
          </p:cNvSpPr>
          <p:nvPr>
            <p:ph type="title"/>
          </p:nvPr>
        </p:nvSpPr>
        <p:spPr>
          <a:xfrm>
            <a:off x="914400" y="-228600"/>
            <a:ext cx="6096000" cy="865187"/>
          </a:xfrm>
        </p:spPr>
        <p:txBody>
          <a:bodyPr/>
          <a:lstStyle/>
          <a:p>
            <a:r>
              <a:rPr lang="en-US" sz="2800" dirty="0">
                <a:solidFill>
                  <a:schemeClr val="accent2"/>
                </a:solidFill>
                <a:latin typeface="Arial Unicode MS" pitchFamily="34" charset="-128"/>
              </a:rPr>
              <a:t>Future </a:t>
            </a:r>
            <a:r>
              <a:rPr lang="en-US" sz="2800" dirty="0" smtClean="0">
                <a:solidFill>
                  <a:schemeClr val="accent2"/>
                </a:solidFill>
                <a:latin typeface="Arial Unicode MS" pitchFamily="34" charset="-128"/>
              </a:rPr>
              <a:t>Changes</a:t>
            </a:r>
            <a:endParaRPr lang="en-US" sz="2800" dirty="0">
              <a:solidFill>
                <a:schemeClr val="accent2"/>
              </a:solidFill>
              <a:latin typeface="Arial Unicode MS"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2865" y="2134394"/>
            <a:ext cx="2286000" cy="1470025"/>
          </a:xfrm>
        </p:spPr>
        <p:txBody>
          <a:bodyPr/>
          <a:lstStyle/>
          <a:p>
            <a:r>
              <a:rPr lang="en-US" sz="2000" dirty="0"/>
              <a:t>Climate Change Vulnerability Mapping for Southeast Asia, IDRC, 2009</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438" y="620713"/>
            <a:ext cx="4210050" cy="5967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142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normAutofit fontScale="90000"/>
          </a:bodyPr>
          <a:lstStyle/>
          <a:p>
            <a:r>
              <a:rPr lang="en-US" sz="4000"/>
              <a:t>SEA Climate hazard hotspots and dominant hazards</a:t>
            </a:r>
          </a:p>
        </p:txBody>
      </p:sp>
      <p:graphicFrame>
        <p:nvGraphicFramePr>
          <p:cNvPr id="15450" name="Group 90"/>
          <p:cNvGraphicFramePr>
            <a:graphicFrameLocks noGrp="1"/>
          </p:cNvGraphicFramePr>
          <p:nvPr>
            <p:ph type="tbl" idx="1"/>
            <p:extLst>
              <p:ext uri="{D42A27DB-BD31-4B8C-83A1-F6EECF244321}">
                <p14:modId xmlns:p14="http://schemas.microsoft.com/office/powerpoint/2010/main" val="2618624078"/>
              </p:ext>
            </p:extLst>
          </p:nvPr>
        </p:nvGraphicFramePr>
        <p:xfrm>
          <a:off x="508000" y="1846261"/>
          <a:ext cx="7645400" cy="4563747"/>
        </p:xfrm>
        <a:graphic>
          <a:graphicData uri="http://schemas.openxmlformats.org/drawingml/2006/table">
            <a:tbl>
              <a:tblPr/>
              <a:tblGrid>
                <a:gridCol w="4140200"/>
                <a:gridCol w="35052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Climate hazard hotspots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Dominant hazards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Northwestern Vietnam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Droughts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Eastern coastal areas of Vietnam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Cyclones, droughts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Mekong region of Vietnam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Sea level rise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Bangkok and its surrounding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Sea level rise, floods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Southern regions of Thailand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Droughts, floods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2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Philippines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Cyclones, landslides, floods, droughts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5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Sabah state in Malaysia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Droughts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4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Western and eastern area of Java Island, Indonesia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Droughts, floods, landslides, sea level rise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544377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1781</TotalTime>
  <Words>3051</Words>
  <Application>Microsoft Office PowerPoint</Application>
  <PresentationFormat>On-screen Show (4:3)</PresentationFormat>
  <Paragraphs>908</Paragraphs>
  <Slides>62</Slides>
  <Notes>13</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Opulent</vt:lpstr>
      <vt:lpstr>Office Theme</vt:lpstr>
      <vt:lpstr>1_Metro</vt:lpstr>
      <vt:lpstr>EXTREME WEATHER AND ADAPTATION: studies in usm, Malaysia</vt:lpstr>
      <vt:lpstr>PowerPoint Presentation</vt:lpstr>
      <vt:lpstr>United Nation’s Committee on Economic, Social and Cultural Rights in General Comment No. 15, 2002 stated that:</vt:lpstr>
      <vt:lpstr>PowerPoint Presentation</vt:lpstr>
      <vt:lpstr>PowerPoint Presentation</vt:lpstr>
      <vt:lpstr>PowerPoint Presentation</vt:lpstr>
      <vt:lpstr>Future Changes</vt:lpstr>
      <vt:lpstr>Climate Change Vulnerability Mapping for Southeast Asia, IDRC, 2009</vt:lpstr>
      <vt:lpstr>SEA Climate hazard hotspots and dominant hazards</vt:lpstr>
      <vt:lpstr>Multiple climate hazard index medium, as compared to its neighbors</vt:lpstr>
      <vt:lpstr>Flood frequency (event per year from 1980-2001)</vt:lpstr>
      <vt:lpstr>Drought frequency (event per year from 1980-2000)</vt:lpstr>
      <vt:lpstr>Natural and Conflict related Hazards in Asia Pacific, OCHA, 2009</vt:lpstr>
      <vt:lpstr>PowerPoint Presentation</vt:lpstr>
      <vt:lpstr>Coping capacity to disasters </vt:lpstr>
      <vt:lpstr>PowerPoint Presentation</vt:lpstr>
      <vt:lpstr>Adaptation Strategies in Water Resources</vt:lpstr>
      <vt:lpstr>Why Malaysian needs Water Security?  </vt:lpstr>
      <vt:lpstr>PowerPoint Presentation</vt:lpstr>
      <vt:lpstr>PowerPoint Presentation</vt:lpstr>
      <vt:lpstr>CC Adaptation Example  Stormwater Management Strategies</vt:lpstr>
      <vt:lpstr>COMPONENT of MSMA</vt:lpstr>
      <vt:lpstr>PowerPoint Presentation</vt:lpstr>
      <vt:lpstr> Objectives of the research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Metals and In Organic Trace Contaminants</vt:lpstr>
      <vt:lpstr>Biological Analysis</vt:lpstr>
      <vt:lpstr>SG LANGAT AND DENGKIL MONITORING WELLS WATER CHARACTERISTICS BASED ON AVERAGE VALUES IN COMPARISON TO RAW DRINKING WATER QUALITY.</vt:lpstr>
      <vt:lpstr>PowerPoint Presentation</vt:lpstr>
      <vt:lpstr>Determination of Water availability </vt:lpstr>
      <vt:lpstr>PowerPoint Presentation</vt:lpstr>
      <vt:lpstr>PowerPoint Presentation</vt:lpstr>
      <vt:lpstr>PowerPoint Presentation</vt:lpstr>
      <vt:lpstr>Step Drawdown test for pumping well at Dengkil, Selangor </vt:lpstr>
      <vt:lpstr>Availability of abstraction</vt:lpstr>
      <vt:lpstr>   remarks</vt:lpstr>
      <vt:lpstr>Better facing traffic jam rather than water shortage – public opinion  (Sinar, 3 March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EXTREME WEATHER AND ADAPTATION IN SOUTHEAST ASIA</dc:title>
  <dc:creator>remyhana</dc:creator>
  <cp:lastModifiedBy>user</cp:lastModifiedBy>
  <cp:revision>108</cp:revision>
  <dcterms:created xsi:type="dcterms:W3CDTF">2012-07-25T13:19:15Z</dcterms:created>
  <dcterms:modified xsi:type="dcterms:W3CDTF">2014-09-24T04:09:05Z</dcterms:modified>
</cp:coreProperties>
</file>