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73" r:id="rId2"/>
    <p:sldId id="290" r:id="rId3"/>
    <p:sldId id="275" r:id="rId4"/>
    <p:sldId id="268" r:id="rId5"/>
    <p:sldId id="276" r:id="rId6"/>
    <p:sldId id="277" r:id="rId7"/>
    <p:sldId id="278" r:id="rId8"/>
    <p:sldId id="269" r:id="rId9"/>
    <p:sldId id="279" r:id="rId10"/>
    <p:sldId id="280" r:id="rId11"/>
    <p:sldId id="281" r:id="rId12"/>
    <p:sldId id="264" r:id="rId13"/>
    <p:sldId id="267" r:id="rId14"/>
    <p:sldId id="257" r:id="rId15"/>
    <p:sldId id="258" r:id="rId16"/>
    <p:sldId id="259" r:id="rId17"/>
    <p:sldId id="260" r:id="rId18"/>
    <p:sldId id="274" r:id="rId19"/>
    <p:sldId id="282" r:id="rId20"/>
    <p:sldId id="284" r:id="rId21"/>
    <p:sldId id="283" r:id="rId22"/>
    <p:sldId id="288" r:id="rId23"/>
    <p:sldId id="285" r:id="rId24"/>
    <p:sldId id="286" r:id="rId25"/>
    <p:sldId id="287" r:id="rId26"/>
    <p:sldId id="266" r:id="rId27"/>
    <p:sldId id="265" r:id="rId28"/>
    <p:sldId id="289" r:id="rId29"/>
    <p:sldId id="262" r:id="rId30"/>
    <p:sldId id="271" r:id="rId31"/>
    <p:sldId id="272"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78" d="100"/>
          <a:sy n="78" d="100"/>
        </p:scale>
        <p:origin x="-840"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8DD7C9-504C-47BE-9B13-90F0C1C6AA09}"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id-ID"/>
        </a:p>
      </dgm:t>
    </dgm:pt>
    <dgm:pt modelId="{CBBC6B06-3597-48EF-A48A-F769360485A1}">
      <dgm:prSet phldrT="[Text]" phldr="1"/>
      <dgm:spPr>
        <a:blipFill rotWithShape="0">
          <a:blip xmlns:r="http://schemas.openxmlformats.org/officeDocument/2006/relationships" r:embed="rId1"/>
          <a:stretch>
            <a:fillRect/>
          </a:stretch>
        </a:blipFill>
      </dgm:spPr>
      <dgm:t>
        <a:bodyPr/>
        <a:lstStyle/>
        <a:p>
          <a:endParaRPr lang="id-ID" dirty="0"/>
        </a:p>
      </dgm:t>
    </dgm:pt>
    <dgm:pt modelId="{4C465D89-0DBE-4BB8-AE6C-6B0EE8C1ABF1}" type="parTrans" cxnId="{085A29BC-0FA8-4139-A1B2-48331F806599}">
      <dgm:prSet/>
      <dgm:spPr/>
      <dgm:t>
        <a:bodyPr/>
        <a:lstStyle/>
        <a:p>
          <a:endParaRPr lang="id-ID"/>
        </a:p>
      </dgm:t>
    </dgm:pt>
    <dgm:pt modelId="{7CDC8298-51E8-4CE6-8AF1-5F73BD2C7C99}" type="sibTrans" cxnId="{085A29BC-0FA8-4139-A1B2-48331F806599}">
      <dgm:prSet/>
      <dgm:spPr/>
      <dgm:t>
        <a:bodyPr/>
        <a:lstStyle/>
        <a:p>
          <a:r>
            <a:rPr lang="id-ID" dirty="0" smtClean="0"/>
            <a:t>Executive Director</a:t>
          </a:r>
          <a:endParaRPr lang="id-ID" dirty="0"/>
        </a:p>
      </dgm:t>
    </dgm:pt>
    <dgm:pt modelId="{17D8E86D-206A-4534-8FC2-138E8E6AF023}" type="asst">
      <dgm:prSet phldrT="[Text]" phldr="1"/>
      <dgm:spPr>
        <a:blipFill rotWithShape="0">
          <a:blip xmlns:r="http://schemas.openxmlformats.org/officeDocument/2006/relationships" r:embed="rId2"/>
          <a:stretch>
            <a:fillRect/>
          </a:stretch>
        </a:blipFill>
      </dgm:spPr>
      <dgm:t>
        <a:bodyPr/>
        <a:lstStyle/>
        <a:p>
          <a:endParaRPr lang="id-ID" dirty="0"/>
        </a:p>
      </dgm:t>
    </dgm:pt>
    <dgm:pt modelId="{09FC5C10-65A1-40C1-B48F-B9E6F5C661A6}" type="parTrans" cxnId="{EB89495B-124E-44C3-B1DE-353240CEDC4E}">
      <dgm:prSet/>
      <dgm:spPr/>
      <dgm:t>
        <a:bodyPr/>
        <a:lstStyle/>
        <a:p>
          <a:endParaRPr lang="id-ID"/>
        </a:p>
      </dgm:t>
    </dgm:pt>
    <dgm:pt modelId="{5A7CBE40-3992-4A1C-8762-4025205C0066}" type="sibTrans" cxnId="{EB89495B-124E-44C3-B1DE-353240CEDC4E}">
      <dgm:prSet/>
      <dgm:spPr/>
      <dgm:t>
        <a:bodyPr/>
        <a:lstStyle/>
        <a:p>
          <a:r>
            <a:rPr lang="id-ID" dirty="0" smtClean="0"/>
            <a:t>Executive Secretary</a:t>
          </a:r>
          <a:endParaRPr lang="id-ID" dirty="0"/>
        </a:p>
      </dgm:t>
    </dgm:pt>
    <dgm:pt modelId="{084C1E8B-54F0-4436-B41A-C5DFE0DDD290}">
      <dgm:prSet phldrT="[Text]" phldr="1"/>
      <dgm:spPr>
        <a:blipFill rotWithShape="0">
          <a:blip xmlns:r="http://schemas.openxmlformats.org/officeDocument/2006/relationships" r:embed="rId3"/>
          <a:stretch>
            <a:fillRect/>
          </a:stretch>
        </a:blipFill>
      </dgm:spPr>
      <dgm:t>
        <a:bodyPr/>
        <a:lstStyle/>
        <a:p>
          <a:endParaRPr lang="id-ID" dirty="0"/>
        </a:p>
      </dgm:t>
    </dgm:pt>
    <dgm:pt modelId="{905C37C9-7433-4188-AA52-E3C0DA834FDB}" type="parTrans" cxnId="{7B50DC43-4703-4A38-AB78-12AF3C711F41}">
      <dgm:prSet/>
      <dgm:spPr/>
      <dgm:t>
        <a:bodyPr/>
        <a:lstStyle/>
        <a:p>
          <a:endParaRPr lang="id-ID"/>
        </a:p>
      </dgm:t>
    </dgm:pt>
    <dgm:pt modelId="{C0678375-BD76-4FFB-BADB-4CC22F445168}" type="sibTrans" cxnId="{7B50DC43-4703-4A38-AB78-12AF3C711F41}">
      <dgm:prSet/>
      <dgm:spPr/>
      <dgm:t>
        <a:bodyPr/>
        <a:lstStyle/>
        <a:p>
          <a:r>
            <a:rPr lang="id-ID" dirty="0" smtClean="0"/>
            <a:t>Research Division</a:t>
          </a:r>
          <a:endParaRPr lang="id-ID" dirty="0"/>
        </a:p>
      </dgm:t>
    </dgm:pt>
    <dgm:pt modelId="{14EEE9DC-67F8-4439-82FE-7F0A9DC0ED47}">
      <dgm:prSet phldrT="[Text]" phldr="1"/>
      <dgm:spPr>
        <a:blipFill rotWithShape="0">
          <a:blip xmlns:r="http://schemas.openxmlformats.org/officeDocument/2006/relationships" r:embed="rId4"/>
          <a:stretch>
            <a:fillRect/>
          </a:stretch>
        </a:blipFill>
      </dgm:spPr>
      <dgm:t>
        <a:bodyPr/>
        <a:lstStyle/>
        <a:p>
          <a:endParaRPr lang="id-ID" dirty="0"/>
        </a:p>
      </dgm:t>
    </dgm:pt>
    <dgm:pt modelId="{C0C3054E-72D0-43DE-BFB2-DCD31626186C}" type="parTrans" cxnId="{96746A47-B3F4-4362-9F9D-AECC2C174430}">
      <dgm:prSet/>
      <dgm:spPr/>
      <dgm:t>
        <a:bodyPr/>
        <a:lstStyle/>
        <a:p>
          <a:endParaRPr lang="id-ID"/>
        </a:p>
      </dgm:t>
    </dgm:pt>
    <dgm:pt modelId="{7445FB48-095C-41D9-93D9-B36149F2880F}" type="sibTrans" cxnId="{96746A47-B3F4-4362-9F9D-AECC2C174430}">
      <dgm:prSet/>
      <dgm:spPr/>
      <dgm:t>
        <a:bodyPr/>
        <a:lstStyle/>
        <a:p>
          <a:r>
            <a:rPr lang="id-ID" dirty="0" smtClean="0"/>
            <a:t>Training &amp; Workshop </a:t>
          </a:r>
          <a:endParaRPr lang="id-ID" dirty="0"/>
        </a:p>
      </dgm:t>
    </dgm:pt>
    <dgm:pt modelId="{4ABBF8A9-D43E-487D-9E44-41BB5571F4EA}">
      <dgm:prSet phldrT="[Text]" phldr="1"/>
      <dgm:spPr>
        <a:blipFill rotWithShape="0">
          <a:blip xmlns:r="http://schemas.openxmlformats.org/officeDocument/2006/relationships" r:embed="rId5"/>
          <a:stretch>
            <a:fillRect/>
          </a:stretch>
        </a:blipFill>
      </dgm:spPr>
      <dgm:t>
        <a:bodyPr/>
        <a:lstStyle/>
        <a:p>
          <a:endParaRPr lang="id-ID" dirty="0"/>
        </a:p>
      </dgm:t>
    </dgm:pt>
    <dgm:pt modelId="{D1AA9EF3-15F1-4F5B-A1AC-AC0B914503C7}" type="parTrans" cxnId="{96974179-7D6A-4059-94CA-1C7CDD2D7C1D}">
      <dgm:prSet/>
      <dgm:spPr/>
      <dgm:t>
        <a:bodyPr/>
        <a:lstStyle/>
        <a:p>
          <a:endParaRPr lang="id-ID"/>
        </a:p>
      </dgm:t>
    </dgm:pt>
    <dgm:pt modelId="{373A75B2-935D-404B-A02B-232830BBB4EA}" type="sibTrans" cxnId="{96974179-7D6A-4059-94CA-1C7CDD2D7C1D}">
      <dgm:prSet/>
      <dgm:spPr/>
      <dgm:t>
        <a:bodyPr/>
        <a:lstStyle/>
        <a:p>
          <a:r>
            <a:rPr lang="id-ID" dirty="0" smtClean="0"/>
            <a:t>Information System</a:t>
          </a:r>
          <a:endParaRPr lang="id-ID" dirty="0"/>
        </a:p>
      </dgm:t>
    </dgm:pt>
    <dgm:pt modelId="{B10562E2-F0F7-4C9D-AE5D-B66617A2A6B9}">
      <dgm:prSet/>
      <dgm:spPr>
        <a:blipFill rotWithShape="0">
          <a:blip xmlns:r="http://schemas.openxmlformats.org/officeDocument/2006/relationships" r:embed="rId6"/>
          <a:stretch>
            <a:fillRect/>
          </a:stretch>
        </a:blipFill>
      </dgm:spPr>
      <dgm:t>
        <a:bodyPr/>
        <a:lstStyle/>
        <a:p>
          <a:endParaRPr lang="id-ID" dirty="0"/>
        </a:p>
      </dgm:t>
    </dgm:pt>
    <dgm:pt modelId="{E4EF45A5-50E9-4090-91A6-F9AA79EB74E7}" type="parTrans" cxnId="{BC3F0871-6764-4032-B9E0-2C118DC368D3}">
      <dgm:prSet/>
      <dgm:spPr/>
      <dgm:t>
        <a:bodyPr/>
        <a:lstStyle/>
        <a:p>
          <a:endParaRPr lang="id-ID"/>
        </a:p>
      </dgm:t>
    </dgm:pt>
    <dgm:pt modelId="{C3935041-76C6-48A8-9DBF-E2BA396A8DB8}" type="sibTrans" cxnId="{BC3F0871-6764-4032-B9E0-2C118DC368D3}">
      <dgm:prSet/>
      <dgm:spPr/>
      <dgm:t>
        <a:bodyPr/>
        <a:lstStyle/>
        <a:p>
          <a:r>
            <a:rPr lang="id-ID" dirty="0" smtClean="0"/>
            <a:t>Public Awareness</a:t>
          </a:r>
          <a:endParaRPr lang="id-ID" dirty="0"/>
        </a:p>
      </dgm:t>
    </dgm:pt>
    <dgm:pt modelId="{E3CD5992-1E2F-43FC-B30D-C867FF73E3A2}" type="pres">
      <dgm:prSet presAssocID="{E68DD7C9-504C-47BE-9B13-90F0C1C6AA09}" presName="hierChild1" presStyleCnt="0">
        <dgm:presLayoutVars>
          <dgm:orgChart val="1"/>
          <dgm:chPref val="1"/>
          <dgm:dir/>
          <dgm:animOne val="branch"/>
          <dgm:animLvl val="lvl"/>
          <dgm:resizeHandles/>
        </dgm:presLayoutVars>
      </dgm:prSet>
      <dgm:spPr/>
      <dgm:t>
        <a:bodyPr/>
        <a:lstStyle/>
        <a:p>
          <a:endParaRPr lang="id-ID"/>
        </a:p>
      </dgm:t>
    </dgm:pt>
    <dgm:pt modelId="{227AF832-2673-421E-B004-68F80FE2AB4A}" type="pres">
      <dgm:prSet presAssocID="{CBBC6B06-3597-48EF-A48A-F769360485A1}" presName="hierRoot1" presStyleCnt="0">
        <dgm:presLayoutVars>
          <dgm:hierBranch val="init"/>
        </dgm:presLayoutVars>
      </dgm:prSet>
      <dgm:spPr/>
    </dgm:pt>
    <dgm:pt modelId="{B5B56A8F-9EBB-4BB2-BA40-2AE9ECEB2EA2}" type="pres">
      <dgm:prSet presAssocID="{CBBC6B06-3597-48EF-A48A-F769360485A1}" presName="rootComposite1" presStyleCnt="0"/>
      <dgm:spPr/>
    </dgm:pt>
    <dgm:pt modelId="{4C6934B8-CBA4-4189-8DD5-CDDF3CE538B2}" type="pres">
      <dgm:prSet presAssocID="{CBBC6B06-3597-48EF-A48A-F769360485A1}" presName="rootText1" presStyleLbl="node0" presStyleIdx="0" presStyleCnt="1" custScaleX="87847" custScaleY="188134">
        <dgm:presLayoutVars>
          <dgm:chMax/>
          <dgm:chPref val="3"/>
        </dgm:presLayoutVars>
      </dgm:prSet>
      <dgm:spPr/>
      <dgm:t>
        <a:bodyPr/>
        <a:lstStyle/>
        <a:p>
          <a:endParaRPr lang="id-ID"/>
        </a:p>
      </dgm:t>
    </dgm:pt>
    <dgm:pt modelId="{EACDFCFD-AFA7-496F-880B-69B814B2FAC3}" type="pres">
      <dgm:prSet presAssocID="{CBBC6B06-3597-48EF-A48A-F769360485A1}" presName="titleText1" presStyleLbl="fgAcc0" presStyleIdx="0" presStyleCnt="1" custLinFactY="22684" custLinFactNeighborX="-14963" custLinFactNeighborY="100000">
        <dgm:presLayoutVars>
          <dgm:chMax val="0"/>
          <dgm:chPref val="0"/>
        </dgm:presLayoutVars>
      </dgm:prSet>
      <dgm:spPr/>
      <dgm:t>
        <a:bodyPr/>
        <a:lstStyle/>
        <a:p>
          <a:endParaRPr lang="id-ID"/>
        </a:p>
      </dgm:t>
    </dgm:pt>
    <dgm:pt modelId="{FFC17039-6CB2-4F56-9A4F-9D8043A92052}" type="pres">
      <dgm:prSet presAssocID="{CBBC6B06-3597-48EF-A48A-F769360485A1}" presName="rootConnector1" presStyleLbl="node1" presStyleIdx="0" presStyleCnt="4"/>
      <dgm:spPr/>
      <dgm:t>
        <a:bodyPr/>
        <a:lstStyle/>
        <a:p>
          <a:endParaRPr lang="id-ID"/>
        </a:p>
      </dgm:t>
    </dgm:pt>
    <dgm:pt modelId="{B51AE880-AD61-4239-AFC3-F7815642C70B}" type="pres">
      <dgm:prSet presAssocID="{CBBC6B06-3597-48EF-A48A-F769360485A1}" presName="hierChild2" presStyleCnt="0"/>
      <dgm:spPr/>
    </dgm:pt>
    <dgm:pt modelId="{AB1CE61F-0A65-40E2-8887-E62164AA2D67}" type="pres">
      <dgm:prSet presAssocID="{905C37C9-7433-4188-AA52-E3C0DA834FDB}" presName="Name37" presStyleLbl="parChTrans1D2" presStyleIdx="0" presStyleCnt="5"/>
      <dgm:spPr/>
      <dgm:t>
        <a:bodyPr/>
        <a:lstStyle/>
        <a:p>
          <a:endParaRPr lang="id-ID"/>
        </a:p>
      </dgm:t>
    </dgm:pt>
    <dgm:pt modelId="{2EA2CB20-A412-40F5-B015-140AEA774CD7}" type="pres">
      <dgm:prSet presAssocID="{084C1E8B-54F0-4436-B41A-C5DFE0DDD290}" presName="hierRoot2" presStyleCnt="0">
        <dgm:presLayoutVars>
          <dgm:hierBranch val="init"/>
        </dgm:presLayoutVars>
      </dgm:prSet>
      <dgm:spPr/>
    </dgm:pt>
    <dgm:pt modelId="{A9616A7C-E176-45BC-BA4E-8452AC46C02D}" type="pres">
      <dgm:prSet presAssocID="{084C1E8B-54F0-4436-B41A-C5DFE0DDD290}" presName="rootComposite" presStyleCnt="0"/>
      <dgm:spPr/>
    </dgm:pt>
    <dgm:pt modelId="{80956216-ABB5-4B1C-890C-CEB1E86A8E61}" type="pres">
      <dgm:prSet presAssocID="{084C1E8B-54F0-4436-B41A-C5DFE0DDD290}" presName="rootText" presStyleLbl="node1" presStyleIdx="0" presStyleCnt="4" custScaleX="84639" custScaleY="182777">
        <dgm:presLayoutVars>
          <dgm:chMax/>
          <dgm:chPref val="3"/>
        </dgm:presLayoutVars>
      </dgm:prSet>
      <dgm:spPr/>
      <dgm:t>
        <a:bodyPr/>
        <a:lstStyle/>
        <a:p>
          <a:endParaRPr lang="id-ID"/>
        </a:p>
      </dgm:t>
    </dgm:pt>
    <dgm:pt modelId="{70EF1E6E-292D-42D3-A83D-19283C587A39}" type="pres">
      <dgm:prSet presAssocID="{084C1E8B-54F0-4436-B41A-C5DFE0DDD290}" presName="titleText2" presStyleLbl="fgAcc1" presStyleIdx="0" presStyleCnt="4" custLinFactNeighborX="-16533" custLinFactNeighborY="80706">
        <dgm:presLayoutVars>
          <dgm:chMax val="0"/>
          <dgm:chPref val="0"/>
        </dgm:presLayoutVars>
      </dgm:prSet>
      <dgm:spPr/>
      <dgm:t>
        <a:bodyPr/>
        <a:lstStyle/>
        <a:p>
          <a:endParaRPr lang="id-ID"/>
        </a:p>
      </dgm:t>
    </dgm:pt>
    <dgm:pt modelId="{3527C51C-6767-4E07-B304-F605D9EEC257}" type="pres">
      <dgm:prSet presAssocID="{084C1E8B-54F0-4436-B41A-C5DFE0DDD290}" presName="rootConnector" presStyleLbl="node2" presStyleIdx="0" presStyleCnt="0"/>
      <dgm:spPr/>
      <dgm:t>
        <a:bodyPr/>
        <a:lstStyle/>
        <a:p>
          <a:endParaRPr lang="id-ID"/>
        </a:p>
      </dgm:t>
    </dgm:pt>
    <dgm:pt modelId="{A8BA4FFF-DBFD-4807-8FB6-37BAE6460166}" type="pres">
      <dgm:prSet presAssocID="{084C1E8B-54F0-4436-B41A-C5DFE0DDD290}" presName="hierChild4" presStyleCnt="0"/>
      <dgm:spPr/>
    </dgm:pt>
    <dgm:pt modelId="{656BD2DA-164B-472A-AD2D-23F13B52A0D4}" type="pres">
      <dgm:prSet presAssocID="{084C1E8B-54F0-4436-B41A-C5DFE0DDD290}" presName="hierChild5" presStyleCnt="0"/>
      <dgm:spPr/>
    </dgm:pt>
    <dgm:pt modelId="{5BAFBCBD-4C16-4ED3-9261-9879D1FA26D9}" type="pres">
      <dgm:prSet presAssocID="{C0C3054E-72D0-43DE-BFB2-DCD31626186C}" presName="Name37" presStyleLbl="parChTrans1D2" presStyleIdx="1" presStyleCnt="5"/>
      <dgm:spPr/>
      <dgm:t>
        <a:bodyPr/>
        <a:lstStyle/>
        <a:p>
          <a:endParaRPr lang="id-ID"/>
        </a:p>
      </dgm:t>
    </dgm:pt>
    <dgm:pt modelId="{DF4632AA-CC5A-47E2-91CD-CE838C5574E8}" type="pres">
      <dgm:prSet presAssocID="{14EEE9DC-67F8-4439-82FE-7F0A9DC0ED47}" presName="hierRoot2" presStyleCnt="0">
        <dgm:presLayoutVars>
          <dgm:hierBranch val="init"/>
        </dgm:presLayoutVars>
      </dgm:prSet>
      <dgm:spPr/>
    </dgm:pt>
    <dgm:pt modelId="{8C15B7E8-0AE6-4F72-8A85-8C83563F7A87}" type="pres">
      <dgm:prSet presAssocID="{14EEE9DC-67F8-4439-82FE-7F0A9DC0ED47}" presName="rootComposite" presStyleCnt="0"/>
      <dgm:spPr/>
    </dgm:pt>
    <dgm:pt modelId="{CEE1888F-CB6A-416A-9F07-E19019BEDF0B}" type="pres">
      <dgm:prSet presAssocID="{14EEE9DC-67F8-4439-82FE-7F0A9DC0ED47}" presName="rootText" presStyleLbl="node1" presStyleIdx="1" presStyleCnt="4" custScaleX="83826" custScaleY="172023" custLinFactNeighborY="1772">
        <dgm:presLayoutVars>
          <dgm:chMax/>
          <dgm:chPref val="3"/>
        </dgm:presLayoutVars>
      </dgm:prSet>
      <dgm:spPr/>
      <dgm:t>
        <a:bodyPr/>
        <a:lstStyle/>
        <a:p>
          <a:endParaRPr lang="id-ID"/>
        </a:p>
      </dgm:t>
    </dgm:pt>
    <dgm:pt modelId="{DB894FB0-F9BB-4904-98C4-6472F842A947}" type="pres">
      <dgm:prSet presAssocID="{14EEE9DC-67F8-4439-82FE-7F0A9DC0ED47}" presName="titleText2" presStyleLbl="fgAcc1" presStyleIdx="1" presStyleCnt="4" custLinFactNeighborX="-17194" custLinFactNeighborY="90323">
        <dgm:presLayoutVars>
          <dgm:chMax val="0"/>
          <dgm:chPref val="0"/>
        </dgm:presLayoutVars>
      </dgm:prSet>
      <dgm:spPr/>
      <dgm:t>
        <a:bodyPr/>
        <a:lstStyle/>
        <a:p>
          <a:endParaRPr lang="id-ID"/>
        </a:p>
      </dgm:t>
    </dgm:pt>
    <dgm:pt modelId="{1F30AE32-AF7F-431C-8382-51415A93CD85}" type="pres">
      <dgm:prSet presAssocID="{14EEE9DC-67F8-4439-82FE-7F0A9DC0ED47}" presName="rootConnector" presStyleLbl="node2" presStyleIdx="0" presStyleCnt="0"/>
      <dgm:spPr/>
      <dgm:t>
        <a:bodyPr/>
        <a:lstStyle/>
        <a:p>
          <a:endParaRPr lang="id-ID"/>
        </a:p>
      </dgm:t>
    </dgm:pt>
    <dgm:pt modelId="{C1194A72-14D0-46C1-B43C-E78266AD0537}" type="pres">
      <dgm:prSet presAssocID="{14EEE9DC-67F8-4439-82FE-7F0A9DC0ED47}" presName="hierChild4" presStyleCnt="0"/>
      <dgm:spPr/>
    </dgm:pt>
    <dgm:pt modelId="{18FA24A0-9063-4EBB-BBD2-481280964934}" type="pres">
      <dgm:prSet presAssocID="{14EEE9DC-67F8-4439-82FE-7F0A9DC0ED47}" presName="hierChild5" presStyleCnt="0"/>
      <dgm:spPr/>
    </dgm:pt>
    <dgm:pt modelId="{3E146B92-5EC5-43EF-9B3F-D61C72813595}" type="pres">
      <dgm:prSet presAssocID="{D1AA9EF3-15F1-4F5B-A1AC-AC0B914503C7}" presName="Name37" presStyleLbl="parChTrans1D2" presStyleIdx="2" presStyleCnt="5"/>
      <dgm:spPr/>
      <dgm:t>
        <a:bodyPr/>
        <a:lstStyle/>
        <a:p>
          <a:endParaRPr lang="id-ID"/>
        </a:p>
      </dgm:t>
    </dgm:pt>
    <dgm:pt modelId="{89904B2B-846E-47AF-AB32-7E16926E6D48}" type="pres">
      <dgm:prSet presAssocID="{4ABBF8A9-D43E-487D-9E44-41BB5571F4EA}" presName="hierRoot2" presStyleCnt="0">
        <dgm:presLayoutVars>
          <dgm:hierBranch val="init"/>
        </dgm:presLayoutVars>
      </dgm:prSet>
      <dgm:spPr/>
    </dgm:pt>
    <dgm:pt modelId="{09C635B6-550E-4DAF-B731-271521158C10}" type="pres">
      <dgm:prSet presAssocID="{4ABBF8A9-D43E-487D-9E44-41BB5571F4EA}" presName="rootComposite" presStyleCnt="0"/>
      <dgm:spPr/>
    </dgm:pt>
    <dgm:pt modelId="{A9BA786E-11A4-4089-B065-C127BE864C0B}" type="pres">
      <dgm:prSet presAssocID="{4ABBF8A9-D43E-487D-9E44-41BB5571F4EA}" presName="rootText" presStyleLbl="node1" presStyleIdx="2" presStyleCnt="4" custScaleX="82241" custScaleY="179132">
        <dgm:presLayoutVars>
          <dgm:chMax/>
          <dgm:chPref val="3"/>
        </dgm:presLayoutVars>
      </dgm:prSet>
      <dgm:spPr/>
      <dgm:t>
        <a:bodyPr/>
        <a:lstStyle/>
        <a:p>
          <a:endParaRPr lang="id-ID"/>
        </a:p>
      </dgm:t>
    </dgm:pt>
    <dgm:pt modelId="{23BD7686-7854-4C2C-A0C7-35D32602E66A}" type="pres">
      <dgm:prSet presAssocID="{4ABBF8A9-D43E-487D-9E44-41BB5571F4EA}" presName="titleText2" presStyleLbl="fgAcc1" presStyleIdx="2" presStyleCnt="4" custLinFactNeighborX="-14403" custLinFactNeighborY="86173">
        <dgm:presLayoutVars>
          <dgm:chMax val="0"/>
          <dgm:chPref val="0"/>
        </dgm:presLayoutVars>
      </dgm:prSet>
      <dgm:spPr/>
      <dgm:t>
        <a:bodyPr/>
        <a:lstStyle/>
        <a:p>
          <a:endParaRPr lang="id-ID"/>
        </a:p>
      </dgm:t>
    </dgm:pt>
    <dgm:pt modelId="{10D7D20E-17E2-42B4-A1F3-596E1F521F36}" type="pres">
      <dgm:prSet presAssocID="{4ABBF8A9-D43E-487D-9E44-41BB5571F4EA}" presName="rootConnector" presStyleLbl="node2" presStyleIdx="0" presStyleCnt="0"/>
      <dgm:spPr/>
      <dgm:t>
        <a:bodyPr/>
        <a:lstStyle/>
        <a:p>
          <a:endParaRPr lang="id-ID"/>
        </a:p>
      </dgm:t>
    </dgm:pt>
    <dgm:pt modelId="{DF9D69E5-FAB6-4D59-BC70-9FB7BA48C72D}" type="pres">
      <dgm:prSet presAssocID="{4ABBF8A9-D43E-487D-9E44-41BB5571F4EA}" presName="hierChild4" presStyleCnt="0"/>
      <dgm:spPr/>
    </dgm:pt>
    <dgm:pt modelId="{8A210AFF-A259-4A29-8F34-CF1CF6D7E964}" type="pres">
      <dgm:prSet presAssocID="{4ABBF8A9-D43E-487D-9E44-41BB5571F4EA}" presName="hierChild5" presStyleCnt="0"/>
      <dgm:spPr/>
    </dgm:pt>
    <dgm:pt modelId="{5654280E-959A-4410-B6C8-1C9C2CE442DC}" type="pres">
      <dgm:prSet presAssocID="{E4EF45A5-50E9-4090-91A6-F9AA79EB74E7}" presName="Name37" presStyleLbl="parChTrans1D2" presStyleIdx="3" presStyleCnt="5"/>
      <dgm:spPr/>
      <dgm:t>
        <a:bodyPr/>
        <a:lstStyle/>
        <a:p>
          <a:endParaRPr lang="id-ID"/>
        </a:p>
      </dgm:t>
    </dgm:pt>
    <dgm:pt modelId="{40802DBA-388F-4645-9F4C-413879D5589C}" type="pres">
      <dgm:prSet presAssocID="{B10562E2-F0F7-4C9D-AE5D-B66617A2A6B9}" presName="hierRoot2" presStyleCnt="0">
        <dgm:presLayoutVars>
          <dgm:hierBranch val="init"/>
        </dgm:presLayoutVars>
      </dgm:prSet>
      <dgm:spPr/>
    </dgm:pt>
    <dgm:pt modelId="{4B70D213-0927-4FA7-96F0-8AAAB44121DE}" type="pres">
      <dgm:prSet presAssocID="{B10562E2-F0F7-4C9D-AE5D-B66617A2A6B9}" presName="rootComposite" presStyleCnt="0"/>
      <dgm:spPr/>
    </dgm:pt>
    <dgm:pt modelId="{0DB87511-9406-473F-879D-8BD48A425F14}" type="pres">
      <dgm:prSet presAssocID="{B10562E2-F0F7-4C9D-AE5D-B66617A2A6B9}" presName="rootText" presStyleLbl="node1" presStyleIdx="3" presStyleCnt="4" custScaleX="80032" custScaleY="173753">
        <dgm:presLayoutVars>
          <dgm:chMax/>
          <dgm:chPref val="3"/>
        </dgm:presLayoutVars>
      </dgm:prSet>
      <dgm:spPr/>
      <dgm:t>
        <a:bodyPr/>
        <a:lstStyle/>
        <a:p>
          <a:endParaRPr lang="id-ID"/>
        </a:p>
      </dgm:t>
    </dgm:pt>
    <dgm:pt modelId="{60C9BDC3-8259-4A2A-A6C8-91A98BAED7FC}" type="pres">
      <dgm:prSet presAssocID="{B10562E2-F0F7-4C9D-AE5D-B66617A2A6B9}" presName="titleText2" presStyleLbl="fgAcc1" presStyleIdx="3" presStyleCnt="4" custLinFactY="2763" custLinFactNeighborX="-16369" custLinFactNeighborY="100000">
        <dgm:presLayoutVars>
          <dgm:chMax val="0"/>
          <dgm:chPref val="0"/>
        </dgm:presLayoutVars>
      </dgm:prSet>
      <dgm:spPr/>
      <dgm:t>
        <a:bodyPr/>
        <a:lstStyle/>
        <a:p>
          <a:endParaRPr lang="id-ID"/>
        </a:p>
      </dgm:t>
    </dgm:pt>
    <dgm:pt modelId="{96030CDF-4528-4D1A-ABC5-8DE3A8CB1708}" type="pres">
      <dgm:prSet presAssocID="{B10562E2-F0F7-4C9D-AE5D-B66617A2A6B9}" presName="rootConnector" presStyleLbl="node2" presStyleIdx="0" presStyleCnt="0"/>
      <dgm:spPr/>
      <dgm:t>
        <a:bodyPr/>
        <a:lstStyle/>
        <a:p>
          <a:endParaRPr lang="id-ID"/>
        </a:p>
      </dgm:t>
    </dgm:pt>
    <dgm:pt modelId="{CC500CC2-77C2-4137-92F4-98FACAE51B31}" type="pres">
      <dgm:prSet presAssocID="{B10562E2-F0F7-4C9D-AE5D-B66617A2A6B9}" presName="hierChild4" presStyleCnt="0"/>
      <dgm:spPr/>
    </dgm:pt>
    <dgm:pt modelId="{2C82B885-907C-4CE9-9A51-3B00DF3F04CA}" type="pres">
      <dgm:prSet presAssocID="{B10562E2-F0F7-4C9D-AE5D-B66617A2A6B9}" presName="hierChild5" presStyleCnt="0"/>
      <dgm:spPr/>
    </dgm:pt>
    <dgm:pt modelId="{2AD5ECDD-BA77-4F37-847A-95F441F2F5AE}" type="pres">
      <dgm:prSet presAssocID="{CBBC6B06-3597-48EF-A48A-F769360485A1}" presName="hierChild3" presStyleCnt="0"/>
      <dgm:spPr/>
    </dgm:pt>
    <dgm:pt modelId="{7005E6C0-DD92-42AB-A537-C900048CB94E}" type="pres">
      <dgm:prSet presAssocID="{09FC5C10-65A1-40C1-B48F-B9E6F5C661A6}" presName="Name96" presStyleLbl="parChTrans1D2" presStyleIdx="4" presStyleCnt="5"/>
      <dgm:spPr/>
      <dgm:t>
        <a:bodyPr/>
        <a:lstStyle/>
        <a:p>
          <a:endParaRPr lang="id-ID"/>
        </a:p>
      </dgm:t>
    </dgm:pt>
    <dgm:pt modelId="{8D0203F7-12A9-45D7-9860-7943C7F2691D}" type="pres">
      <dgm:prSet presAssocID="{17D8E86D-206A-4534-8FC2-138E8E6AF023}" presName="hierRoot3" presStyleCnt="0">
        <dgm:presLayoutVars>
          <dgm:hierBranch val="init"/>
        </dgm:presLayoutVars>
      </dgm:prSet>
      <dgm:spPr/>
    </dgm:pt>
    <dgm:pt modelId="{7D8CF6DF-47E5-4A90-A0EC-5D5598626BBE}" type="pres">
      <dgm:prSet presAssocID="{17D8E86D-206A-4534-8FC2-138E8E6AF023}" presName="rootComposite3" presStyleCnt="0"/>
      <dgm:spPr/>
    </dgm:pt>
    <dgm:pt modelId="{297EE091-24CE-4778-9ABA-ED7AD7CCB498}" type="pres">
      <dgm:prSet presAssocID="{17D8E86D-206A-4534-8FC2-138E8E6AF023}" presName="rootText3" presStyleLbl="asst1" presStyleIdx="0" presStyleCnt="1" custScaleX="89952" custScaleY="187376">
        <dgm:presLayoutVars>
          <dgm:chPref val="3"/>
        </dgm:presLayoutVars>
      </dgm:prSet>
      <dgm:spPr/>
      <dgm:t>
        <a:bodyPr/>
        <a:lstStyle/>
        <a:p>
          <a:endParaRPr lang="id-ID"/>
        </a:p>
      </dgm:t>
    </dgm:pt>
    <dgm:pt modelId="{01C6D081-5274-4C7A-8E00-B9049D1EF7FC}" type="pres">
      <dgm:prSet presAssocID="{17D8E86D-206A-4534-8FC2-138E8E6AF023}" presName="titleText3" presStyleLbl="fgAcc2" presStyleIdx="0" presStyleCnt="1" custLinFactNeighborX="-16640" custLinFactNeighborY="97678">
        <dgm:presLayoutVars>
          <dgm:chMax val="0"/>
          <dgm:chPref val="0"/>
        </dgm:presLayoutVars>
      </dgm:prSet>
      <dgm:spPr/>
      <dgm:t>
        <a:bodyPr/>
        <a:lstStyle/>
        <a:p>
          <a:endParaRPr lang="id-ID"/>
        </a:p>
      </dgm:t>
    </dgm:pt>
    <dgm:pt modelId="{38AF71EB-9E04-47B8-94C5-49674D9EA696}" type="pres">
      <dgm:prSet presAssocID="{17D8E86D-206A-4534-8FC2-138E8E6AF023}" presName="rootConnector3" presStyleLbl="asst1" presStyleIdx="0" presStyleCnt="1"/>
      <dgm:spPr/>
      <dgm:t>
        <a:bodyPr/>
        <a:lstStyle/>
        <a:p>
          <a:endParaRPr lang="id-ID"/>
        </a:p>
      </dgm:t>
    </dgm:pt>
    <dgm:pt modelId="{D81372CD-23C2-49B2-A312-E694F39FA5B5}" type="pres">
      <dgm:prSet presAssocID="{17D8E86D-206A-4534-8FC2-138E8E6AF023}" presName="hierChild6" presStyleCnt="0"/>
      <dgm:spPr/>
    </dgm:pt>
    <dgm:pt modelId="{F0769E5E-A491-4E52-8947-7D177311010A}" type="pres">
      <dgm:prSet presAssocID="{17D8E86D-206A-4534-8FC2-138E8E6AF023}" presName="hierChild7" presStyleCnt="0"/>
      <dgm:spPr/>
    </dgm:pt>
  </dgm:ptLst>
  <dgm:cxnLst>
    <dgm:cxn modelId="{2C578563-6753-4994-8949-0A04D2608F28}" type="presOf" srcId="{14EEE9DC-67F8-4439-82FE-7F0A9DC0ED47}" destId="{1F30AE32-AF7F-431C-8382-51415A93CD85}" srcOrd="1" destOrd="0" presId="urn:microsoft.com/office/officeart/2008/layout/NameandTitleOrganizationalChart"/>
    <dgm:cxn modelId="{BE88B7AF-A3DC-4E5E-8B1E-84A3683EFB87}" type="presOf" srcId="{905C37C9-7433-4188-AA52-E3C0DA834FDB}" destId="{AB1CE61F-0A65-40E2-8887-E62164AA2D67}" srcOrd="0" destOrd="0" presId="urn:microsoft.com/office/officeart/2008/layout/NameandTitleOrganizationalChart"/>
    <dgm:cxn modelId="{085A29BC-0FA8-4139-A1B2-48331F806599}" srcId="{E68DD7C9-504C-47BE-9B13-90F0C1C6AA09}" destId="{CBBC6B06-3597-48EF-A48A-F769360485A1}" srcOrd="0" destOrd="0" parTransId="{4C465D89-0DBE-4BB8-AE6C-6B0EE8C1ABF1}" sibTransId="{7CDC8298-51E8-4CE6-8AF1-5F73BD2C7C99}"/>
    <dgm:cxn modelId="{5149F724-C1C2-4F0A-A38E-BE9EB4060630}" type="presOf" srcId="{4ABBF8A9-D43E-487D-9E44-41BB5571F4EA}" destId="{A9BA786E-11A4-4089-B065-C127BE864C0B}" srcOrd="0" destOrd="0" presId="urn:microsoft.com/office/officeart/2008/layout/NameandTitleOrganizationalChart"/>
    <dgm:cxn modelId="{EB89495B-124E-44C3-B1DE-353240CEDC4E}" srcId="{CBBC6B06-3597-48EF-A48A-F769360485A1}" destId="{17D8E86D-206A-4534-8FC2-138E8E6AF023}" srcOrd="0" destOrd="0" parTransId="{09FC5C10-65A1-40C1-B48F-B9E6F5C661A6}" sibTransId="{5A7CBE40-3992-4A1C-8762-4025205C0066}"/>
    <dgm:cxn modelId="{A4DE09CC-85D2-41DD-A567-1E7243C27BC3}" type="presOf" srcId="{B10562E2-F0F7-4C9D-AE5D-B66617A2A6B9}" destId="{0DB87511-9406-473F-879D-8BD48A425F14}" srcOrd="0" destOrd="0" presId="urn:microsoft.com/office/officeart/2008/layout/NameandTitleOrganizationalChart"/>
    <dgm:cxn modelId="{07710F71-3E9F-4EB4-BD36-2320B600F211}" type="presOf" srcId="{E4EF45A5-50E9-4090-91A6-F9AA79EB74E7}" destId="{5654280E-959A-4410-B6C8-1C9C2CE442DC}" srcOrd="0" destOrd="0" presId="urn:microsoft.com/office/officeart/2008/layout/NameandTitleOrganizationalChart"/>
    <dgm:cxn modelId="{560552E9-86F0-4A99-9842-2F1092BB18F5}" type="presOf" srcId="{D1AA9EF3-15F1-4F5B-A1AC-AC0B914503C7}" destId="{3E146B92-5EC5-43EF-9B3F-D61C72813595}" srcOrd="0" destOrd="0" presId="urn:microsoft.com/office/officeart/2008/layout/NameandTitleOrganizationalChart"/>
    <dgm:cxn modelId="{E0C9C871-7499-4ABA-81DC-F69691E28B86}" type="presOf" srcId="{084C1E8B-54F0-4436-B41A-C5DFE0DDD290}" destId="{80956216-ABB5-4B1C-890C-CEB1E86A8E61}" srcOrd="0" destOrd="0" presId="urn:microsoft.com/office/officeart/2008/layout/NameandTitleOrganizationalChart"/>
    <dgm:cxn modelId="{AC715B7D-097E-45C3-8C33-AEE7612947CB}" type="presOf" srcId="{373A75B2-935D-404B-A02B-232830BBB4EA}" destId="{23BD7686-7854-4C2C-A0C7-35D32602E66A}" srcOrd="0" destOrd="0" presId="urn:microsoft.com/office/officeart/2008/layout/NameandTitleOrganizationalChart"/>
    <dgm:cxn modelId="{F676043D-59EE-4958-A208-B881D909DBB8}" type="presOf" srcId="{4ABBF8A9-D43E-487D-9E44-41BB5571F4EA}" destId="{10D7D20E-17E2-42B4-A1F3-596E1F521F36}" srcOrd="1" destOrd="0" presId="urn:microsoft.com/office/officeart/2008/layout/NameandTitleOrganizationalChart"/>
    <dgm:cxn modelId="{820652B6-8AA0-427A-BF40-BBB3A0B3E035}" type="presOf" srcId="{C3935041-76C6-48A8-9DBF-E2BA396A8DB8}" destId="{60C9BDC3-8259-4A2A-A6C8-91A98BAED7FC}" srcOrd="0" destOrd="0" presId="urn:microsoft.com/office/officeart/2008/layout/NameandTitleOrganizationalChart"/>
    <dgm:cxn modelId="{6458512A-C3B3-458D-9DAF-B2F1D513F3AB}" type="presOf" srcId="{17D8E86D-206A-4534-8FC2-138E8E6AF023}" destId="{297EE091-24CE-4778-9ABA-ED7AD7CCB498}" srcOrd="0" destOrd="0" presId="urn:microsoft.com/office/officeart/2008/layout/NameandTitleOrganizationalChart"/>
    <dgm:cxn modelId="{3B5FFC5C-2307-4C36-BE95-AF3BAD597A4D}" type="presOf" srcId="{7445FB48-095C-41D9-93D9-B36149F2880F}" destId="{DB894FB0-F9BB-4904-98C4-6472F842A947}" srcOrd="0" destOrd="0" presId="urn:microsoft.com/office/officeart/2008/layout/NameandTitleOrganizationalChart"/>
    <dgm:cxn modelId="{1B3CC1CF-5C91-4A3F-8A9C-CC6D1C0F837F}" type="presOf" srcId="{C0C3054E-72D0-43DE-BFB2-DCD31626186C}" destId="{5BAFBCBD-4C16-4ED3-9261-9879D1FA26D9}" srcOrd="0" destOrd="0" presId="urn:microsoft.com/office/officeart/2008/layout/NameandTitleOrganizationalChart"/>
    <dgm:cxn modelId="{A91FA77B-7D52-49EB-99FE-45C5C8C76E3D}" type="presOf" srcId="{17D8E86D-206A-4534-8FC2-138E8E6AF023}" destId="{38AF71EB-9E04-47B8-94C5-49674D9EA696}" srcOrd="1" destOrd="0" presId="urn:microsoft.com/office/officeart/2008/layout/NameandTitleOrganizationalChart"/>
    <dgm:cxn modelId="{6ED1F05E-3F25-4651-8015-6DB9F144E1D3}" type="presOf" srcId="{B10562E2-F0F7-4C9D-AE5D-B66617A2A6B9}" destId="{96030CDF-4528-4D1A-ABC5-8DE3A8CB1708}" srcOrd="1" destOrd="0" presId="urn:microsoft.com/office/officeart/2008/layout/NameandTitleOrganizationalChart"/>
    <dgm:cxn modelId="{9F9ECD6E-3CC3-469E-A998-1A53D89443F9}" type="presOf" srcId="{E68DD7C9-504C-47BE-9B13-90F0C1C6AA09}" destId="{E3CD5992-1E2F-43FC-B30D-C867FF73E3A2}" srcOrd="0" destOrd="0" presId="urn:microsoft.com/office/officeart/2008/layout/NameandTitleOrganizationalChart"/>
    <dgm:cxn modelId="{7B50DC43-4703-4A38-AB78-12AF3C711F41}" srcId="{CBBC6B06-3597-48EF-A48A-F769360485A1}" destId="{084C1E8B-54F0-4436-B41A-C5DFE0DDD290}" srcOrd="1" destOrd="0" parTransId="{905C37C9-7433-4188-AA52-E3C0DA834FDB}" sibTransId="{C0678375-BD76-4FFB-BADB-4CC22F445168}"/>
    <dgm:cxn modelId="{94CB589E-BA91-41A6-A6D9-166BAF41D33A}" type="presOf" srcId="{CBBC6B06-3597-48EF-A48A-F769360485A1}" destId="{4C6934B8-CBA4-4189-8DD5-CDDF3CE538B2}" srcOrd="0" destOrd="0" presId="urn:microsoft.com/office/officeart/2008/layout/NameandTitleOrganizationalChart"/>
    <dgm:cxn modelId="{990FB443-D645-4519-B71A-01EF36DFFDAB}" type="presOf" srcId="{7CDC8298-51E8-4CE6-8AF1-5F73BD2C7C99}" destId="{EACDFCFD-AFA7-496F-880B-69B814B2FAC3}" srcOrd="0" destOrd="0" presId="urn:microsoft.com/office/officeart/2008/layout/NameandTitleOrganizationalChart"/>
    <dgm:cxn modelId="{A2C332AE-C9CF-42C4-B5ED-226EF157F89B}" type="presOf" srcId="{5A7CBE40-3992-4A1C-8762-4025205C0066}" destId="{01C6D081-5274-4C7A-8E00-B9049D1EF7FC}" srcOrd="0" destOrd="0" presId="urn:microsoft.com/office/officeart/2008/layout/NameandTitleOrganizationalChart"/>
    <dgm:cxn modelId="{96974179-7D6A-4059-94CA-1C7CDD2D7C1D}" srcId="{CBBC6B06-3597-48EF-A48A-F769360485A1}" destId="{4ABBF8A9-D43E-487D-9E44-41BB5571F4EA}" srcOrd="3" destOrd="0" parTransId="{D1AA9EF3-15F1-4F5B-A1AC-AC0B914503C7}" sibTransId="{373A75B2-935D-404B-A02B-232830BBB4EA}"/>
    <dgm:cxn modelId="{16AA0FA7-0867-441D-A8F1-763DFEE68C32}" type="presOf" srcId="{14EEE9DC-67F8-4439-82FE-7F0A9DC0ED47}" destId="{CEE1888F-CB6A-416A-9F07-E19019BEDF0B}" srcOrd="0" destOrd="0" presId="urn:microsoft.com/office/officeart/2008/layout/NameandTitleOrganizationalChart"/>
    <dgm:cxn modelId="{A1254B0C-C5BB-482D-9B3A-F3EE6A3BC189}" type="presOf" srcId="{084C1E8B-54F0-4436-B41A-C5DFE0DDD290}" destId="{3527C51C-6767-4E07-B304-F605D9EEC257}" srcOrd="1" destOrd="0" presId="urn:microsoft.com/office/officeart/2008/layout/NameandTitleOrganizationalChart"/>
    <dgm:cxn modelId="{37C87DCD-91EC-4F89-9D09-7C078709417E}" type="presOf" srcId="{C0678375-BD76-4FFB-BADB-4CC22F445168}" destId="{70EF1E6E-292D-42D3-A83D-19283C587A39}" srcOrd="0" destOrd="0" presId="urn:microsoft.com/office/officeart/2008/layout/NameandTitleOrganizationalChart"/>
    <dgm:cxn modelId="{96746A47-B3F4-4362-9F9D-AECC2C174430}" srcId="{CBBC6B06-3597-48EF-A48A-F769360485A1}" destId="{14EEE9DC-67F8-4439-82FE-7F0A9DC0ED47}" srcOrd="2" destOrd="0" parTransId="{C0C3054E-72D0-43DE-BFB2-DCD31626186C}" sibTransId="{7445FB48-095C-41D9-93D9-B36149F2880F}"/>
    <dgm:cxn modelId="{BC3F0871-6764-4032-B9E0-2C118DC368D3}" srcId="{CBBC6B06-3597-48EF-A48A-F769360485A1}" destId="{B10562E2-F0F7-4C9D-AE5D-B66617A2A6B9}" srcOrd="4" destOrd="0" parTransId="{E4EF45A5-50E9-4090-91A6-F9AA79EB74E7}" sibTransId="{C3935041-76C6-48A8-9DBF-E2BA396A8DB8}"/>
    <dgm:cxn modelId="{8F5BACF7-AE07-420C-9FD2-D46F070E314D}" type="presOf" srcId="{09FC5C10-65A1-40C1-B48F-B9E6F5C661A6}" destId="{7005E6C0-DD92-42AB-A537-C900048CB94E}" srcOrd="0" destOrd="0" presId="urn:microsoft.com/office/officeart/2008/layout/NameandTitleOrganizationalChart"/>
    <dgm:cxn modelId="{B0BD9FB4-E213-40F4-99D7-1F93902403A9}" type="presOf" srcId="{CBBC6B06-3597-48EF-A48A-F769360485A1}" destId="{FFC17039-6CB2-4F56-9A4F-9D8043A92052}" srcOrd="1" destOrd="0" presId="urn:microsoft.com/office/officeart/2008/layout/NameandTitleOrganizationalChart"/>
    <dgm:cxn modelId="{12C2841F-0FDC-4FFA-8107-C5A4CDE8C54F}" type="presParOf" srcId="{E3CD5992-1E2F-43FC-B30D-C867FF73E3A2}" destId="{227AF832-2673-421E-B004-68F80FE2AB4A}" srcOrd="0" destOrd="0" presId="urn:microsoft.com/office/officeart/2008/layout/NameandTitleOrganizationalChart"/>
    <dgm:cxn modelId="{4B5B36CE-4704-49A8-8D1F-CACEE3CE2C17}" type="presParOf" srcId="{227AF832-2673-421E-B004-68F80FE2AB4A}" destId="{B5B56A8F-9EBB-4BB2-BA40-2AE9ECEB2EA2}" srcOrd="0" destOrd="0" presId="urn:microsoft.com/office/officeart/2008/layout/NameandTitleOrganizationalChart"/>
    <dgm:cxn modelId="{00F24FCE-025F-4A1A-AD70-3F92C869501C}" type="presParOf" srcId="{B5B56A8F-9EBB-4BB2-BA40-2AE9ECEB2EA2}" destId="{4C6934B8-CBA4-4189-8DD5-CDDF3CE538B2}" srcOrd="0" destOrd="0" presId="urn:microsoft.com/office/officeart/2008/layout/NameandTitleOrganizationalChart"/>
    <dgm:cxn modelId="{721EE5F2-914C-4C9E-ACE0-68D23FC99493}" type="presParOf" srcId="{B5B56A8F-9EBB-4BB2-BA40-2AE9ECEB2EA2}" destId="{EACDFCFD-AFA7-496F-880B-69B814B2FAC3}" srcOrd="1" destOrd="0" presId="urn:microsoft.com/office/officeart/2008/layout/NameandTitleOrganizationalChart"/>
    <dgm:cxn modelId="{C826E362-5244-4AF4-A52D-A123973C1ACA}" type="presParOf" srcId="{B5B56A8F-9EBB-4BB2-BA40-2AE9ECEB2EA2}" destId="{FFC17039-6CB2-4F56-9A4F-9D8043A92052}" srcOrd="2" destOrd="0" presId="urn:microsoft.com/office/officeart/2008/layout/NameandTitleOrganizationalChart"/>
    <dgm:cxn modelId="{EF3FBC29-CD2C-42AB-9D64-FA103ADCA151}" type="presParOf" srcId="{227AF832-2673-421E-B004-68F80FE2AB4A}" destId="{B51AE880-AD61-4239-AFC3-F7815642C70B}" srcOrd="1" destOrd="0" presId="urn:microsoft.com/office/officeart/2008/layout/NameandTitleOrganizationalChart"/>
    <dgm:cxn modelId="{AD39248F-8C93-4C38-B690-567D483BCB5E}" type="presParOf" srcId="{B51AE880-AD61-4239-AFC3-F7815642C70B}" destId="{AB1CE61F-0A65-40E2-8887-E62164AA2D67}" srcOrd="0" destOrd="0" presId="urn:microsoft.com/office/officeart/2008/layout/NameandTitleOrganizationalChart"/>
    <dgm:cxn modelId="{E64F77A6-C712-4545-820B-8A366ECF9588}" type="presParOf" srcId="{B51AE880-AD61-4239-AFC3-F7815642C70B}" destId="{2EA2CB20-A412-40F5-B015-140AEA774CD7}" srcOrd="1" destOrd="0" presId="urn:microsoft.com/office/officeart/2008/layout/NameandTitleOrganizationalChart"/>
    <dgm:cxn modelId="{114674C1-29DB-4EF0-B60F-F4872950BAF8}" type="presParOf" srcId="{2EA2CB20-A412-40F5-B015-140AEA774CD7}" destId="{A9616A7C-E176-45BC-BA4E-8452AC46C02D}" srcOrd="0" destOrd="0" presId="urn:microsoft.com/office/officeart/2008/layout/NameandTitleOrganizationalChart"/>
    <dgm:cxn modelId="{5125B9C7-1B5F-483C-B16E-09CBB25C5F7C}" type="presParOf" srcId="{A9616A7C-E176-45BC-BA4E-8452AC46C02D}" destId="{80956216-ABB5-4B1C-890C-CEB1E86A8E61}" srcOrd="0" destOrd="0" presId="urn:microsoft.com/office/officeart/2008/layout/NameandTitleOrganizationalChart"/>
    <dgm:cxn modelId="{8BF11575-EE08-4249-866B-5B863F960BB6}" type="presParOf" srcId="{A9616A7C-E176-45BC-BA4E-8452AC46C02D}" destId="{70EF1E6E-292D-42D3-A83D-19283C587A39}" srcOrd="1" destOrd="0" presId="urn:microsoft.com/office/officeart/2008/layout/NameandTitleOrganizationalChart"/>
    <dgm:cxn modelId="{CC57D4A2-9A48-41A6-82C5-A418D905AE8D}" type="presParOf" srcId="{A9616A7C-E176-45BC-BA4E-8452AC46C02D}" destId="{3527C51C-6767-4E07-B304-F605D9EEC257}" srcOrd="2" destOrd="0" presId="urn:microsoft.com/office/officeart/2008/layout/NameandTitleOrganizationalChart"/>
    <dgm:cxn modelId="{454A9C06-24C8-4DF6-A899-8B446F268CD2}" type="presParOf" srcId="{2EA2CB20-A412-40F5-B015-140AEA774CD7}" destId="{A8BA4FFF-DBFD-4807-8FB6-37BAE6460166}" srcOrd="1" destOrd="0" presId="urn:microsoft.com/office/officeart/2008/layout/NameandTitleOrganizationalChart"/>
    <dgm:cxn modelId="{BA56C725-2A71-4461-8BE6-AA4F6F0DFACE}" type="presParOf" srcId="{2EA2CB20-A412-40F5-B015-140AEA774CD7}" destId="{656BD2DA-164B-472A-AD2D-23F13B52A0D4}" srcOrd="2" destOrd="0" presId="urn:microsoft.com/office/officeart/2008/layout/NameandTitleOrganizationalChart"/>
    <dgm:cxn modelId="{BC93B050-6AF4-4668-BD46-7D44E6ADA93B}" type="presParOf" srcId="{B51AE880-AD61-4239-AFC3-F7815642C70B}" destId="{5BAFBCBD-4C16-4ED3-9261-9879D1FA26D9}" srcOrd="2" destOrd="0" presId="urn:microsoft.com/office/officeart/2008/layout/NameandTitleOrganizationalChart"/>
    <dgm:cxn modelId="{603BC83D-DA02-4814-BC9F-7D1D8A852872}" type="presParOf" srcId="{B51AE880-AD61-4239-AFC3-F7815642C70B}" destId="{DF4632AA-CC5A-47E2-91CD-CE838C5574E8}" srcOrd="3" destOrd="0" presId="urn:microsoft.com/office/officeart/2008/layout/NameandTitleOrganizationalChart"/>
    <dgm:cxn modelId="{C3ABF05C-A52E-4BC2-9189-22997C67ACFD}" type="presParOf" srcId="{DF4632AA-CC5A-47E2-91CD-CE838C5574E8}" destId="{8C15B7E8-0AE6-4F72-8A85-8C83563F7A87}" srcOrd="0" destOrd="0" presId="urn:microsoft.com/office/officeart/2008/layout/NameandTitleOrganizationalChart"/>
    <dgm:cxn modelId="{9FA0F763-313A-489E-B3EC-5B8FB6B870F5}" type="presParOf" srcId="{8C15B7E8-0AE6-4F72-8A85-8C83563F7A87}" destId="{CEE1888F-CB6A-416A-9F07-E19019BEDF0B}" srcOrd="0" destOrd="0" presId="urn:microsoft.com/office/officeart/2008/layout/NameandTitleOrganizationalChart"/>
    <dgm:cxn modelId="{B2385062-9ED1-4478-B374-2BE3E8E90BDF}" type="presParOf" srcId="{8C15B7E8-0AE6-4F72-8A85-8C83563F7A87}" destId="{DB894FB0-F9BB-4904-98C4-6472F842A947}" srcOrd="1" destOrd="0" presId="urn:microsoft.com/office/officeart/2008/layout/NameandTitleOrganizationalChart"/>
    <dgm:cxn modelId="{56E4EFB0-5AC9-45E4-B94F-6E6C20ED887B}" type="presParOf" srcId="{8C15B7E8-0AE6-4F72-8A85-8C83563F7A87}" destId="{1F30AE32-AF7F-431C-8382-51415A93CD85}" srcOrd="2" destOrd="0" presId="urn:microsoft.com/office/officeart/2008/layout/NameandTitleOrganizationalChart"/>
    <dgm:cxn modelId="{42AE7166-C161-42ED-A1AA-BA912BE9E708}" type="presParOf" srcId="{DF4632AA-CC5A-47E2-91CD-CE838C5574E8}" destId="{C1194A72-14D0-46C1-B43C-E78266AD0537}" srcOrd="1" destOrd="0" presId="urn:microsoft.com/office/officeart/2008/layout/NameandTitleOrganizationalChart"/>
    <dgm:cxn modelId="{ACF348AC-5E6F-4495-AC8A-9CF7C3C02D89}" type="presParOf" srcId="{DF4632AA-CC5A-47E2-91CD-CE838C5574E8}" destId="{18FA24A0-9063-4EBB-BBD2-481280964934}" srcOrd="2" destOrd="0" presId="urn:microsoft.com/office/officeart/2008/layout/NameandTitleOrganizationalChart"/>
    <dgm:cxn modelId="{0A10606C-F4FF-46DD-9571-303243C6F526}" type="presParOf" srcId="{B51AE880-AD61-4239-AFC3-F7815642C70B}" destId="{3E146B92-5EC5-43EF-9B3F-D61C72813595}" srcOrd="4" destOrd="0" presId="urn:microsoft.com/office/officeart/2008/layout/NameandTitleOrganizationalChart"/>
    <dgm:cxn modelId="{7ACA6291-742B-400A-ADF3-18C30D12DCFC}" type="presParOf" srcId="{B51AE880-AD61-4239-AFC3-F7815642C70B}" destId="{89904B2B-846E-47AF-AB32-7E16926E6D48}" srcOrd="5" destOrd="0" presId="urn:microsoft.com/office/officeart/2008/layout/NameandTitleOrganizationalChart"/>
    <dgm:cxn modelId="{162C5468-6292-46E4-A1FE-D5EB30933167}" type="presParOf" srcId="{89904B2B-846E-47AF-AB32-7E16926E6D48}" destId="{09C635B6-550E-4DAF-B731-271521158C10}" srcOrd="0" destOrd="0" presId="urn:microsoft.com/office/officeart/2008/layout/NameandTitleOrganizationalChart"/>
    <dgm:cxn modelId="{7CD88305-2191-4633-8086-8C0D8E4A3EEF}" type="presParOf" srcId="{09C635B6-550E-4DAF-B731-271521158C10}" destId="{A9BA786E-11A4-4089-B065-C127BE864C0B}" srcOrd="0" destOrd="0" presId="urn:microsoft.com/office/officeart/2008/layout/NameandTitleOrganizationalChart"/>
    <dgm:cxn modelId="{2E6396E4-EB1B-4712-AEAC-4677B1F2A16A}" type="presParOf" srcId="{09C635B6-550E-4DAF-B731-271521158C10}" destId="{23BD7686-7854-4C2C-A0C7-35D32602E66A}" srcOrd="1" destOrd="0" presId="urn:microsoft.com/office/officeart/2008/layout/NameandTitleOrganizationalChart"/>
    <dgm:cxn modelId="{2FCF99A7-7F8F-446E-9F12-01F2294C124D}" type="presParOf" srcId="{09C635B6-550E-4DAF-B731-271521158C10}" destId="{10D7D20E-17E2-42B4-A1F3-596E1F521F36}" srcOrd="2" destOrd="0" presId="urn:microsoft.com/office/officeart/2008/layout/NameandTitleOrganizationalChart"/>
    <dgm:cxn modelId="{2EAC69B0-3FD5-4358-A1DE-2D0D36C8418F}" type="presParOf" srcId="{89904B2B-846E-47AF-AB32-7E16926E6D48}" destId="{DF9D69E5-FAB6-4D59-BC70-9FB7BA48C72D}" srcOrd="1" destOrd="0" presId="urn:microsoft.com/office/officeart/2008/layout/NameandTitleOrganizationalChart"/>
    <dgm:cxn modelId="{8451612A-A7AC-421A-8DFD-37470B63CE2E}" type="presParOf" srcId="{89904B2B-846E-47AF-AB32-7E16926E6D48}" destId="{8A210AFF-A259-4A29-8F34-CF1CF6D7E964}" srcOrd="2" destOrd="0" presId="urn:microsoft.com/office/officeart/2008/layout/NameandTitleOrganizationalChart"/>
    <dgm:cxn modelId="{3C7F40FD-4675-4988-A4C6-6B960DFB590F}" type="presParOf" srcId="{B51AE880-AD61-4239-AFC3-F7815642C70B}" destId="{5654280E-959A-4410-B6C8-1C9C2CE442DC}" srcOrd="6" destOrd="0" presId="urn:microsoft.com/office/officeart/2008/layout/NameandTitleOrganizationalChart"/>
    <dgm:cxn modelId="{7C31753E-0B04-434B-AA0D-C416E9971DFB}" type="presParOf" srcId="{B51AE880-AD61-4239-AFC3-F7815642C70B}" destId="{40802DBA-388F-4645-9F4C-413879D5589C}" srcOrd="7" destOrd="0" presId="urn:microsoft.com/office/officeart/2008/layout/NameandTitleOrganizationalChart"/>
    <dgm:cxn modelId="{C3D0FEA6-174C-481D-AD45-5079F7A9B0FA}" type="presParOf" srcId="{40802DBA-388F-4645-9F4C-413879D5589C}" destId="{4B70D213-0927-4FA7-96F0-8AAAB44121DE}" srcOrd="0" destOrd="0" presId="urn:microsoft.com/office/officeart/2008/layout/NameandTitleOrganizationalChart"/>
    <dgm:cxn modelId="{1513FB2E-EB8E-4BA9-B005-B999AA5864A5}" type="presParOf" srcId="{4B70D213-0927-4FA7-96F0-8AAAB44121DE}" destId="{0DB87511-9406-473F-879D-8BD48A425F14}" srcOrd="0" destOrd="0" presId="urn:microsoft.com/office/officeart/2008/layout/NameandTitleOrganizationalChart"/>
    <dgm:cxn modelId="{9740210D-D47E-4E7F-8F18-50CE5D585410}" type="presParOf" srcId="{4B70D213-0927-4FA7-96F0-8AAAB44121DE}" destId="{60C9BDC3-8259-4A2A-A6C8-91A98BAED7FC}" srcOrd="1" destOrd="0" presId="urn:microsoft.com/office/officeart/2008/layout/NameandTitleOrganizationalChart"/>
    <dgm:cxn modelId="{7E2934C2-F002-4E2F-87EC-E0FE6C485B1A}" type="presParOf" srcId="{4B70D213-0927-4FA7-96F0-8AAAB44121DE}" destId="{96030CDF-4528-4D1A-ABC5-8DE3A8CB1708}" srcOrd="2" destOrd="0" presId="urn:microsoft.com/office/officeart/2008/layout/NameandTitleOrganizationalChart"/>
    <dgm:cxn modelId="{6E6FD1A3-4907-4AEC-8744-40C2563D0445}" type="presParOf" srcId="{40802DBA-388F-4645-9F4C-413879D5589C}" destId="{CC500CC2-77C2-4137-92F4-98FACAE51B31}" srcOrd="1" destOrd="0" presId="urn:microsoft.com/office/officeart/2008/layout/NameandTitleOrganizationalChart"/>
    <dgm:cxn modelId="{8DB1F8C9-1DEE-4318-9D6F-582470D5A051}" type="presParOf" srcId="{40802DBA-388F-4645-9F4C-413879D5589C}" destId="{2C82B885-907C-4CE9-9A51-3B00DF3F04CA}" srcOrd="2" destOrd="0" presId="urn:microsoft.com/office/officeart/2008/layout/NameandTitleOrganizationalChart"/>
    <dgm:cxn modelId="{81B7FAF2-DC54-4EF8-8574-F2602D2E26A1}" type="presParOf" srcId="{227AF832-2673-421E-B004-68F80FE2AB4A}" destId="{2AD5ECDD-BA77-4F37-847A-95F441F2F5AE}" srcOrd="2" destOrd="0" presId="urn:microsoft.com/office/officeart/2008/layout/NameandTitleOrganizationalChart"/>
    <dgm:cxn modelId="{A3A1B505-A2CE-42BE-8F85-91B618CB1440}" type="presParOf" srcId="{2AD5ECDD-BA77-4F37-847A-95F441F2F5AE}" destId="{7005E6C0-DD92-42AB-A537-C900048CB94E}" srcOrd="0" destOrd="0" presId="urn:microsoft.com/office/officeart/2008/layout/NameandTitleOrganizationalChart"/>
    <dgm:cxn modelId="{2AB6A8E4-68CF-41DE-9857-8A0A9D7DF089}" type="presParOf" srcId="{2AD5ECDD-BA77-4F37-847A-95F441F2F5AE}" destId="{8D0203F7-12A9-45D7-9860-7943C7F2691D}" srcOrd="1" destOrd="0" presId="urn:microsoft.com/office/officeart/2008/layout/NameandTitleOrganizationalChart"/>
    <dgm:cxn modelId="{56A76E13-BDCF-43DB-96C7-35FCDF515D0D}" type="presParOf" srcId="{8D0203F7-12A9-45D7-9860-7943C7F2691D}" destId="{7D8CF6DF-47E5-4A90-A0EC-5D5598626BBE}" srcOrd="0" destOrd="0" presId="urn:microsoft.com/office/officeart/2008/layout/NameandTitleOrganizationalChart"/>
    <dgm:cxn modelId="{F1005679-206C-4882-8B9B-97B4AF387BCD}" type="presParOf" srcId="{7D8CF6DF-47E5-4A90-A0EC-5D5598626BBE}" destId="{297EE091-24CE-4778-9ABA-ED7AD7CCB498}" srcOrd="0" destOrd="0" presId="urn:microsoft.com/office/officeart/2008/layout/NameandTitleOrganizationalChart"/>
    <dgm:cxn modelId="{56906335-E423-49E8-8759-92E37C22BA05}" type="presParOf" srcId="{7D8CF6DF-47E5-4A90-A0EC-5D5598626BBE}" destId="{01C6D081-5274-4C7A-8E00-B9049D1EF7FC}" srcOrd="1" destOrd="0" presId="urn:microsoft.com/office/officeart/2008/layout/NameandTitleOrganizationalChart"/>
    <dgm:cxn modelId="{689234AA-1650-4ECE-88E9-C1BFFCA7F8F0}" type="presParOf" srcId="{7D8CF6DF-47E5-4A90-A0EC-5D5598626BBE}" destId="{38AF71EB-9E04-47B8-94C5-49674D9EA696}" srcOrd="2" destOrd="0" presId="urn:microsoft.com/office/officeart/2008/layout/NameandTitleOrganizationalChart"/>
    <dgm:cxn modelId="{40ED8BE2-8AE5-42DA-BF55-422AC2363512}" type="presParOf" srcId="{8D0203F7-12A9-45D7-9860-7943C7F2691D}" destId="{D81372CD-23C2-49B2-A312-E694F39FA5B5}" srcOrd="1" destOrd="0" presId="urn:microsoft.com/office/officeart/2008/layout/NameandTitleOrganizationalChart"/>
    <dgm:cxn modelId="{60A4D610-8671-43EE-99E6-4133FB091E55}" type="presParOf" srcId="{8D0203F7-12A9-45D7-9860-7943C7F2691D}" destId="{F0769E5E-A491-4E52-8947-7D177311010A}" srcOrd="2" destOrd="0" presId="urn:microsoft.com/office/officeart/2008/layout/NameandTitleOrganizationalChart"/>
  </dgm:cxnLst>
  <dgm:bg/>
  <dgm:whole/>
</dgm:dataModel>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84C056-7630-4E47-9E6E-780C8DC73E49}" type="datetimeFigureOut">
              <a:rPr lang="en-US" smtClean="0"/>
              <a:pPr/>
              <a:t>9/24/2014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DAF163-E748-4371-AF59-2EDA65FA583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63B223-D0B5-4AF6-9FA2-662B100B48A9}"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A269D0E7-19FB-47A2-8499-C0FBE0434834}" type="slidenum">
              <a:rPr lang="en-GB" smtClean="0">
                <a:latin typeface="Arial" charset="0"/>
              </a:rPr>
              <a:pPr/>
              <a:t>4</a:t>
            </a:fld>
            <a:endParaRPr lang="en-GB" smtClean="0">
              <a:latin typeface="Arial" charset="0"/>
            </a:endParaRPr>
          </a:p>
        </p:txBody>
      </p:sp>
      <p:sp>
        <p:nvSpPr>
          <p:cNvPr id="86019" name="Rectangle 2"/>
          <p:cNvSpPr>
            <a:spLocks noGrp="1" noRot="1" noChangeAspect="1" noChangeArrowheads="1" noTextEdit="1"/>
          </p:cNvSpPr>
          <p:nvPr>
            <p:ph type="sldImg"/>
          </p:nvPr>
        </p:nvSpPr>
        <p:spPr>
          <a:xfrm>
            <a:off x="1143000" y="685800"/>
            <a:ext cx="4572000" cy="3429000"/>
          </a:xfrm>
          <a:ln/>
        </p:spPr>
      </p:sp>
      <p:sp>
        <p:nvSpPr>
          <p:cNvPr id="86020" name="Rectangle 3"/>
          <p:cNvSpPr>
            <a:spLocks noGrp="1" noChangeArrowheads="1"/>
          </p:cNvSpPr>
          <p:nvPr>
            <p:ph type="body" idx="1"/>
          </p:nvPr>
        </p:nvSpPr>
        <p:spPr>
          <a:noFill/>
          <a:ln/>
        </p:spPr>
        <p:txBody>
          <a:bodyPr/>
          <a:lstStyle/>
          <a:p>
            <a:pPr eaLnBrk="1" hangingPunct="1"/>
            <a:endParaRPr lang="pl-PL" noProof="1"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DAF163-E748-4371-AF59-2EDA65FA5831}" type="slidenum">
              <a:rPr lang="en-US" smtClean="0"/>
              <a:pPr/>
              <a:t>12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sz="1200" kern="1200" dirty="0" smtClean="0">
                <a:solidFill>
                  <a:schemeClr val="tx1"/>
                </a:solidFill>
                <a:latin typeface="+mn-lt"/>
                <a:ea typeface="+mn-ea"/>
                <a:cs typeface="+mn-cs"/>
              </a:rPr>
              <a:t>According to the rainfall duration and spatial distribution, the rainfall estimates well capture relatively higher cumulative rainfall depth over the Upper Citarum River and Jakarta Metropolitan Region region than other areas for each flooding case (see Figure 5). However, especially for high rainfall intensity, the rainfall estimates underestimate the magnitude of rainfall when compared with the observed data of specific stations, indicating a negative bias. In summary, these results indicate that the satellite-based rainfall product is reasonable ways by which to predict the spatial distribution of rainfall over this study region.  The movement of satellite-based rainfall fields could be used to detect a particular extreme rainfall event and used it as the model input for flood-shallow landslide prediction and forecasting.</a:t>
            </a:r>
            <a:endParaRPr lang="en-US" dirty="0"/>
          </a:p>
        </p:txBody>
      </p:sp>
      <p:sp>
        <p:nvSpPr>
          <p:cNvPr id="4" name="Slide Number Placeholder 3"/>
          <p:cNvSpPr>
            <a:spLocks noGrp="1"/>
          </p:cNvSpPr>
          <p:nvPr>
            <p:ph type="sldNum" sz="quarter" idx="10"/>
          </p:nvPr>
        </p:nvSpPr>
        <p:spPr/>
        <p:txBody>
          <a:bodyPr/>
          <a:lstStyle/>
          <a:p>
            <a:fld id="{E463B223-D0B5-4AF6-9FA2-662B100B48A9}"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35E95E-BA99-46CA-9534-33A21A9FBE2B}" type="datetimeFigureOut">
              <a:rPr lang="en-US" smtClean="0"/>
              <a:pPr/>
              <a:t>9/24/2014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AE9DB-EC37-4C52-ADE8-028732620CD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35E95E-BA99-46CA-9534-33A21A9FBE2B}" type="datetimeFigureOut">
              <a:rPr lang="en-US" smtClean="0"/>
              <a:pPr/>
              <a:t>9/24/2014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AE9DB-EC37-4C52-ADE8-028732620CD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35E95E-BA99-46CA-9534-33A21A9FBE2B}" type="datetimeFigureOut">
              <a:rPr lang="en-US" smtClean="0"/>
              <a:pPr/>
              <a:t>9/24/2014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AE9DB-EC37-4C52-ADE8-028732620CD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35E95E-BA99-46CA-9534-33A21A9FBE2B}" type="datetimeFigureOut">
              <a:rPr lang="en-US" smtClean="0"/>
              <a:pPr/>
              <a:t>9/24/2014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AE9DB-EC37-4C52-ADE8-028732620CD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35E95E-BA99-46CA-9534-33A21A9FBE2B}" type="datetimeFigureOut">
              <a:rPr lang="en-US" smtClean="0"/>
              <a:pPr/>
              <a:t>9/24/2014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AE9DB-EC37-4C52-ADE8-028732620CD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35E95E-BA99-46CA-9534-33A21A9FBE2B}" type="datetimeFigureOut">
              <a:rPr lang="en-US" smtClean="0"/>
              <a:pPr/>
              <a:t>9/24/2014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AE9DB-EC37-4C52-ADE8-028732620CD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35E95E-BA99-46CA-9534-33A21A9FBE2B}" type="datetimeFigureOut">
              <a:rPr lang="en-US" smtClean="0"/>
              <a:pPr/>
              <a:t>9/24/2014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DAE9DB-EC37-4C52-ADE8-028732620CD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35E95E-BA99-46CA-9534-33A21A9FBE2B}" type="datetimeFigureOut">
              <a:rPr lang="en-US" smtClean="0"/>
              <a:pPr/>
              <a:t>9/24/2014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DAE9DB-EC37-4C52-ADE8-028732620CD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35E95E-BA99-46CA-9534-33A21A9FBE2B}" type="datetimeFigureOut">
              <a:rPr lang="en-US" smtClean="0"/>
              <a:pPr/>
              <a:t>9/24/2014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DAE9DB-EC37-4C52-ADE8-028732620CD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35E95E-BA99-46CA-9534-33A21A9FBE2B}" type="datetimeFigureOut">
              <a:rPr lang="en-US" smtClean="0"/>
              <a:pPr/>
              <a:t>9/24/2014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AE9DB-EC37-4C52-ADE8-028732620CD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35E95E-BA99-46CA-9534-33A21A9FBE2B}" type="datetimeFigureOut">
              <a:rPr lang="en-US" smtClean="0"/>
              <a:pPr/>
              <a:t>9/24/2014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AE9DB-EC37-4C52-ADE8-028732620CD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35E95E-BA99-46CA-9534-33A21A9FBE2B}" type="datetimeFigureOut">
              <a:rPr lang="en-US" smtClean="0"/>
              <a:pPr/>
              <a:t>9/24/2014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DAE9DB-EC37-4C52-ADE8-028732620CD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gif"/><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image" Target="../media/image31.gif"/><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ice2014.apce-unesco.or.id/" TargetMode="External"/><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mailto:hery.harjono@gmail.com"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0813" y="188913"/>
            <a:ext cx="8820150" cy="2325687"/>
          </a:xfrm>
          <a:solidFill>
            <a:srgbClr val="008000"/>
          </a:solidFill>
          <a:ln w="38100">
            <a:solidFill>
              <a:schemeClr val="tx1"/>
            </a:solidFill>
          </a:ln>
        </p:spPr>
        <p:txBody>
          <a:bodyPr/>
          <a:lstStyle/>
          <a:p>
            <a:pPr>
              <a:spcBef>
                <a:spcPts val="3000"/>
              </a:spcBef>
              <a:spcAft>
                <a:spcPts val="1200"/>
              </a:spcAft>
            </a:pPr>
            <a:r>
              <a:rPr lang="en-US" altLang="ja-JP" sz="3000" b="1" dirty="0" err="1" smtClean="0">
                <a:solidFill>
                  <a:schemeClr val="bg1"/>
                </a:solidFill>
                <a:latin typeface="Times New Roman" pitchFamily="18" charset="0"/>
              </a:rPr>
              <a:t>Ecohydrology</a:t>
            </a:r>
            <a:r>
              <a:rPr lang="en-US" altLang="ja-JP" sz="3000" b="1" dirty="0" smtClean="0">
                <a:solidFill>
                  <a:schemeClr val="bg1"/>
                </a:solidFill>
                <a:latin typeface="Times New Roman" pitchFamily="18" charset="0"/>
              </a:rPr>
              <a:t> for Inland Waters Improvement &amp; Disaster Risk Reduction</a:t>
            </a:r>
            <a:endParaRPr lang="en-US" altLang="ja-JP" sz="2400" dirty="0">
              <a:solidFill>
                <a:srgbClr val="FFFF00"/>
              </a:solidFill>
              <a:latin typeface="Times New Roman" pitchFamily="18" charset="0"/>
            </a:endParaRPr>
          </a:p>
        </p:txBody>
      </p:sp>
      <p:sp>
        <p:nvSpPr>
          <p:cNvPr id="2051" name="Rectangle 3"/>
          <p:cNvSpPr>
            <a:spLocks noGrp="1" noChangeArrowheads="1"/>
          </p:cNvSpPr>
          <p:nvPr>
            <p:ph type="subTitle" idx="1"/>
          </p:nvPr>
        </p:nvSpPr>
        <p:spPr>
          <a:xfrm>
            <a:off x="5219700" y="4133865"/>
            <a:ext cx="3663950" cy="576887"/>
          </a:xfrm>
        </p:spPr>
        <p:txBody>
          <a:bodyPr/>
          <a:lstStyle/>
          <a:p>
            <a:pPr algn="l"/>
            <a:r>
              <a:rPr lang="en-US" altLang="ja-JP" sz="2400" b="1" dirty="0" err="1" smtClean="0">
                <a:latin typeface="Times New Roman" pitchFamily="18" charset="0"/>
              </a:rPr>
              <a:t>Apip</a:t>
            </a:r>
            <a:r>
              <a:rPr lang="en-US" altLang="ja-JP" sz="2400" b="1" dirty="0" smtClean="0">
                <a:latin typeface="Times New Roman" pitchFamily="18" charset="0"/>
              </a:rPr>
              <a:t> </a:t>
            </a:r>
            <a:r>
              <a:rPr lang="en-US" altLang="ja-JP" sz="2400" b="1" dirty="0" err="1" smtClean="0">
                <a:latin typeface="Times New Roman" pitchFamily="18" charset="0"/>
              </a:rPr>
              <a:t>Arief</a:t>
            </a:r>
            <a:endParaRPr lang="en-US" altLang="ja-JP" sz="2400" b="1" baseline="30000" dirty="0">
              <a:latin typeface="Times New Roman" pitchFamily="18" charset="0"/>
            </a:endParaRPr>
          </a:p>
          <a:p>
            <a:pPr algn="l"/>
            <a:endParaRPr lang="en-US" altLang="ja-JP" sz="2400" b="1" dirty="0">
              <a:latin typeface="Times New Roman" pitchFamily="18" charset="0"/>
            </a:endParaRPr>
          </a:p>
          <a:p>
            <a:pPr algn="l"/>
            <a:endParaRPr lang="en-US" altLang="ja-JP" sz="2400" b="1" dirty="0">
              <a:latin typeface="Times New Roman" pitchFamily="18" charset="0"/>
            </a:endParaRPr>
          </a:p>
        </p:txBody>
      </p:sp>
      <p:pic>
        <p:nvPicPr>
          <p:cNvPr id="2053" name="Picture 5" descr="Cempaka Landslide Nov2008"/>
          <p:cNvPicPr>
            <a:picLocks noChangeAspect="1" noChangeArrowheads="1"/>
          </p:cNvPicPr>
          <p:nvPr/>
        </p:nvPicPr>
        <p:blipFill>
          <a:blip r:embed="rId3"/>
          <a:srcRect/>
          <a:stretch>
            <a:fillRect/>
          </a:stretch>
        </p:blipFill>
        <p:spPr bwMode="auto">
          <a:xfrm>
            <a:off x="684213" y="2893704"/>
            <a:ext cx="3960812" cy="3095625"/>
          </a:xfrm>
          <a:prstGeom prst="rect">
            <a:avLst/>
          </a:prstGeom>
          <a:noFill/>
          <a:ln w="57150">
            <a:solidFill>
              <a:srgbClr val="0000CC"/>
            </a:solidFill>
            <a:miter lim="800000"/>
            <a:headEnd/>
            <a:tailEnd/>
          </a:ln>
        </p:spPr>
      </p:pic>
      <p:sp>
        <p:nvSpPr>
          <p:cNvPr id="10" name="Rectangle 3"/>
          <p:cNvSpPr txBox="1">
            <a:spLocks noChangeArrowheads="1"/>
          </p:cNvSpPr>
          <p:nvPr/>
        </p:nvSpPr>
        <p:spPr bwMode="auto">
          <a:xfrm>
            <a:off x="0" y="6464300"/>
            <a:ext cx="9144000" cy="393700"/>
          </a:xfrm>
          <a:prstGeom prst="rect">
            <a:avLst/>
          </a:prstGeom>
          <a:solidFill>
            <a:schemeClr val="bg1">
              <a:lumMod val="25000"/>
            </a:schemeClr>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Pct val="85000"/>
              <a:buFontTx/>
              <a:buNone/>
              <a:tabLst/>
              <a:defRPr/>
            </a:pPr>
            <a:r>
              <a:rPr kumimoji="1" lang="en-US" altLang="ja-JP" sz="1800" b="1" i="0" u="none" strike="noStrike" kern="0" cap="none" spc="0" normalizeH="0" baseline="0" noProof="0" dirty="0" smtClean="0">
                <a:ln>
                  <a:noFill/>
                </a:ln>
                <a:solidFill>
                  <a:srgbClr val="FFFF00"/>
                </a:solidFill>
                <a:effectLst/>
                <a:uLnTx/>
                <a:uFillTx/>
                <a:ea typeface="+mn-ea"/>
                <a:cs typeface="Times New Roman" pitchFamily="18" charset="0"/>
              </a:rPr>
              <a:t>23-26 September 2014, </a:t>
            </a:r>
            <a:r>
              <a:rPr kumimoji="1" lang="en-US" altLang="ja-JP" sz="1800" b="1" i="0" u="none" strike="noStrike" kern="0" cap="none" spc="0" normalizeH="0" baseline="0" noProof="0" dirty="0" err="1" smtClean="0">
                <a:ln>
                  <a:noFill/>
                </a:ln>
                <a:solidFill>
                  <a:srgbClr val="FFFF00"/>
                </a:solidFill>
                <a:effectLst/>
                <a:uLnTx/>
                <a:uFillTx/>
                <a:ea typeface="+mn-ea"/>
                <a:cs typeface="Times New Roman" pitchFamily="18" charset="0"/>
              </a:rPr>
              <a:t>Chulalongkorn</a:t>
            </a:r>
            <a:r>
              <a:rPr kumimoji="1" lang="en-US" altLang="ja-JP" sz="1800" b="1" i="0" u="none" strike="noStrike" kern="0" cap="none" spc="0" normalizeH="0" baseline="0" noProof="0" dirty="0" smtClean="0">
                <a:ln>
                  <a:noFill/>
                </a:ln>
                <a:solidFill>
                  <a:srgbClr val="FFFF00"/>
                </a:solidFill>
                <a:effectLst/>
                <a:uLnTx/>
                <a:uFillTx/>
                <a:ea typeface="+mn-ea"/>
                <a:cs typeface="Times New Roman" pitchFamily="18" charset="0"/>
              </a:rPr>
              <a:t> University, Thailand </a:t>
            </a:r>
          </a:p>
        </p:txBody>
      </p:sp>
      <p:pic>
        <p:nvPicPr>
          <p:cNvPr id="11" name="Picture 10" descr="Logo LIPI.jpg"/>
          <p:cNvPicPr>
            <a:picLocks noChangeAspect="1"/>
          </p:cNvPicPr>
          <p:nvPr/>
        </p:nvPicPr>
        <p:blipFill>
          <a:blip r:embed="rId4" cstate="print"/>
          <a:stretch>
            <a:fillRect/>
          </a:stretch>
        </p:blipFill>
        <p:spPr>
          <a:xfrm>
            <a:off x="8099654" y="5410200"/>
            <a:ext cx="663346" cy="891744"/>
          </a:xfrm>
          <a:prstGeom prst="rect">
            <a:avLst/>
          </a:prstGeom>
        </p:spPr>
      </p:pic>
      <p:sp>
        <p:nvSpPr>
          <p:cNvPr id="2057" name="Line 9"/>
          <p:cNvSpPr>
            <a:spLocks noChangeShapeType="1"/>
          </p:cNvSpPr>
          <p:nvPr/>
        </p:nvSpPr>
        <p:spPr bwMode="auto">
          <a:xfrm>
            <a:off x="5292725" y="5334000"/>
            <a:ext cx="3600450" cy="0"/>
          </a:xfrm>
          <a:prstGeom prst="line">
            <a:avLst/>
          </a:prstGeom>
          <a:noFill/>
          <a:ln w="76200" cmpd="tri">
            <a:solidFill>
              <a:schemeClr val="tx2"/>
            </a:solidFill>
            <a:round/>
            <a:headEnd/>
            <a:tailEnd/>
          </a:ln>
          <a:effectLst/>
        </p:spPr>
        <p:txBody>
          <a:bodyPr/>
          <a:lstStyle/>
          <a:p>
            <a:endParaRPr lang="en-US"/>
          </a:p>
        </p:txBody>
      </p:sp>
      <p:sp>
        <p:nvSpPr>
          <p:cNvPr id="2059" name="Rectangle 11"/>
          <p:cNvSpPr>
            <a:spLocks noChangeArrowheads="1"/>
          </p:cNvSpPr>
          <p:nvPr/>
        </p:nvSpPr>
        <p:spPr bwMode="auto">
          <a:xfrm>
            <a:off x="5200024" y="4843046"/>
            <a:ext cx="3811249" cy="338554"/>
          </a:xfrm>
          <a:prstGeom prst="rect">
            <a:avLst/>
          </a:prstGeom>
          <a:noFill/>
          <a:ln w="9525">
            <a:noFill/>
            <a:miter lim="800000"/>
            <a:headEnd/>
            <a:tailEnd/>
          </a:ln>
          <a:effectLst/>
        </p:spPr>
        <p:txBody>
          <a:bodyPr wrap="square" anchor="ctr">
            <a:spAutoFit/>
          </a:bodyPr>
          <a:lstStyle/>
          <a:p>
            <a:r>
              <a:rPr lang="en-US" altLang="ko-KR" sz="1600" b="1" dirty="0" smtClean="0">
                <a:solidFill>
                  <a:srgbClr val="080808"/>
                </a:solidFill>
                <a:latin typeface="Tahoma" pitchFamily="34" charset="0"/>
              </a:rPr>
              <a:t>Indonesian Institute of Sciences</a:t>
            </a:r>
            <a:endParaRPr lang="en-US" altLang="ja-JP" sz="1600" b="1" dirty="0">
              <a:solidFill>
                <a:srgbClr val="080808"/>
              </a:solidFill>
              <a:latin typeface="Tahoma" pitchFamily="34" charset="0"/>
            </a:endParaRPr>
          </a:p>
        </p:txBody>
      </p:sp>
      <p:pic>
        <p:nvPicPr>
          <p:cNvPr id="13" name="Picture 12" descr="waterbudget-diagram.JPG"/>
          <p:cNvPicPr>
            <a:picLocks noChangeAspect="1"/>
          </p:cNvPicPr>
          <p:nvPr/>
        </p:nvPicPr>
        <p:blipFill>
          <a:blip r:embed="rId5"/>
          <a:stretch>
            <a:fillRect/>
          </a:stretch>
        </p:blipFill>
        <p:spPr>
          <a:xfrm>
            <a:off x="241743" y="2792104"/>
            <a:ext cx="4802697"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Rounded Rectangle 13"/>
          <p:cNvSpPr/>
          <p:nvPr/>
        </p:nvSpPr>
        <p:spPr>
          <a:xfrm>
            <a:off x="350520" y="3325504"/>
            <a:ext cx="4572000" cy="2514600"/>
          </a:xfrm>
          <a:prstGeom prst="roundRect">
            <a:avLst/>
          </a:prstGeom>
          <a:noFill/>
          <a:ln>
            <a:solidFill>
              <a:schemeClr val="tx2">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ChangeArrowheads="1"/>
          </p:cNvSpPr>
          <p:nvPr/>
        </p:nvSpPr>
        <p:spPr bwMode="auto">
          <a:xfrm>
            <a:off x="5208896" y="4572732"/>
            <a:ext cx="3811249" cy="338554"/>
          </a:xfrm>
          <a:prstGeom prst="rect">
            <a:avLst/>
          </a:prstGeom>
          <a:noFill/>
          <a:ln w="9525">
            <a:noFill/>
            <a:miter lim="800000"/>
            <a:headEnd/>
            <a:tailEnd/>
          </a:ln>
          <a:effectLst/>
        </p:spPr>
        <p:txBody>
          <a:bodyPr wrap="square" anchor="ctr">
            <a:spAutoFit/>
          </a:bodyPr>
          <a:lstStyle/>
          <a:p>
            <a:r>
              <a:rPr lang="en-US" altLang="ko-KR" sz="1600" dirty="0" smtClean="0">
                <a:solidFill>
                  <a:srgbClr val="080808"/>
                </a:solidFill>
                <a:latin typeface="Tahoma" pitchFamily="34" charset="0"/>
              </a:rPr>
              <a:t>Research Centre for Limnology</a:t>
            </a:r>
            <a:endParaRPr lang="en-US" altLang="ja-JP" sz="1600" dirty="0">
              <a:solidFill>
                <a:srgbClr val="080808"/>
              </a:solidFill>
              <a:latin typeface="Tahoma" pitchFamily="34" charset="0"/>
            </a:endParaRPr>
          </a:p>
        </p:txBody>
      </p:sp>
      <p:sp>
        <p:nvSpPr>
          <p:cNvPr id="15" name="Rectangle 3"/>
          <p:cNvSpPr txBox="1">
            <a:spLocks noChangeArrowheads="1"/>
          </p:cNvSpPr>
          <p:nvPr/>
        </p:nvSpPr>
        <p:spPr>
          <a:xfrm>
            <a:off x="5219700" y="2667000"/>
            <a:ext cx="3663950" cy="576887"/>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ja-JP" sz="2400" b="1" i="0" u="none" strike="noStrike" kern="1200" cap="none" spc="0" normalizeH="0" baseline="0" noProof="0" dirty="0" smtClean="0">
                <a:ln>
                  <a:noFill/>
                </a:ln>
                <a:solidFill>
                  <a:schemeClr val="tx1">
                    <a:tint val="75000"/>
                  </a:schemeClr>
                </a:solidFill>
                <a:effectLst/>
                <a:uLnTx/>
                <a:uFillTx/>
                <a:latin typeface="Times New Roman" pitchFamily="18" charset="0"/>
                <a:ea typeface="+mn-ea"/>
                <a:cs typeface="+mn-cs"/>
              </a:rPr>
              <a:t>Prof. </a:t>
            </a:r>
            <a:r>
              <a:rPr kumimoji="0" lang="en-US" altLang="ja-JP" sz="2400" b="1" i="0" u="none" strike="noStrike" kern="1200" cap="none" spc="0" normalizeH="0" baseline="0" noProof="0" dirty="0" err="1" smtClean="0">
                <a:ln>
                  <a:noFill/>
                </a:ln>
                <a:solidFill>
                  <a:schemeClr val="tx1">
                    <a:tint val="75000"/>
                  </a:schemeClr>
                </a:solidFill>
                <a:effectLst/>
                <a:uLnTx/>
                <a:uFillTx/>
                <a:latin typeface="Times New Roman" pitchFamily="18" charset="0"/>
                <a:ea typeface="+mn-ea"/>
                <a:cs typeface="+mn-cs"/>
              </a:rPr>
              <a:t>Hery</a:t>
            </a:r>
            <a:r>
              <a:rPr kumimoji="0" lang="en-US" altLang="ja-JP" sz="2400" b="1" i="0" u="none" strike="noStrike" kern="1200" cap="none" spc="0" normalizeH="0" noProof="0" dirty="0" smtClean="0">
                <a:ln>
                  <a:noFill/>
                </a:ln>
                <a:solidFill>
                  <a:schemeClr val="tx1">
                    <a:tint val="75000"/>
                  </a:schemeClr>
                </a:solidFill>
                <a:effectLst/>
                <a:uLnTx/>
                <a:uFillTx/>
                <a:latin typeface="Times New Roman" pitchFamily="18" charset="0"/>
                <a:ea typeface="+mn-ea"/>
                <a:cs typeface="+mn-cs"/>
              </a:rPr>
              <a:t> </a:t>
            </a:r>
            <a:r>
              <a:rPr kumimoji="0" lang="en-US" altLang="ja-JP" sz="2400" b="1" i="0" u="none" strike="noStrike" kern="1200" cap="none" spc="0" normalizeH="0" noProof="0" dirty="0" err="1" smtClean="0">
                <a:ln>
                  <a:noFill/>
                </a:ln>
                <a:solidFill>
                  <a:schemeClr val="tx1">
                    <a:tint val="75000"/>
                  </a:schemeClr>
                </a:solidFill>
                <a:effectLst/>
                <a:uLnTx/>
                <a:uFillTx/>
                <a:latin typeface="Times New Roman" pitchFamily="18" charset="0"/>
                <a:ea typeface="+mn-ea"/>
                <a:cs typeface="+mn-cs"/>
              </a:rPr>
              <a:t>Harjono</a:t>
            </a:r>
            <a:endParaRPr kumimoji="0" lang="en-US" altLang="ja-JP" sz="2400" b="1" i="0" u="none" strike="noStrike" kern="1200" cap="none" spc="0" normalizeH="0" baseline="30000" noProof="0" dirty="0" smtClean="0">
              <a:ln>
                <a:noFill/>
              </a:ln>
              <a:solidFill>
                <a:schemeClr val="tx1">
                  <a:tint val="75000"/>
                </a:schemeClr>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altLang="ja-JP" sz="2400" b="1" i="0" u="none" strike="noStrike" kern="1200" cap="none" spc="0" normalizeH="0" baseline="0" noProof="0" dirty="0" smtClean="0">
              <a:ln>
                <a:noFill/>
              </a:ln>
              <a:solidFill>
                <a:schemeClr val="tx1">
                  <a:tint val="75000"/>
                </a:schemeClr>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altLang="ja-JP" sz="2400" b="1" i="0" u="none" strike="noStrike" kern="1200" cap="none" spc="0" normalizeH="0" baseline="0" noProof="0" dirty="0">
              <a:ln>
                <a:noFill/>
              </a:ln>
              <a:solidFill>
                <a:schemeClr val="tx1">
                  <a:tint val="75000"/>
                </a:schemeClr>
              </a:solidFill>
              <a:effectLst/>
              <a:uLnTx/>
              <a:uFillTx/>
              <a:latin typeface="Times New Roman" pitchFamily="18" charset="0"/>
              <a:ea typeface="+mn-ea"/>
              <a:cs typeface="+mn-cs"/>
            </a:endParaRPr>
          </a:p>
        </p:txBody>
      </p:sp>
      <p:sp>
        <p:nvSpPr>
          <p:cNvPr id="17" name="Rectangle 11"/>
          <p:cNvSpPr>
            <a:spLocks noChangeArrowheads="1"/>
          </p:cNvSpPr>
          <p:nvPr/>
        </p:nvSpPr>
        <p:spPr bwMode="auto">
          <a:xfrm>
            <a:off x="5208896" y="3438733"/>
            <a:ext cx="3811249" cy="338554"/>
          </a:xfrm>
          <a:prstGeom prst="rect">
            <a:avLst/>
          </a:prstGeom>
          <a:noFill/>
          <a:ln w="9525">
            <a:noFill/>
            <a:miter lim="800000"/>
            <a:headEnd/>
            <a:tailEnd/>
          </a:ln>
          <a:effectLst/>
        </p:spPr>
        <p:txBody>
          <a:bodyPr wrap="square" anchor="ctr">
            <a:spAutoFit/>
          </a:bodyPr>
          <a:lstStyle/>
          <a:p>
            <a:r>
              <a:rPr lang="en-US" altLang="ko-KR" sz="1600" b="1" dirty="0" smtClean="0">
                <a:solidFill>
                  <a:srgbClr val="080808"/>
                </a:solidFill>
                <a:latin typeface="Tahoma" pitchFamily="34" charset="0"/>
              </a:rPr>
              <a:t>Category II Centre of UNESCO</a:t>
            </a:r>
            <a:endParaRPr lang="en-US" altLang="ja-JP" sz="1600" b="1" dirty="0">
              <a:solidFill>
                <a:srgbClr val="080808"/>
              </a:solidFill>
              <a:latin typeface="Tahoma" pitchFamily="34" charset="0"/>
            </a:endParaRPr>
          </a:p>
        </p:txBody>
      </p:sp>
      <p:sp>
        <p:nvSpPr>
          <p:cNvPr id="18" name="Rectangle 17"/>
          <p:cNvSpPr>
            <a:spLocks noChangeArrowheads="1"/>
          </p:cNvSpPr>
          <p:nvPr/>
        </p:nvSpPr>
        <p:spPr bwMode="auto">
          <a:xfrm>
            <a:off x="5208896" y="3141123"/>
            <a:ext cx="3811249" cy="338554"/>
          </a:xfrm>
          <a:prstGeom prst="rect">
            <a:avLst/>
          </a:prstGeom>
          <a:noFill/>
          <a:ln w="9525">
            <a:noFill/>
            <a:miter lim="800000"/>
            <a:headEnd/>
            <a:tailEnd/>
          </a:ln>
          <a:effectLst/>
        </p:spPr>
        <p:txBody>
          <a:bodyPr wrap="square" anchor="ctr">
            <a:spAutoFit/>
          </a:bodyPr>
          <a:lstStyle/>
          <a:p>
            <a:r>
              <a:rPr lang="en-US" altLang="ko-KR" sz="1600" dirty="0" smtClean="0">
                <a:solidFill>
                  <a:srgbClr val="080808"/>
                </a:solidFill>
                <a:latin typeface="Tahoma" pitchFamily="34" charset="0"/>
              </a:rPr>
              <a:t>Asia Pacific Centre for </a:t>
            </a:r>
            <a:r>
              <a:rPr lang="en-US" altLang="ko-KR" sz="1600" dirty="0" err="1" smtClean="0">
                <a:solidFill>
                  <a:srgbClr val="080808"/>
                </a:solidFill>
                <a:latin typeface="Tahoma" pitchFamily="34" charset="0"/>
              </a:rPr>
              <a:t>Ecohydrology</a:t>
            </a:r>
            <a:endParaRPr lang="en-US" altLang="ja-JP" sz="1600" dirty="0">
              <a:solidFill>
                <a:srgbClr val="080808"/>
              </a:solidFill>
              <a:latin typeface="Tahoma" pitchFamily="34" charset="0"/>
            </a:endParaRPr>
          </a:p>
        </p:txBody>
      </p:sp>
      <p:grpSp>
        <p:nvGrpSpPr>
          <p:cNvPr id="19" name="Group 18"/>
          <p:cNvGrpSpPr>
            <a:grpSpLocks/>
          </p:cNvGrpSpPr>
          <p:nvPr/>
        </p:nvGrpSpPr>
        <p:grpSpPr bwMode="auto">
          <a:xfrm>
            <a:off x="5334000" y="5464792"/>
            <a:ext cx="1956176" cy="859808"/>
            <a:chOff x="1266" y="259"/>
            <a:chExt cx="3043" cy="1628"/>
          </a:xfrm>
        </p:grpSpPr>
        <p:pic>
          <p:nvPicPr>
            <p:cNvPr id="20" name="Picture 2" descr="unesco_transparant.png"/>
            <p:cNvPicPr>
              <a:picLocks noChangeAspect="1" noChangeArrowheads="1"/>
            </p:cNvPicPr>
            <p:nvPr/>
          </p:nvPicPr>
          <p:blipFill>
            <a:blip r:embed="rId6"/>
            <a:srcRect/>
            <a:stretch>
              <a:fillRect/>
            </a:stretch>
          </p:blipFill>
          <p:spPr bwMode="auto">
            <a:xfrm>
              <a:off x="1266" y="427"/>
              <a:ext cx="1526" cy="1159"/>
            </a:xfrm>
            <a:prstGeom prst="rect">
              <a:avLst/>
            </a:prstGeom>
            <a:noFill/>
          </p:spPr>
        </p:pic>
        <p:cxnSp>
          <p:nvCxnSpPr>
            <p:cNvPr id="21" name="AutoShape 4"/>
            <p:cNvCxnSpPr>
              <a:cxnSpLocks noChangeShapeType="1"/>
            </p:cNvCxnSpPr>
            <p:nvPr/>
          </p:nvCxnSpPr>
          <p:spPr bwMode="auto">
            <a:xfrm>
              <a:off x="2925" y="394"/>
              <a:ext cx="0" cy="1455"/>
            </a:xfrm>
            <a:prstGeom prst="straightConnector1">
              <a:avLst/>
            </a:prstGeom>
            <a:noFill/>
            <a:ln w="25400" cap="rnd">
              <a:solidFill>
                <a:srgbClr val="000000"/>
              </a:solidFill>
              <a:prstDash val="sysDot"/>
              <a:round/>
              <a:headEnd/>
              <a:tailEnd/>
            </a:ln>
          </p:spPr>
        </p:cxnSp>
        <p:pic>
          <p:nvPicPr>
            <p:cNvPr id="22" name="Picture 3" descr="apde_transparan.png"/>
            <p:cNvPicPr>
              <a:picLocks noChangeAspect="1" noChangeArrowheads="1"/>
            </p:cNvPicPr>
            <p:nvPr/>
          </p:nvPicPr>
          <p:blipFill>
            <a:blip r:embed="rId7"/>
            <a:srcRect/>
            <a:stretch>
              <a:fillRect/>
            </a:stretch>
          </p:blipFill>
          <p:spPr bwMode="auto">
            <a:xfrm>
              <a:off x="2985" y="259"/>
              <a:ext cx="1324" cy="1628"/>
            </a:xfrm>
            <a:prstGeom prst="rect">
              <a:avLst/>
            </a:prstGeom>
            <a:noFill/>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4000" dirty="0" smtClean="0"/>
              <a:t>Water &amp; Culture</a:t>
            </a:r>
            <a:endParaRPr lang="en-US" sz="4000" dirty="0"/>
          </a:p>
        </p:txBody>
      </p:sp>
      <p:sp>
        <p:nvSpPr>
          <p:cNvPr id="4" name="TextBox 3"/>
          <p:cNvSpPr txBox="1"/>
          <p:nvPr/>
        </p:nvSpPr>
        <p:spPr>
          <a:xfrm>
            <a:off x="533400" y="1066800"/>
            <a:ext cx="4648200" cy="2123658"/>
          </a:xfrm>
          <a:prstGeom prst="rect">
            <a:avLst/>
          </a:prstGeom>
          <a:noFill/>
        </p:spPr>
        <p:txBody>
          <a:bodyPr wrap="square" rtlCol="0">
            <a:spAutoFit/>
          </a:bodyPr>
          <a:lstStyle/>
          <a:p>
            <a:r>
              <a:rPr lang="en-US" sz="2400" b="1" dirty="0" smtClean="0"/>
              <a:t>Indonesia, it consists of</a:t>
            </a:r>
          </a:p>
          <a:p>
            <a:pPr marL="342900" indent="-342900">
              <a:buFont typeface="+mj-lt"/>
              <a:buAutoNum type="arabicPeriod"/>
            </a:pPr>
            <a:r>
              <a:rPr lang="en-US" dirty="0" smtClean="0"/>
              <a:t>Mostly volcanic islands</a:t>
            </a:r>
          </a:p>
          <a:p>
            <a:pPr marL="342900" indent="-342900">
              <a:buFont typeface="+mj-lt"/>
              <a:buAutoNum type="arabicPeriod"/>
            </a:pPr>
            <a:r>
              <a:rPr lang="en-US" dirty="0" smtClean="0"/>
              <a:t>More than 17000 islands</a:t>
            </a:r>
          </a:p>
          <a:p>
            <a:pPr marL="342900" indent="-342900">
              <a:buFont typeface="+mj-lt"/>
              <a:buAutoNum type="arabicPeriod"/>
            </a:pPr>
            <a:r>
              <a:rPr lang="en-US" dirty="0" smtClean="0"/>
              <a:t>More than 400 ethnics</a:t>
            </a:r>
          </a:p>
          <a:p>
            <a:pPr marL="342900" indent="-342900">
              <a:buFont typeface="+mj-lt"/>
              <a:buAutoNum type="arabicPeriod"/>
            </a:pPr>
            <a:r>
              <a:rPr lang="en-US" dirty="0" smtClean="0"/>
              <a:t>5 main religions (Islam, Christian, Hindu, </a:t>
            </a:r>
            <a:r>
              <a:rPr lang="en-US" dirty="0" err="1" smtClean="0"/>
              <a:t>Budha</a:t>
            </a:r>
            <a:r>
              <a:rPr lang="en-US" dirty="0" smtClean="0"/>
              <a:t>, Kong </a:t>
            </a:r>
            <a:r>
              <a:rPr lang="en-US" dirty="0" err="1" smtClean="0"/>
              <a:t>Hu</a:t>
            </a:r>
            <a:r>
              <a:rPr lang="en-US" dirty="0" smtClean="0"/>
              <a:t> Chu)</a:t>
            </a:r>
          </a:p>
          <a:p>
            <a:pPr marL="342900" indent="-342900">
              <a:buFont typeface="+mj-lt"/>
              <a:buAutoNum type="arabicPeriod"/>
            </a:pPr>
            <a:r>
              <a:rPr lang="en-US" dirty="0" err="1" smtClean="0"/>
              <a:t>Popolution</a:t>
            </a:r>
            <a:r>
              <a:rPr lang="en-US" dirty="0" smtClean="0"/>
              <a:t> 222 million (100 million in Java)</a:t>
            </a:r>
            <a:endParaRPr lang="en-US" dirty="0"/>
          </a:p>
        </p:txBody>
      </p:sp>
      <p:sp>
        <p:nvSpPr>
          <p:cNvPr id="5" name="TextBox 4"/>
          <p:cNvSpPr txBox="1"/>
          <p:nvPr/>
        </p:nvSpPr>
        <p:spPr>
          <a:xfrm>
            <a:off x="533400" y="3429000"/>
            <a:ext cx="8153400" cy="2123658"/>
          </a:xfrm>
          <a:prstGeom prst="rect">
            <a:avLst/>
          </a:prstGeom>
          <a:noFill/>
          <a:ln>
            <a:solidFill>
              <a:schemeClr val="accent1"/>
            </a:solidFill>
          </a:ln>
        </p:spPr>
        <p:txBody>
          <a:bodyPr wrap="square" rtlCol="0">
            <a:spAutoFit/>
          </a:bodyPr>
          <a:lstStyle/>
          <a:p>
            <a:r>
              <a:rPr lang="en-US" b="1" u="sng" dirty="0" smtClean="0">
                <a:solidFill>
                  <a:srgbClr val="002060"/>
                </a:solidFill>
              </a:rPr>
              <a:t>Water and Culture</a:t>
            </a:r>
            <a:r>
              <a:rPr lang="en-US" b="1" dirty="0" smtClean="0">
                <a:solidFill>
                  <a:srgbClr val="002060"/>
                </a:solidFill>
              </a:rPr>
              <a:t>:</a:t>
            </a:r>
          </a:p>
          <a:p>
            <a:endParaRPr lang="en-US" dirty="0" smtClean="0"/>
          </a:p>
          <a:p>
            <a:pPr algn="just"/>
            <a:r>
              <a:rPr lang="en-US" sz="2400" b="1" dirty="0" smtClean="0"/>
              <a:t>“Due to its fundamental role in society’s life, water has a strong cultural dimension.  Without understanding and considering the cultural aspects of our water problems, no sustainable solution can be found”</a:t>
            </a:r>
            <a:endParaRPr lang="en-US" sz="2400" b="1" dirty="0"/>
          </a:p>
        </p:txBody>
      </p:sp>
      <p:sp>
        <p:nvSpPr>
          <p:cNvPr id="6" name="TextBox 5"/>
          <p:cNvSpPr txBox="1"/>
          <p:nvPr/>
        </p:nvSpPr>
        <p:spPr>
          <a:xfrm>
            <a:off x="1295400" y="5550408"/>
            <a:ext cx="7501128" cy="353943"/>
          </a:xfrm>
          <a:prstGeom prst="rect">
            <a:avLst/>
          </a:prstGeom>
          <a:noFill/>
        </p:spPr>
        <p:txBody>
          <a:bodyPr wrap="square" rtlCol="0">
            <a:spAutoFit/>
          </a:bodyPr>
          <a:lstStyle/>
          <a:p>
            <a:pPr algn="r"/>
            <a:r>
              <a:rPr lang="en-US" sz="1700" i="1" dirty="0" smtClean="0">
                <a:solidFill>
                  <a:srgbClr val="0070C0"/>
                </a:solidFill>
              </a:rPr>
              <a:t>(Statement to the Ministerial Conference, 3</a:t>
            </a:r>
            <a:r>
              <a:rPr lang="en-US" sz="1700" i="1" baseline="30000" dirty="0" smtClean="0">
                <a:solidFill>
                  <a:srgbClr val="0070C0"/>
                </a:solidFill>
              </a:rPr>
              <a:t>rd</a:t>
            </a:r>
            <a:r>
              <a:rPr lang="en-US" sz="1700" i="1" dirty="0" smtClean="0">
                <a:solidFill>
                  <a:srgbClr val="0070C0"/>
                </a:solidFill>
              </a:rPr>
              <a:t> World Water Forum, 22 March 2003)</a:t>
            </a:r>
            <a:endParaRPr lang="en-US" sz="1700" i="1" dirty="0">
              <a:solidFill>
                <a:srgbClr val="0070C0"/>
              </a:solidFill>
            </a:endParaRPr>
          </a:p>
        </p:txBody>
      </p:sp>
      <p:pic>
        <p:nvPicPr>
          <p:cNvPr id="7" name="Picture 6" descr="das ina"/>
          <p:cNvPicPr>
            <a:picLocks noChangeAspect="1"/>
          </p:cNvPicPr>
          <p:nvPr/>
        </p:nvPicPr>
        <p:blipFill>
          <a:blip r:embed="rId2"/>
          <a:srcRect l="9734" t="35270" r="711" b="1689"/>
          <a:stretch>
            <a:fillRect/>
          </a:stretch>
        </p:blipFill>
        <p:spPr bwMode="auto">
          <a:xfrm>
            <a:off x="4977384" y="1295400"/>
            <a:ext cx="3646454" cy="1447800"/>
          </a:xfrm>
          <a:prstGeom prst="rect">
            <a:avLst/>
          </a:prstGeom>
          <a:noFill/>
          <a:ln w="9525">
            <a:solidFill>
              <a:srgbClr val="0070C0"/>
            </a:solidFill>
            <a:miter lim="800000"/>
            <a:headEnd/>
            <a:tailEnd/>
          </a:ln>
        </p:spPr>
      </p:pic>
      <p:cxnSp>
        <p:nvCxnSpPr>
          <p:cNvPr id="8" name="Straight Connector 7"/>
          <p:cNvCxnSpPr/>
          <p:nvPr/>
        </p:nvCxnSpPr>
        <p:spPr>
          <a:xfrm rot="10800000" flipH="1">
            <a:off x="0" y="6411594"/>
            <a:ext cx="9144000" cy="1588"/>
          </a:xfrm>
          <a:prstGeom prst="line">
            <a:avLst/>
          </a:prstGeom>
        </p:spPr>
        <p:style>
          <a:lnRef idx="2">
            <a:schemeClr val="accent5"/>
          </a:lnRef>
          <a:fillRef idx="0">
            <a:schemeClr val="accent5"/>
          </a:fillRef>
          <a:effectRef idx="1">
            <a:schemeClr val="accent5"/>
          </a:effectRef>
          <a:fontRef idx="minor">
            <a:schemeClr val="tx1"/>
          </a:fontRef>
        </p:style>
      </p:cxnSp>
      <p:sp>
        <p:nvSpPr>
          <p:cNvPr id="9" name="TextBox 8"/>
          <p:cNvSpPr txBox="1"/>
          <p:nvPr/>
        </p:nvSpPr>
        <p:spPr>
          <a:xfrm>
            <a:off x="0" y="6477001"/>
            <a:ext cx="9144000" cy="389426"/>
          </a:xfrm>
          <a:prstGeom prst="rect">
            <a:avLst/>
          </a:prstGeom>
          <a:solidFill>
            <a:srgbClr val="002060"/>
          </a:solidFill>
        </p:spPr>
        <p:txBody>
          <a:bodyPr wrap="square" rtlCol="0">
            <a:spAutoFit/>
          </a:bodyPr>
          <a:lstStyle/>
          <a:p>
            <a:pPr algn="ctr">
              <a:spcAft>
                <a:spcPts val="600"/>
              </a:spcAft>
            </a:pPr>
            <a:r>
              <a:rPr lang="en-US" sz="1900" b="1" dirty="0" smtClean="0">
                <a:solidFill>
                  <a:schemeClr val="bg1"/>
                </a:solidFill>
                <a:latin typeface="Times New Roman" pitchFamily="18" charset="0"/>
                <a:cs typeface="Times New Roman" pitchFamily="18" charset="0"/>
              </a:rPr>
              <a:t>Research Centre for Limnology-LIPI &amp; Asia Pacific Centre for </a:t>
            </a:r>
            <a:r>
              <a:rPr lang="en-US" sz="1900" b="1" dirty="0" err="1" smtClean="0">
                <a:solidFill>
                  <a:schemeClr val="bg1"/>
                </a:solidFill>
                <a:latin typeface="Times New Roman" pitchFamily="18" charset="0"/>
                <a:cs typeface="Times New Roman" pitchFamily="18" charset="0"/>
              </a:rPr>
              <a:t>Ecohydrology</a:t>
            </a:r>
            <a:r>
              <a:rPr lang="en-US" sz="1900" b="1" dirty="0" smtClean="0">
                <a:solidFill>
                  <a:schemeClr val="bg1"/>
                </a:solidFill>
                <a:latin typeface="Times New Roman" pitchFamily="18" charset="0"/>
                <a:cs typeface="Times New Roman" pitchFamily="18" charset="0"/>
              </a:rPr>
              <a:t> (APCE)</a:t>
            </a:r>
            <a:endParaRPr lang="en-US" sz="19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15962"/>
          </a:xfrm>
        </p:spPr>
        <p:txBody>
          <a:bodyPr>
            <a:noAutofit/>
          </a:bodyPr>
          <a:lstStyle/>
          <a:p>
            <a:r>
              <a:rPr lang="en-US" sz="2800" b="1" dirty="0" smtClean="0">
                <a:solidFill>
                  <a:srgbClr val="002060"/>
                </a:solidFill>
              </a:rPr>
              <a:t>Our Approach for Disaster Risk Reduction &amp; Inland Waters Improvement</a:t>
            </a:r>
            <a:endParaRPr lang="en-US" sz="2800" b="1" dirty="0">
              <a:solidFill>
                <a:srgbClr val="002060"/>
              </a:solidFill>
            </a:endParaRPr>
          </a:p>
        </p:txBody>
      </p:sp>
      <p:grpSp>
        <p:nvGrpSpPr>
          <p:cNvPr id="20" name="Group 19"/>
          <p:cNvGrpSpPr/>
          <p:nvPr/>
        </p:nvGrpSpPr>
        <p:grpSpPr>
          <a:xfrm>
            <a:off x="381000" y="2151530"/>
            <a:ext cx="2286027" cy="2268070"/>
            <a:chOff x="914373" y="2590773"/>
            <a:chExt cx="2286027" cy="2268070"/>
          </a:xfrm>
        </p:grpSpPr>
        <p:sp>
          <p:nvSpPr>
            <p:cNvPr id="4" name="Oval 3"/>
            <p:cNvSpPr>
              <a:spLocks noChangeAspect="1"/>
            </p:cNvSpPr>
            <p:nvPr/>
          </p:nvSpPr>
          <p:spPr>
            <a:xfrm>
              <a:off x="914373" y="2590773"/>
              <a:ext cx="2268070" cy="226807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5" name="Oval 4"/>
            <p:cNvSpPr>
              <a:spLocks noChangeAspect="1"/>
            </p:cNvSpPr>
            <p:nvPr/>
          </p:nvSpPr>
          <p:spPr>
            <a:xfrm>
              <a:off x="1294028" y="2970428"/>
              <a:ext cx="1508760" cy="150876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sp>
          <p:nvSpPr>
            <p:cNvPr id="6" name="Oval 5"/>
            <p:cNvSpPr>
              <a:spLocks noChangeAspect="1"/>
            </p:cNvSpPr>
            <p:nvPr/>
          </p:nvSpPr>
          <p:spPr>
            <a:xfrm>
              <a:off x="1641500" y="3317900"/>
              <a:ext cx="813816" cy="813816"/>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cxnSp>
          <p:nvCxnSpPr>
            <p:cNvPr id="8" name="Straight Connector 7"/>
            <p:cNvCxnSpPr>
              <a:endCxn id="4" idx="7"/>
            </p:cNvCxnSpPr>
            <p:nvPr/>
          </p:nvCxnSpPr>
          <p:spPr>
            <a:xfrm rot="5400000" flipH="1" flipV="1">
              <a:off x="2048408" y="2931916"/>
              <a:ext cx="810876" cy="79289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flipH="1" flipV="1">
              <a:off x="2324100" y="3390900"/>
              <a:ext cx="838200" cy="762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flipH="1" flipV="1">
              <a:off x="2590800" y="3886200"/>
              <a:ext cx="609600" cy="609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3048000" y="1219200"/>
            <a:ext cx="5791200" cy="4955203"/>
          </a:xfrm>
          <a:prstGeom prst="rect">
            <a:avLst/>
          </a:prstGeom>
          <a:noFill/>
        </p:spPr>
        <p:txBody>
          <a:bodyPr wrap="square" rtlCol="0">
            <a:spAutoFit/>
          </a:bodyPr>
          <a:lstStyle/>
          <a:p>
            <a:pPr marL="514350" indent="-514350"/>
            <a:r>
              <a:rPr lang="en-US" sz="2800" dirty="0" smtClean="0"/>
              <a:t>1.   Quantification of Source</a:t>
            </a:r>
          </a:p>
          <a:p>
            <a:pPr marL="514350" indent="-1588">
              <a:buFont typeface="Arial" pitchFamily="34" charset="0"/>
              <a:buChar char="•"/>
            </a:pPr>
            <a:r>
              <a:rPr lang="en-US" sz="2400" dirty="0" smtClean="0"/>
              <a:t>	</a:t>
            </a:r>
            <a:r>
              <a:rPr lang="en-US" sz="2400" i="1" dirty="0" smtClean="0">
                <a:solidFill>
                  <a:schemeClr val="tx2">
                    <a:lumMod val="60000"/>
                    <a:lumOff val="40000"/>
                  </a:schemeClr>
                </a:solidFill>
              </a:rPr>
              <a:t>Need deep scientific understanding</a:t>
            </a:r>
          </a:p>
          <a:p>
            <a:pPr marL="514350" indent="-514350"/>
            <a:r>
              <a:rPr lang="en-US" sz="2800" dirty="0" smtClean="0"/>
              <a:t>2.   Technological (</a:t>
            </a:r>
            <a:r>
              <a:rPr lang="en-US" sz="2800" dirty="0" err="1" smtClean="0"/>
              <a:t>Ecohydrology</a:t>
            </a:r>
            <a:r>
              <a:rPr lang="en-US" sz="2800" dirty="0" smtClean="0"/>
              <a:t> Concept) and Socio-Cultural Approach (Innovation)</a:t>
            </a:r>
          </a:p>
          <a:p>
            <a:pPr marL="514350" indent="-1588">
              <a:buFont typeface="Arial" pitchFamily="34" charset="0"/>
              <a:buChar char="•"/>
            </a:pPr>
            <a:r>
              <a:rPr lang="en-US" sz="2800" dirty="0" smtClean="0">
                <a:solidFill>
                  <a:schemeClr val="tx2">
                    <a:lumMod val="60000"/>
                    <a:lumOff val="40000"/>
                  </a:schemeClr>
                </a:solidFill>
              </a:rPr>
              <a:t>	</a:t>
            </a:r>
            <a:r>
              <a:rPr lang="en-US" sz="2400" i="1" dirty="0" smtClean="0">
                <a:solidFill>
                  <a:schemeClr val="tx2">
                    <a:lumMod val="60000"/>
                    <a:lumOff val="40000"/>
                  </a:schemeClr>
                </a:solidFill>
              </a:rPr>
              <a:t>Infrastructure (ecotechnology)</a:t>
            </a:r>
          </a:p>
          <a:p>
            <a:pPr marL="514350" indent="-1588">
              <a:buFont typeface="Arial" pitchFamily="34" charset="0"/>
              <a:buChar char="•"/>
            </a:pPr>
            <a:r>
              <a:rPr lang="en-US" sz="2400" i="1" dirty="0" smtClean="0">
                <a:solidFill>
                  <a:schemeClr val="tx2">
                    <a:lumMod val="60000"/>
                    <a:lumOff val="40000"/>
                  </a:schemeClr>
                </a:solidFill>
              </a:rPr>
              <a:t>	Social &amp; cultural approach</a:t>
            </a:r>
          </a:p>
          <a:p>
            <a:pPr marL="514350" indent="-1588">
              <a:buFont typeface="Arial" pitchFamily="34" charset="0"/>
              <a:buChar char="•"/>
            </a:pPr>
            <a:r>
              <a:rPr lang="en-US" sz="2400" i="1" dirty="0" smtClean="0">
                <a:solidFill>
                  <a:schemeClr val="tx2">
                    <a:lumMod val="60000"/>
                    <a:lumOff val="40000"/>
                  </a:schemeClr>
                </a:solidFill>
              </a:rPr>
              <a:t>	Looking back the history (e.g. how  </a:t>
            </a:r>
          </a:p>
          <a:p>
            <a:pPr marL="514350" indent="-1588"/>
            <a:r>
              <a:rPr lang="en-US" sz="2400" i="1" dirty="0" smtClean="0">
                <a:solidFill>
                  <a:schemeClr val="tx2">
                    <a:lumMod val="60000"/>
                    <a:lumOff val="40000"/>
                  </a:schemeClr>
                </a:solidFill>
              </a:rPr>
              <a:t>      people use water)</a:t>
            </a:r>
            <a:endParaRPr lang="en-US" sz="2800" dirty="0" smtClean="0">
              <a:solidFill>
                <a:schemeClr val="tx2">
                  <a:lumMod val="60000"/>
                  <a:lumOff val="40000"/>
                </a:schemeClr>
              </a:solidFill>
            </a:endParaRPr>
          </a:p>
          <a:p>
            <a:pPr marL="514350" indent="-514350">
              <a:buAutoNum type="arabicPeriod" startAt="3"/>
            </a:pPr>
            <a:r>
              <a:rPr lang="en-US" sz="2800" dirty="0" smtClean="0"/>
              <a:t>Increasing Awareness</a:t>
            </a:r>
          </a:p>
          <a:p>
            <a:pPr marL="514350" indent="-1588">
              <a:buFont typeface="Arial" pitchFamily="34" charset="0"/>
              <a:buChar char="•"/>
            </a:pPr>
            <a:r>
              <a:rPr lang="en-US" sz="2800" dirty="0" smtClean="0"/>
              <a:t>	</a:t>
            </a:r>
            <a:r>
              <a:rPr lang="en-US" sz="2400" i="1" dirty="0" smtClean="0">
                <a:solidFill>
                  <a:schemeClr val="tx2">
                    <a:lumMod val="60000"/>
                    <a:lumOff val="40000"/>
                  </a:schemeClr>
                </a:solidFill>
              </a:rPr>
              <a:t>Mass campaign to people, </a:t>
            </a:r>
          </a:p>
          <a:p>
            <a:pPr marL="514350" indent="-1588"/>
            <a:r>
              <a:rPr lang="en-US" sz="2400" i="1" dirty="0" smtClean="0">
                <a:solidFill>
                  <a:schemeClr val="tx2">
                    <a:lumMod val="60000"/>
                    <a:lumOff val="40000"/>
                  </a:schemeClr>
                </a:solidFill>
              </a:rPr>
              <a:t>      government &amp; politician</a:t>
            </a:r>
            <a:endParaRPr lang="en-US" sz="2400" i="1" dirty="0">
              <a:solidFill>
                <a:schemeClr val="tx2">
                  <a:lumMod val="60000"/>
                  <a:lumOff val="40000"/>
                </a:schemeClr>
              </a:solidFill>
            </a:endParaRPr>
          </a:p>
        </p:txBody>
      </p:sp>
      <p:cxnSp>
        <p:nvCxnSpPr>
          <p:cNvPr id="22" name="Straight Connector 21"/>
          <p:cNvCxnSpPr/>
          <p:nvPr/>
        </p:nvCxnSpPr>
        <p:spPr>
          <a:xfrm rot="10800000" flipH="1">
            <a:off x="0" y="6411594"/>
            <a:ext cx="9144000" cy="1588"/>
          </a:xfrm>
          <a:prstGeom prst="line">
            <a:avLst/>
          </a:prstGeom>
        </p:spPr>
        <p:style>
          <a:lnRef idx="2">
            <a:schemeClr val="accent5"/>
          </a:lnRef>
          <a:fillRef idx="0">
            <a:schemeClr val="accent5"/>
          </a:fillRef>
          <a:effectRef idx="1">
            <a:schemeClr val="accent5"/>
          </a:effectRef>
          <a:fontRef idx="minor">
            <a:schemeClr val="tx1"/>
          </a:fontRef>
        </p:style>
      </p:cxnSp>
      <p:sp>
        <p:nvSpPr>
          <p:cNvPr id="23" name="TextBox 22"/>
          <p:cNvSpPr txBox="1"/>
          <p:nvPr/>
        </p:nvSpPr>
        <p:spPr>
          <a:xfrm>
            <a:off x="0" y="6477001"/>
            <a:ext cx="9144000" cy="389426"/>
          </a:xfrm>
          <a:prstGeom prst="rect">
            <a:avLst/>
          </a:prstGeom>
          <a:solidFill>
            <a:srgbClr val="002060"/>
          </a:solidFill>
        </p:spPr>
        <p:txBody>
          <a:bodyPr wrap="square" rtlCol="0">
            <a:spAutoFit/>
          </a:bodyPr>
          <a:lstStyle/>
          <a:p>
            <a:pPr algn="ctr">
              <a:spcAft>
                <a:spcPts val="600"/>
              </a:spcAft>
            </a:pPr>
            <a:r>
              <a:rPr lang="en-US" sz="1900" b="1" dirty="0" smtClean="0">
                <a:solidFill>
                  <a:schemeClr val="bg1"/>
                </a:solidFill>
                <a:latin typeface="Times New Roman" pitchFamily="18" charset="0"/>
                <a:cs typeface="Times New Roman" pitchFamily="18" charset="0"/>
              </a:rPr>
              <a:t>Research Centre for Limnology-LIPI &amp; Asia Pacific Centre for Ecohydrology (APCE)</a:t>
            </a:r>
            <a:endParaRPr lang="en-US" sz="19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2133600" y="2639704"/>
            <a:ext cx="2590800" cy="1447800"/>
            <a:chOff x="2514600" y="3581400"/>
            <a:chExt cx="2590800" cy="1447800"/>
          </a:xfrm>
        </p:grpSpPr>
        <p:sp>
          <p:nvSpPr>
            <p:cNvPr id="152580" name="Oval 4"/>
            <p:cNvSpPr>
              <a:spLocks noChangeAspect="1" noChangeArrowheads="1"/>
            </p:cNvSpPr>
            <p:nvPr/>
          </p:nvSpPr>
          <p:spPr bwMode="auto">
            <a:xfrm>
              <a:off x="3086100" y="3581400"/>
              <a:ext cx="1447800" cy="1447800"/>
            </a:xfrm>
            <a:prstGeom prst="ellipse">
              <a:avLst/>
            </a:prstGeom>
            <a:solidFill>
              <a:schemeClr val="accent6">
                <a:lumMod val="75000"/>
              </a:schemeClr>
            </a:solidFill>
            <a:ln w="19050">
              <a:noFill/>
              <a:round/>
              <a:headEnd/>
              <a:tailEnd/>
            </a:ln>
            <a:effectLst/>
          </p:spPr>
          <p:txBody>
            <a:bodyPr wrap="none" anchor="ctr"/>
            <a:lstStyle/>
            <a:p>
              <a:pPr eaLnBrk="0" fontAlgn="base" hangingPunct="0">
                <a:spcBef>
                  <a:spcPct val="0"/>
                </a:spcBef>
                <a:spcAft>
                  <a:spcPct val="0"/>
                </a:spcAft>
              </a:pPr>
              <a:endParaRPr lang="en-US" dirty="0">
                <a:solidFill>
                  <a:srgbClr val="FFFFFF"/>
                </a:solidFill>
              </a:endParaRPr>
            </a:p>
          </p:txBody>
        </p:sp>
        <p:sp>
          <p:nvSpPr>
            <p:cNvPr id="152581" name="Text Box 5"/>
            <p:cNvSpPr txBox="1">
              <a:spLocks noChangeArrowheads="1"/>
            </p:cNvSpPr>
            <p:nvPr/>
          </p:nvSpPr>
          <p:spPr bwMode="auto">
            <a:xfrm>
              <a:off x="2514600" y="3962400"/>
              <a:ext cx="2590800" cy="954107"/>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pPr>
              <a:r>
                <a:rPr lang="en-GB" sz="1400" b="1" dirty="0" err="1">
                  <a:solidFill>
                    <a:schemeClr val="bg1"/>
                  </a:solidFill>
                </a:rPr>
                <a:t>Ecotechnology</a:t>
              </a:r>
              <a:endParaRPr lang="en-GB" sz="1400" b="1" dirty="0">
                <a:solidFill>
                  <a:schemeClr val="bg1"/>
                </a:solidFill>
              </a:endParaRPr>
            </a:p>
            <a:p>
              <a:pPr algn="ctr" eaLnBrk="0" fontAlgn="base" hangingPunct="0">
                <a:spcBef>
                  <a:spcPct val="0"/>
                </a:spcBef>
                <a:spcAft>
                  <a:spcPct val="0"/>
                </a:spcAft>
              </a:pPr>
              <a:r>
                <a:rPr lang="en-GB" sz="1400" b="1" dirty="0">
                  <a:solidFill>
                    <a:schemeClr val="bg1"/>
                  </a:solidFill>
                </a:rPr>
                <a:t>principle</a:t>
              </a:r>
            </a:p>
            <a:p>
              <a:pPr algn="ctr" eaLnBrk="0" fontAlgn="base" hangingPunct="0">
                <a:spcBef>
                  <a:spcPct val="0"/>
                </a:spcBef>
                <a:spcAft>
                  <a:spcPct val="0"/>
                </a:spcAft>
              </a:pPr>
              <a:r>
                <a:rPr lang="en-GB" sz="1400" i="1" dirty="0"/>
                <a:t>use of ecosystem properties as management tool</a:t>
              </a:r>
              <a:endParaRPr lang="pl-PL" sz="1400" b="1" dirty="0"/>
            </a:p>
          </p:txBody>
        </p:sp>
      </p:grpSp>
      <p:grpSp>
        <p:nvGrpSpPr>
          <p:cNvPr id="24" name="Group 23"/>
          <p:cNvGrpSpPr/>
          <p:nvPr/>
        </p:nvGrpSpPr>
        <p:grpSpPr>
          <a:xfrm>
            <a:off x="5334000" y="318448"/>
            <a:ext cx="2362200" cy="1447800"/>
            <a:chOff x="5791200" y="2133600"/>
            <a:chExt cx="2362200" cy="1447800"/>
          </a:xfrm>
        </p:grpSpPr>
        <p:sp>
          <p:nvSpPr>
            <p:cNvPr id="152579" name="Oval 3"/>
            <p:cNvSpPr>
              <a:spLocks noChangeAspect="1" noChangeArrowheads="1"/>
            </p:cNvSpPr>
            <p:nvPr/>
          </p:nvSpPr>
          <p:spPr bwMode="auto">
            <a:xfrm>
              <a:off x="6248400" y="2133600"/>
              <a:ext cx="1447800" cy="1447800"/>
            </a:xfrm>
            <a:prstGeom prst="ellipse">
              <a:avLst/>
            </a:prstGeom>
            <a:solidFill>
              <a:srgbClr val="00B050"/>
            </a:solidFill>
            <a:ln w="12700">
              <a:noFill/>
              <a:round/>
              <a:headEnd/>
              <a:tailEnd/>
            </a:ln>
            <a:effectLst/>
          </p:spPr>
          <p:txBody>
            <a:bodyPr wrap="none" anchor="ctr"/>
            <a:lstStyle/>
            <a:p>
              <a:pPr eaLnBrk="0" fontAlgn="base" hangingPunct="0">
                <a:spcBef>
                  <a:spcPct val="0"/>
                </a:spcBef>
                <a:spcAft>
                  <a:spcPct val="0"/>
                </a:spcAft>
              </a:pPr>
              <a:endParaRPr lang="en-US" dirty="0">
                <a:solidFill>
                  <a:srgbClr val="FFFFFF"/>
                </a:solidFill>
              </a:endParaRPr>
            </a:p>
          </p:txBody>
        </p:sp>
        <p:sp>
          <p:nvSpPr>
            <p:cNvPr id="152582" name="Text Box 6"/>
            <p:cNvSpPr txBox="1">
              <a:spLocks noChangeArrowheads="1"/>
            </p:cNvSpPr>
            <p:nvPr/>
          </p:nvSpPr>
          <p:spPr bwMode="auto">
            <a:xfrm>
              <a:off x="5791200" y="2474893"/>
              <a:ext cx="2362200" cy="954107"/>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r>
                <a:rPr lang="en-GB" sz="1400" b="1" dirty="0"/>
                <a:t>Ecological</a:t>
              </a:r>
            </a:p>
            <a:p>
              <a:pPr algn="ctr" eaLnBrk="0" fontAlgn="base" hangingPunct="0">
                <a:spcBef>
                  <a:spcPct val="0"/>
                </a:spcBef>
                <a:spcAft>
                  <a:spcPct val="0"/>
                </a:spcAft>
              </a:pPr>
              <a:r>
                <a:rPr lang="en-GB" sz="1400" b="1" dirty="0"/>
                <a:t>principle</a:t>
              </a:r>
            </a:p>
            <a:p>
              <a:pPr algn="ctr" eaLnBrk="0" fontAlgn="base" hangingPunct="0">
                <a:spcBef>
                  <a:spcPct val="0"/>
                </a:spcBef>
                <a:spcAft>
                  <a:spcPct val="0"/>
                </a:spcAft>
              </a:pPr>
              <a:r>
                <a:rPr lang="en-GB" sz="1400" i="1" dirty="0"/>
                <a:t>enhancement of absorbing capacity of ecosystem</a:t>
              </a:r>
              <a:endParaRPr lang="en-GB" sz="1400" dirty="0"/>
            </a:p>
          </p:txBody>
        </p:sp>
      </p:grpSp>
      <p:grpSp>
        <p:nvGrpSpPr>
          <p:cNvPr id="23" name="Group 22"/>
          <p:cNvGrpSpPr/>
          <p:nvPr/>
        </p:nvGrpSpPr>
        <p:grpSpPr>
          <a:xfrm>
            <a:off x="2057400" y="304800"/>
            <a:ext cx="2819400" cy="1447800"/>
            <a:chOff x="762000" y="1752600"/>
            <a:chExt cx="2819400" cy="1447800"/>
          </a:xfrm>
        </p:grpSpPr>
        <p:sp>
          <p:nvSpPr>
            <p:cNvPr id="152578" name="Oval 2"/>
            <p:cNvSpPr>
              <a:spLocks noChangeAspect="1" noChangeArrowheads="1"/>
            </p:cNvSpPr>
            <p:nvPr/>
          </p:nvSpPr>
          <p:spPr bwMode="auto">
            <a:xfrm>
              <a:off x="1447800" y="1752600"/>
              <a:ext cx="1447800" cy="1447800"/>
            </a:xfrm>
            <a:prstGeom prst="ellipse">
              <a:avLst/>
            </a:prstGeom>
            <a:solidFill>
              <a:schemeClr val="tx2">
                <a:lumMod val="60000"/>
                <a:lumOff val="40000"/>
              </a:schemeClr>
            </a:solidFill>
            <a:ln w="19050">
              <a:noFill/>
              <a:round/>
              <a:headEnd/>
              <a:tailEnd/>
            </a:ln>
            <a:effectLst/>
          </p:spPr>
          <p:txBody>
            <a:bodyPr wrap="none" anchor="ctr"/>
            <a:lstStyle/>
            <a:p>
              <a:pPr eaLnBrk="0" fontAlgn="base" hangingPunct="0">
                <a:spcBef>
                  <a:spcPct val="0"/>
                </a:spcBef>
                <a:spcAft>
                  <a:spcPct val="0"/>
                </a:spcAft>
              </a:pPr>
              <a:endParaRPr lang="en-US" dirty="0">
                <a:solidFill>
                  <a:srgbClr val="FFFFFF"/>
                </a:solidFill>
              </a:endParaRPr>
            </a:p>
          </p:txBody>
        </p:sp>
        <p:sp>
          <p:nvSpPr>
            <p:cNvPr id="152583" name="Text Box 7"/>
            <p:cNvSpPr txBox="1">
              <a:spLocks noChangeArrowheads="1"/>
            </p:cNvSpPr>
            <p:nvPr/>
          </p:nvSpPr>
          <p:spPr bwMode="auto">
            <a:xfrm>
              <a:off x="762000" y="2017693"/>
              <a:ext cx="2819400" cy="954107"/>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r>
                <a:rPr lang="en-GB" sz="1400" b="1" dirty="0"/>
                <a:t>Hydrological</a:t>
              </a:r>
            </a:p>
            <a:p>
              <a:pPr algn="ctr" eaLnBrk="0" fontAlgn="base" hangingPunct="0">
                <a:spcBef>
                  <a:spcPct val="0"/>
                </a:spcBef>
                <a:spcAft>
                  <a:spcPct val="0"/>
                </a:spcAft>
              </a:pPr>
              <a:r>
                <a:rPr lang="en-GB" sz="1400" b="1" dirty="0"/>
                <a:t>principle</a:t>
              </a:r>
            </a:p>
            <a:p>
              <a:pPr algn="ctr" eaLnBrk="0" fontAlgn="base" hangingPunct="0">
                <a:spcBef>
                  <a:spcPct val="0"/>
                </a:spcBef>
                <a:spcAft>
                  <a:spcPct val="0"/>
                </a:spcAft>
              </a:pPr>
              <a:r>
                <a:rPr lang="en-GB" sz="1400" i="1" dirty="0"/>
                <a:t>basin as a framework for processes quantification</a:t>
              </a:r>
              <a:endParaRPr lang="en-GB" sz="1400" b="1" dirty="0"/>
            </a:p>
          </p:txBody>
        </p:sp>
      </p:grpSp>
      <p:grpSp>
        <p:nvGrpSpPr>
          <p:cNvPr id="2" name="Group 64"/>
          <p:cNvGrpSpPr>
            <a:grpSpLocks noChangeAspect="1"/>
          </p:cNvGrpSpPr>
          <p:nvPr/>
        </p:nvGrpSpPr>
        <p:grpSpPr bwMode="auto">
          <a:xfrm>
            <a:off x="4191000" y="1613848"/>
            <a:ext cx="1752600" cy="1447800"/>
            <a:chOff x="3648" y="384"/>
            <a:chExt cx="2208" cy="1824"/>
          </a:xfrm>
          <a:solidFill>
            <a:schemeClr val="accent2"/>
          </a:solidFill>
        </p:grpSpPr>
        <p:sp>
          <p:nvSpPr>
            <p:cNvPr id="152641" name="Oval 65"/>
            <p:cNvSpPr>
              <a:spLocks noChangeArrowheads="1"/>
            </p:cNvSpPr>
            <p:nvPr/>
          </p:nvSpPr>
          <p:spPr bwMode="auto">
            <a:xfrm>
              <a:off x="3816" y="384"/>
              <a:ext cx="1824" cy="1824"/>
            </a:xfrm>
            <a:prstGeom prst="ellipse">
              <a:avLst/>
            </a:prstGeom>
            <a:solidFill>
              <a:srgbClr val="002060"/>
            </a:solidFill>
            <a:ln w="19050">
              <a:solidFill>
                <a:schemeClr val="bg2"/>
              </a:solidFill>
              <a:round/>
              <a:headEnd/>
              <a:tailEnd/>
            </a:ln>
            <a:effectLst>
              <a:outerShdw dist="35921" dir="2700000" algn="ctr" rotWithShape="0">
                <a:srgbClr val="000066"/>
              </a:outerShdw>
            </a:effectLst>
          </p:spPr>
          <p:txBody>
            <a:bodyPr wrap="none" anchor="ctr"/>
            <a:lstStyle/>
            <a:p>
              <a:pPr algn="ctr" eaLnBrk="0" fontAlgn="base" hangingPunct="0">
                <a:spcBef>
                  <a:spcPct val="0"/>
                </a:spcBef>
                <a:spcAft>
                  <a:spcPct val="0"/>
                </a:spcAft>
              </a:pPr>
              <a:endParaRPr lang="pl-PL" sz="2400">
                <a:solidFill>
                  <a:srgbClr val="FFFFFF"/>
                </a:solidFill>
              </a:endParaRPr>
            </a:p>
          </p:txBody>
        </p:sp>
        <p:sp>
          <p:nvSpPr>
            <p:cNvPr id="152642" name="Text Box 66"/>
            <p:cNvSpPr txBox="1">
              <a:spLocks noChangeArrowheads="1"/>
            </p:cNvSpPr>
            <p:nvPr/>
          </p:nvSpPr>
          <p:spPr bwMode="auto">
            <a:xfrm>
              <a:off x="3648" y="1056"/>
              <a:ext cx="2208" cy="384"/>
            </a:xfrm>
            <a:prstGeom prst="rect">
              <a:avLst/>
            </a:prstGeom>
            <a:noFill/>
            <a:ln w="12700">
              <a:noFill/>
              <a:miter lim="800000"/>
              <a:headEnd/>
              <a:tailEnd/>
            </a:ln>
            <a:effectLst/>
          </p:spPr>
          <p:txBody>
            <a:bodyPr wrap="square">
              <a:spAutoFit/>
            </a:bodyPr>
            <a:lstStyle/>
            <a:p>
              <a:pPr algn="ctr" eaLnBrk="0" fontAlgn="base" hangingPunct="0">
                <a:spcBef>
                  <a:spcPct val="0"/>
                </a:spcBef>
                <a:spcAft>
                  <a:spcPct val="0"/>
                </a:spcAft>
              </a:pPr>
              <a:r>
                <a:rPr lang="pl-PL" sz="1400" b="1" dirty="0">
                  <a:solidFill>
                    <a:srgbClr val="FFFFFF"/>
                  </a:solidFill>
                </a:rPr>
                <a:t>ECOHYDROLOGY</a:t>
              </a:r>
            </a:p>
          </p:txBody>
        </p:sp>
      </p:grpSp>
      <p:sp>
        <p:nvSpPr>
          <p:cNvPr id="13" name="pole tekstowe 58"/>
          <p:cNvSpPr txBox="1">
            <a:spLocks noChangeArrowheads="1"/>
          </p:cNvSpPr>
          <p:nvPr/>
        </p:nvSpPr>
        <p:spPr bwMode="auto">
          <a:xfrm>
            <a:off x="6696075" y="6211888"/>
            <a:ext cx="2447925" cy="646112"/>
          </a:xfrm>
          <a:prstGeom prst="rect">
            <a:avLst/>
          </a:prstGeom>
          <a:noFill/>
          <a:ln w="9525">
            <a:noFill/>
            <a:miter lim="800000"/>
            <a:headEnd/>
            <a:tailEnd/>
          </a:ln>
        </p:spPr>
        <p:txBody>
          <a:bodyPr>
            <a:spAutoFit/>
          </a:bodyPr>
          <a:lstStyle/>
          <a:p>
            <a:pPr eaLnBrk="0" fontAlgn="base" hangingPunct="0">
              <a:spcBef>
                <a:spcPct val="0"/>
              </a:spcBef>
              <a:spcAft>
                <a:spcPct val="0"/>
              </a:spcAft>
            </a:pPr>
            <a:r>
              <a:rPr lang="pl-PL" i="1" dirty="0">
                <a:solidFill>
                  <a:srgbClr val="FFFFFF"/>
                </a:solidFill>
              </a:rPr>
              <a:t>Zalewski </a:t>
            </a:r>
            <a:r>
              <a:rPr lang="en-US" i="1" dirty="0" smtClean="0">
                <a:solidFill>
                  <a:srgbClr val="FFFFFF"/>
                </a:solidFill>
              </a:rPr>
              <a:t>, </a:t>
            </a:r>
            <a:r>
              <a:rPr lang="pl-PL" i="1" dirty="0" smtClean="0">
                <a:solidFill>
                  <a:srgbClr val="FFFFFF"/>
                </a:solidFill>
              </a:rPr>
              <a:t>2009 </a:t>
            </a:r>
            <a:endParaRPr lang="pl-PL" i="1" dirty="0">
              <a:solidFill>
                <a:srgbClr val="FFFFFF"/>
              </a:solidFill>
            </a:endParaRPr>
          </a:p>
          <a:p>
            <a:pPr eaLnBrk="0" fontAlgn="base" hangingPunct="0">
              <a:spcBef>
                <a:spcPct val="0"/>
              </a:spcBef>
              <a:spcAft>
                <a:spcPct val="0"/>
              </a:spcAft>
            </a:pPr>
            <a:endParaRPr lang="pl-PL" dirty="0">
              <a:solidFill>
                <a:srgbClr val="FFFFFF"/>
              </a:solidFill>
            </a:endParaRPr>
          </a:p>
        </p:txBody>
      </p:sp>
      <p:cxnSp>
        <p:nvCxnSpPr>
          <p:cNvPr id="14" name="Straight Connector 13"/>
          <p:cNvCxnSpPr/>
          <p:nvPr/>
        </p:nvCxnSpPr>
        <p:spPr>
          <a:xfrm rot="10800000" flipH="1">
            <a:off x="0" y="6411594"/>
            <a:ext cx="9144000" cy="1588"/>
          </a:xfrm>
          <a:prstGeom prst="line">
            <a:avLst/>
          </a:prstGeom>
        </p:spPr>
        <p:style>
          <a:lnRef idx="2">
            <a:schemeClr val="accent5"/>
          </a:lnRef>
          <a:fillRef idx="0">
            <a:schemeClr val="accent5"/>
          </a:fillRef>
          <a:effectRef idx="1">
            <a:schemeClr val="accent5"/>
          </a:effectRef>
          <a:fontRef idx="minor">
            <a:schemeClr val="tx1"/>
          </a:fontRef>
        </p:style>
      </p:cxnSp>
      <p:sp>
        <p:nvSpPr>
          <p:cNvPr id="15" name="TextBox 14"/>
          <p:cNvSpPr txBox="1"/>
          <p:nvPr/>
        </p:nvSpPr>
        <p:spPr>
          <a:xfrm>
            <a:off x="0" y="6477001"/>
            <a:ext cx="9144000" cy="389426"/>
          </a:xfrm>
          <a:prstGeom prst="rect">
            <a:avLst/>
          </a:prstGeom>
          <a:solidFill>
            <a:srgbClr val="002060"/>
          </a:solidFill>
        </p:spPr>
        <p:txBody>
          <a:bodyPr wrap="square" rtlCol="0">
            <a:spAutoFit/>
          </a:bodyPr>
          <a:lstStyle/>
          <a:p>
            <a:pPr algn="ctr">
              <a:spcAft>
                <a:spcPts val="600"/>
              </a:spcAft>
            </a:pPr>
            <a:r>
              <a:rPr lang="en-US" sz="1900" b="1" dirty="0" smtClean="0">
                <a:solidFill>
                  <a:schemeClr val="bg1"/>
                </a:solidFill>
                <a:latin typeface="Times New Roman" pitchFamily="18" charset="0"/>
                <a:cs typeface="Times New Roman" pitchFamily="18" charset="0"/>
              </a:rPr>
              <a:t>Research Centre for Limnology-LIPI &amp; Asia Pacific Centre for </a:t>
            </a:r>
            <a:r>
              <a:rPr lang="en-US" sz="1900" b="1" dirty="0" err="1" smtClean="0">
                <a:solidFill>
                  <a:schemeClr val="bg1"/>
                </a:solidFill>
                <a:latin typeface="Times New Roman" pitchFamily="18" charset="0"/>
                <a:cs typeface="Times New Roman" pitchFamily="18" charset="0"/>
              </a:rPr>
              <a:t>Ecohydrology</a:t>
            </a:r>
            <a:r>
              <a:rPr lang="en-US" sz="1900" b="1" dirty="0" smtClean="0">
                <a:solidFill>
                  <a:schemeClr val="bg1"/>
                </a:solidFill>
                <a:latin typeface="Times New Roman" pitchFamily="18" charset="0"/>
                <a:cs typeface="Times New Roman" pitchFamily="18" charset="0"/>
              </a:rPr>
              <a:t> (APCE)</a:t>
            </a:r>
            <a:endParaRPr lang="en-US" sz="1900" b="1" dirty="0">
              <a:solidFill>
                <a:schemeClr val="bg1"/>
              </a:solidFill>
              <a:latin typeface="Times New Roman" pitchFamily="18" charset="0"/>
              <a:cs typeface="Times New Roman" pitchFamily="18" charset="0"/>
            </a:endParaRPr>
          </a:p>
        </p:txBody>
      </p:sp>
      <p:sp>
        <p:nvSpPr>
          <p:cNvPr id="17" name="Text Box 4"/>
          <p:cNvSpPr txBox="1">
            <a:spLocks noChangeArrowheads="1"/>
          </p:cNvSpPr>
          <p:nvPr/>
        </p:nvSpPr>
        <p:spPr bwMode="auto">
          <a:xfrm rot="16200000">
            <a:off x="-3702209" y="3016410"/>
            <a:ext cx="8109329" cy="400110"/>
          </a:xfrm>
          <a:prstGeom prst="rect">
            <a:avLst/>
          </a:prstGeom>
          <a:noFill/>
          <a:ln w="9525">
            <a:noFill/>
            <a:miter lim="800000"/>
            <a:headEnd/>
            <a:tailEnd/>
          </a:ln>
        </p:spPr>
        <p:txBody>
          <a:bodyPr wrap="square">
            <a:spAutoFit/>
          </a:bodyPr>
          <a:lstStyle/>
          <a:p>
            <a:pPr algn="ctr"/>
            <a:r>
              <a:rPr lang="id-ID" sz="2000" b="1" i="1" dirty="0" smtClean="0">
                <a:solidFill>
                  <a:srgbClr val="0070C0"/>
                </a:solidFill>
                <a:latin typeface="Verdana" pitchFamily="34" charset="0"/>
              </a:rPr>
              <a:t>ECOHYDROLOGY - APCE</a:t>
            </a:r>
            <a:endParaRPr lang="pl-PL" sz="2400" b="1" i="1" dirty="0">
              <a:solidFill>
                <a:srgbClr val="0070C0"/>
              </a:solidFill>
              <a:latin typeface="Verdana" pitchFamily="34" charset="0"/>
            </a:endParaRPr>
          </a:p>
        </p:txBody>
      </p:sp>
      <p:grpSp>
        <p:nvGrpSpPr>
          <p:cNvPr id="18" name="Group 17"/>
          <p:cNvGrpSpPr>
            <a:grpSpLocks/>
          </p:cNvGrpSpPr>
          <p:nvPr/>
        </p:nvGrpSpPr>
        <p:grpSpPr bwMode="auto">
          <a:xfrm>
            <a:off x="228600" y="152401"/>
            <a:ext cx="2057400" cy="1054100"/>
            <a:chOff x="1266" y="259"/>
            <a:chExt cx="3043" cy="1628"/>
          </a:xfrm>
        </p:grpSpPr>
        <p:pic>
          <p:nvPicPr>
            <p:cNvPr id="19" name="Picture 2" descr="unesco_transparant.png"/>
            <p:cNvPicPr>
              <a:picLocks noChangeAspect="1" noChangeArrowheads="1"/>
            </p:cNvPicPr>
            <p:nvPr/>
          </p:nvPicPr>
          <p:blipFill>
            <a:blip r:embed="rId3"/>
            <a:srcRect/>
            <a:stretch>
              <a:fillRect/>
            </a:stretch>
          </p:blipFill>
          <p:spPr bwMode="auto">
            <a:xfrm>
              <a:off x="1266" y="427"/>
              <a:ext cx="1526" cy="1159"/>
            </a:xfrm>
            <a:prstGeom prst="rect">
              <a:avLst/>
            </a:prstGeom>
            <a:noFill/>
          </p:spPr>
        </p:pic>
        <p:cxnSp>
          <p:nvCxnSpPr>
            <p:cNvPr id="20" name="AutoShape 4"/>
            <p:cNvCxnSpPr>
              <a:cxnSpLocks noChangeShapeType="1"/>
            </p:cNvCxnSpPr>
            <p:nvPr/>
          </p:nvCxnSpPr>
          <p:spPr bwMode="auto">
            <a:xfrm>
              <a:off x="2925" y="394"/>
              <a:ext cx="0" cy="1455"/>
            </a:xfrm>
            <a:prstGeom prst="straightConnector1">
              <a:avLst/>
            </a:prstGeom>
            <a:noFill/>
            <a:ln w="25400" cap="rnd">
              <a:solidFill>
                <a:srgbClr val="000000"/>
              </a:solidFill>
              <a:prstDash val="sysDot"/>
              <a:round/>
              <a:headEnd/>
              <a:tailEnd/>
            </a:ln>
          </p:spPr>
        </p:cxnSp>
        <p:pic>
          <p:nvPicPr>
            <p:cNvPr id="21" name="Picture 3" descr="apde_transparan.png"/>
            <p:cNvPicPr>
              <a:picLocks noChangeAspect="1" noChangeArrowheads="1"/>
            </p:cNvPicPr>
            <p:nvPr/>
          </p:nvPicPr>
          <p:blipFill>
            <a:blip r:embed="rId4"/>
            <a:srcRect/>
            <a:stretch>
              <a:fillRect/>
            </a:stretch>
          </p:blipFill>
          <p:spPr bwMode="auto">
            <a:xfrm>
              <a:off x="2985" y="259"/>
              <a:ext cx="1324" cy="1628"/>
            </a:xfrm>
            <a:prstGeom prst="rect">
              <a:avLst/>
            </a:prstGeom>
            <a:noFill/>
          </p:spPr>
        </p:pic>
      </p:grpSp>
      <p:pic>
        <p:nvPicPr>
          <p:cNvPr id="22" name="Picture 21" descr="C:\Kerjaan Kantor\2010\IGNAS PROJECT\Kompetitif 2011\20091122logo_lipi%20coremap_or_id.jpg"/>
          <p:cNvPicPr/>
          <p:nvPr/>
        </p:nvPicPr>
        <p:blipFill>
          <a:blip r:embed="rId5"/>
          <a:srcRect/>
          <a:stretch>
            <a:fillRect/>
          </a:stretch>
        </p:blipFill>
        <p:spPr bwMode="auto">
          <a:xfrm>
            <a:off x="8001000" y="76200"/>
            <a:ext cx="990600" cy="1219200"/>
          </a:xfrm>
          <a:prstGeom prst="rect">
            <a:avLst/>
          </a:prstGeom>
          <a:noFill/>
          <a:ln w="9525">
            <a:noFill/>
            <a:miter lim="800000"/>
            <a:headEnd/>
            <a:tailEnd/>
          </a:ln>
        </p:spPr>
      </p:pic>
      <p:sp>
        <p:nvSpPr>
          <p:cNvPr id="26" name="Right Arrow 25"/>
          <p:cNvSpPr/>
          <p:nvPr/>
        </p:nvSpPr>
        <p:spPr>
          <a:xfrm rot="13095566">
            <a:off x="4004469" y="1357809"/>
            <a:ext cx="428185"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rot="9009986">
            <a:off x="4088250" y="2542761"/>
            <a:ext cx="380265"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rot="19697819">
            <a:off x="5744374" y="1493721"/>
            <a:ext cx="341604"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5441234" y="2653352"/>
            <a:ext cx="1991110" cy="1447800"/>
            <a:chOff x="5109138" y="3303896"/>
            <a:chExt cx="1991110" cy="1447800"/>
          </a:xfrm>
        </p:grpSpPr>
        <p:sp>
          <p:nvSpPr>
            <p:cNvPr id="12" name="Oval 3"/>
            <p:cNvSpPr>
              <a:spLocks noChangeAspect="1" noChangeArrowheads="1"/>
            </p:cNvSpPr>
            <p:nvPr/>
          </p:nvSpPr>
          <p:spPr bwMode="auto">
            <a:xfrm>
              <a:off x="5652448" y="3303896"/>
              <a:ext cx="1447800" cy="1447800"/>
            </a:xfrm>
            <a:prstGeom prst="ellipse">
              <a:avLst/>
            </a:prstGeom>
            <a:solidFill>
              <a:schemeClr val="accent6">
                <a:lumMod val="60000"/>
                <a:lumOff val="40000"/>
              </a:schemeClr>
            </a:solidFill>
            <a:ln w="28575">
              <a:solidFill>
                <a:schemeClr val="accent4">
                  <a:lumMod val="60000"/>
                  <a:lumOff val="40000"/>
                </a:schemeClr>
              </a:solidFill>
              <a:round/>
              <a:headEnd/>
              <a:tailEnd/>
            </a:ln>
            <a:effectLst/>
          </p:spPr>
          <p:txBody>
            <a:bodyPr wrap="none" anchor="ctr"/>
            <a:lstStyle/>
            <a:p>
              <a:pPr algn="ctr" eaLnBrk="0" fontAlgn="base" hangingPunct="0">
                <a:spcBef>
                  <a:spcPct val="0"/>
                </a:spcBef>
                <a:spcAft>
                  <a:spcPct val="0"/>
                </a:spcAft>
              </a:pPr>
              <a:endParaRPr lang="en-US" sz="1400" b="1" dirty="0" smtClean="0">
                <a:solidFill>
                  <a:schemeClr val="bg1"/>
                </a:solidFill>
              </a:endParaRPr>
            </a:p>
            <a:p>
              <a:pPr algn="ctr" eaLnBrk="0" fontAlgn="base" hangingPunct="0">
                <a:spcBef>
                  <a:spcPct val="0"/>
                </a:spcBef>
                <a:spcAft>
                  <a:spcPct val="0"/>
                </a:spcAft>
              </a:pPr>
              <a:endParaRPr lang="en-US" sz="1400" b="1" dirty="0" smtClean="0">
                <a:solidFill>
                  <a:schemeClr val="bg1"/>
                </a:solidFill>
              </a:endParaRPr>
            </a:p>
            <a:p>
              <a:pPr algn="ctr" eaLnBrk="0" fontAlgn="base" hangingPunct="0">
                <a:spcBef>
                  <a:spcPct val="0"/>
                </a:spcBef>
                <a:spcAft>
                  <a:spcPct val="0"/>
                </a:spcAft>
              </a:pPr>
              <a:r>
                <a:rPr lang="en-US" sz="1400" b="1" dirty="0" smtClean="0"/>
                <a:t>Cultural</a:t>
              </a:r>
            </a:p>
            <a:p>
              <a:pPr algn="ctr" eaLnBrk="0" fontAlgn="base" hangingPunct="0">
                <a:spcBef>
                  <a:spcPct val="0"/>
                </a:spcBef>
                <a:spcAft>
                  <a:spcPct val="0"/>
                </a:spcAft>
              </a:pPr>
              <a:r>
                <a:rPr lang="en-US" sz="1400" b="1" dirty="0" smtClean="0"/>
                <a:t> principle</a:t>
              </a:r>
            </a:p>
            <a:p>
              <a:pPr algn="ctr" eaLnBrk="0" fontAlgn="base" hangingPunct="0">
                <a:spcBef>
                  <a:spcPct val="0"/>
                </a:spcBef>
                <a:spcAft>
                  <a:spcPct val="0"/>
                </a:spcAft>
              </a:pPr>
              <a:r>
                <a:rPr lang="en-US" sz="1400" i="1" dirty="0" smtClean="0">
                  <a:solidFill>
                    <a:srgbClr val="002060"/>
                  </a:solidFill>
                </a:rPr>
                <a:t>To enhance the dynamic relationships </a:t>
              </a:r>
            </a:p>
            <a:p>
              <a:pPr algn="ctr" eaLnBrk="0" fontAlgn="base" hangingPunct="0">
                <a:spcBef>
                  <a:spcPct val="0"/>
                </a:spcBef>
                <a:spcAft>
                  <a:spcPct val="0"/>
                </a:spcAft>
              </a:pPr>
              <a:r>
                <a:rPr lang="en-US" sz="1400" i="1" dirty="0" smtClean="0">
                  <a:solidFill>
                    <a:srgbClr val="002060"/>
                  </a:solidFill>
                </a:rPr>
                <a:t>between hydrological, social, </a:t>
              </a:r>
            </a:p>
            <a:p>
              <a:pPr algn="ctr" eaLnBrk="0" fontAlgn="base" hangingPunct="0">
                <a:spcBef>
                  <a:spcPct val="0"/>
                </a:spcBef>
                <a:spcAft>
                  <a:spcPct val="0"/>
                </a:spcAft>
              </a:pPr>
              <a:r>
                <a:rPr lang="en-US" sz="1400" i="1" dirty="0" smtClean="0">
                  <a:solidFill>
                    <a:srgbClr val="002060"/>
                  </a:solidFill>
                </a:rPr>
                <a:t>and ecological systems</a:t>
              </a:r>
              <a:endParaRPr lang="en-US" sz="1400" i="1" dirty="0">
                <a:solidFill>
                  <a:srgbClr val="002060"/>
                </a:solidFill>
              </a:endParaRPr>
            </a:p>
          </p:txBody>
        </p:sp>
        <p:sp>
          <p:nvSpPr>
            <p:cNvPr id="29" name="Right Arrow 28"/>
            <p:cNvSpPr/>
            <p:nvPr/>
          </p:nvSpPr>
          <p:spPr>
            <a:xfrm rot="2759511">
              <a:off x="5319336" y="3269504"/>
              <a:ext cx="341604"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790136" y="3948332"/>
            <a:ext cx="7924800" cy="2223868"/>
            <a:chOff x="790136" y="3948332"/>
            <a:chExt cx="7924800" cy="2223868"/>
          </a:xfrm>
        </p:grpSpPr>
        <p:sp>
          <p:nvSpPr>
            <p:cNvPr id="32" name="Rounded Rectangle 31"/>
            <p:cNvSpPr/>
            <p:nvPr/>
          </p:nvSpPr>
          <p:spPr>
            <a:xfrm>
              <a:off x="790136" y="5486820"/>
              <a:ext cx="7696200" cy="671732"/>
            </a:xfrm>
            <a:prstGeom prst="roundRect">
              <a:avLst/>
            </a:prstGeom>
            <a:solidFill>
              <a:schemeClr val="accent6">
                <a:lumMod val="5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33" name="TextBox 32"/>
            <p:cNvSpPr txBox="1"/>
            <p:nvPr/>
          </p:nvSpPr>
          <p:spPr>
            <a:xfrm>
              <a:off x="866336" y="5589657"/>
              <a:ext cx="1524000" cy="353943"/>
            </a:xfrm>
            <a:prstGeom prst="rect">
              <a:avLst/>
            </a:prstGeom>
            <a:noFill/>
          </p:spPr>
          <p:txBody>
            <a:bodyPr wrap="square" rtlCol="0">
              <a:spAutoFit/>
            </a:bodyPr>
            <a:lstStyle/>
            <a:p>
              <a:r>
                <a:rPr lang="en-US" sz="1700" dirty="0" smtClean="0">
                  <a:solidFill>
                    <a:schemeClr val="bg1"/>
                  </a:solidFill>
                  <a:latin typeface="Aharoni" pitchFamily="2" charset="-79"/>
                  <a:cs typeface="Aharoni" pitchFamily="2" charset="-79"/>
                </a:rPr>
                <a:t>Flood Risk =</a:t>
              </a:r>
              <a:endParaRPr lang="en-US" sz="1700" dirty="0">
                <a:solidFill>
                  <a:schemeClr val="bg1"/>
                </a:solidFill>
                <a:latin typeface="Aharoni" pitchFamily="2" charset="-79"/>
                <a:cs typeface="Aharoni" pitchFamily="2" charset="-79"/>
              </a:endParaRPr>
            </a:p>
          </p:txBody>
        </p:sp>
        <p:sp>
          <p:nvSpPr>
            <p:cNvPr id="34" name="TextBox 33"/>
            <p:cNvSpPr txBox="1"/>
            <p:nvPr/>
          </p:nvSpPr>
          <p:spPr>
            <a:xfrm>
              <a:off x="2328204" y="5526446"/>
              <a:ext cx="1981200" cy="353943"/>
            </a:xfrm>
            <a:prstGeom prst="rect">
              <a:avLst/>
            </a:prstGeom>
            <a:noFill/>
          </p:spPr>
          <p:txBody>
            <a:bodyPr wrap="square" rtlCol="0">
              <a:spAutoFit/>
            </a:bodyPr>
            <a:lstStyle/>
            <a:p>
              <a:r>
                <a:rPr lang="en-US" sz="1700" dirty="0" smtClean="0">
                  <a:solidFill>
                    <a:schemeClr val="bg1"/>
                  </a:solidFill>
                  <a:latin typeface="Aharoni" pitchFamily="2" charset="-79"/>
                  <a:cs typeface="Aharoni" pitchFamily="2" charset="-79"/>
                </a:rPr>
                <a:t>Flood Hazards x</a:t>
              </a:r>
              <a:endParaRPr lang="en-US" sz="1700" dirty="0">
                <a:solidFill>
                  <a:schemeClr val="bg1"/>
                </a:solidFill>
                <a:latin typeface="Aharoni" pitchFamily="2" charset="-79"/>
                <a:cs typeface="Aharoni" pitchFamily="2" charset="-79"/>
              </a:endParaRPr>
            </a:p>
          </p:txBody>
        </p:sp>
        <p:sp>
          <p:nvSpPr>
            <p:cNvPr id="35" name="TextBox 34"/>
            <p:cNvSpPr txBox="1"/>
            <p:nvPr/>
          </p:nvSpPr>
          <p:spPr>
            <a:xfrm>
              <a:off x="4083152" y="5526446"/>
              <a:ext cx="2514600" cy="353943"/>
            </a:xfrm>
            <a:prstGeom prst="rect">
              <a:avLst/>
            </a:prstGeom>
            <a:noFill/>
          </p:spPr>
          <p:txBody>
            <a:bodyPr wrap="square" rtlCol="0">
              <a:spAutoFit/>
            </a:bodyPr>
            <a:lstStyle/>
            <a:p>
              <a:r>
                <a:rPr lang="en-US" sz="1700" dirty="0" smtClean="0">
                  <a:solidFill>
                    <a:schemeClr val="bg1"/>
                  </a:solidFill>
                  <a:latin typeface="Aharoni" pitchFamily="2" charset="-79"/>
                  <a:cs typeface="Aharoni" pitchFamily="2" charset="-79"/>
                </a:rPr>
                <a:t>Flood Exposures x</a:t>
              </a:r>
              <a:endParaRPr lang="en-US" sz="1700" dirty="0">
                <a:solidFill>
                  <a:schemeClr val="bg1"/>
                </a:solidFill>
                <a:latin typeface="Aharoni" pitchFamily="2" charset="-79"/>
                <a:cs typeface="Aharoni" pitchFamily="2" charset="-79"/>
              </a:endParaRPr>
            </a:p>
          </p:txBody>
        </p:sp>
        <p:sp>
          <p:nvSpPr>
            <p:cNvPr id="36" name="TextBox 35"/>
            <p:cNvSpPr txBox="1"/>
            <p:nvPr/>
          </p:nvSpPr>
          <p:spPr>
            <a:xfrm>
              <a:off x="6047936" y="5526446"/>
              <a:ext cx="2667000" cy="353943"/>
            </a:xfrm>
            <a:prstGeom prst="rect">
              <a:avLst/>
            </a:prstGeom>
            <a:noFill/>
          </p:spPr>
          <p:txBody>
            <a:bodyPr wrap="square" rtlCol="0">
              <a:spAutoFit/>
            </a:bodyPr>
            <a:lstStyle/>
            <a:p>
              <a:r>
                <a:rPr lang="en-US" sz="1700" dirty="0" smtClean="0">
                  <a:solidFill>
                    <a:schemeClr val="bg1"/>
                  </a:solidFill>
                  <a:latin typeface="Aharoni" pitchFamily="2" charset="-79"/>
                  <a:cs typeface="Aharoni" pitchFamily="2" charset="-79"/>
                </a:rPr>
                <a:t>Flood Vulnerabilities</a:t>
              </a:r>
              <a:endParaRPr lang="en-US" sz="1700" dirty="0">
                <a:solidFill>
                  <a:schemeClr val="bg1"/>
                </a:solidFill>
                <a:latin typeface="Aharoni" pitchFamily="2" charset="-79"/>
                <a:cs typeface="Aharoni" pitchFamily="2" charset="-79"/>
              </a:endParaRPr>
            </a:p>
          </p:txBody>
        </p:sp>
        <p:cxnSp>
          <p:nvCxnSpPr>
            <p:cNvPr id="37" name="Straight Connector 36"/>
            <p:cNvCxnSpPr/>
            <p:nvPr/>
          </p:nvCxnSpPr>
          <p:spPr>
            <a:xfrm>
              <a:off x="2314136" y="5824117"/>
              <a:ext cx="5943600" cy="158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733800" y="5818257"/>
              <a:ext cx="2895600" cy="353943"/>
            </a:xfrm>
            <a:prstGeom prst="rect">
              <a:avLst/>
            </a:prstGeom>
            <a:noFill/>
          </p:spPr>
          <p:txBody>
            <a:bodyPr wrap="square" rtlCol="0">
              <a:spAutoFit/>
            </a:bodyPr>
            <a:lstStyle/>
            <a:p>
              <a:pPr algn="ctr"/>
              <a:r>
                <a:rPr lang="en-US" sz="1700" dirty="0" smtClean="0">
                  <a:solidFill>
                    <a:schemeClr val="bg1"/>
                  </a:solidFill>
                  <a:latin typeface="Aharoni" pitchFamily="2" charset="-79"/>
                  <a:cs typeface="Aharoni" pitchFamily="2" charset="-79"/>
                </a:rPr>
                <a:t>Flood Control Measures</a:t>
              </a:r>
              <a:endParaRPr lang="en-US" sz="1700" dirty="0">
                <a:solidFill>
                  <a:schemeClr val="bg1"/>
                </a:solidFill>
                <a:latin typeface="Aharoni" pitchFamily="2" charset="-79"/>
                <a:cs typeface="Aharoni" pitchFamily="2" charset="-79"/>
              </a:endParaRPr>
            </a:p>
          </p:txBody>
        </p:sp>
        <p:sp>
          <p:nvSpPr>
            <p:cNvPr id="39" name="TextBox 38"/>
            <p:cNvSpPr txBox="1"/>
            <p:nvPr/>
          </p:nvSpPr>
          <p:spPr>
            <a:xfrm>
              <a:off x="5153464" y="4773168"/>
              <a:ext cx="3200400" cy="369332"/>
            </a:xfrm>
            <a:prstGeom prst="rect">
              <a:avLst/>
            </a:prstGeom>
            <a:ln w="28575"/>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b="1" dirty="0" err="1" smtClean="0"/>
                <a:t>Ecohydrology</a:t>
              </a:r>
              <a:r>
                <a:rPr lang="en-US" b="1" dirty="0" smtClean="0"/>
                <a:t> Measures</a:t>
              </a:r>
              <a:endParaRPr lang="en-US" b="1" dirty="0"/>
            </a:p>
          </p:txBody>
        </p:sp>
        <p:sp>
          <p:nvSpPr>
            <p:cNvPr id="40" name="TextBox 39"/>
            <p:cNvSpPr txBox="1"/>
            <p:nvPr/>
          </p:nvSpPr>
          <p:spPr>
            <a:xfrm>
              <a:off x="2071220" y="4784132"/>
              <a:ext cx="2971800" cy="369332"/>
            </a:xfrm>
            <a:prstGeom prst="rect">
              <a:avLst/>
            </a:prstGeom>
            <a:ln w="28575"/>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b="1" dirty="0" smtClean="0"/>
                <a:t>Modeling System</a:t>
              </a:r>
              <a:endParaRPr lang="en-US" b="1" dirty="0"/>
            </a:p>
          </p:txBody>
        </p:sp>
        <p:sp>
          <p:nvSpPr>
            <p:cNvPr id="41" name="Down Arrow 40"/>
            <p:cNvSpPr/>
            <p:nvPr/>
          </p:nvSpPr>
          <p:spPr>
            <a:xfrm>
              <a:off x="3200400" y="5209736"/>
              <a:ext cx="1066800" cy="22860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2" name="Down Arrow 41"/>
            <p:cNvSpPr/>
            <p:nvPr/>
          </p:nvSpPr>
          <p:spPr>
            <a:xfrm>
              <a:off x="6462932" y="5223804"/>
              <a:ext cx="1066800" cy="22860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3" name="Down Arrow 42"/>
            <p:cNvSpPr/>
            <p:nvPr/>
          </p:nvSpPr>
          <p:spPr>
            <a:xfrm>
              <a:off x="4572000" y="3948332"/>
              <a:ext cx="1066800" cy="776068"/>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46" name="TextBox 45"/>
          <p:cNvSpPr txBox="1"/>
          <p:nvPr/>
        </p:nvSpPr>
        <p:spPr>
          <a:xfrm>
            <a:off x="1295400" y="1981200"/>
            <a:ext cx="1752600" cy="369332"/>
          </a:xfrm>
          <a:prstGeom prst="rect">
            <a:avLst/>
          </a:prstGeom>
          <a:noFill/>
        </p:spPr>
        <p:txBody>
          <a:bodyPr wrap="square" rtlCol="0">
            <a:spAutoFit/>
          </a:bodyPr>
          <a:lstStyle/>
          <a:p>
            <a:r>
              <a:rPr lang="en-US" dirty="0" smtClean="0"/>
              <a:t>(</a:t>
            </a:r>
            <a:r>
              <a:rPr lang="en-US" dirty="0" err="1" smtClean="0"/>
              <a:t>Zalewski</a:t>
            </a:r>
            <a:r>
              <a:rPr lang="en-US" dirty="0" smtClean="0"/>
              <a:t>, 2002)</a:t>
            </a:r>
            <a:endParaRPr lang="en-US" dirty="0"/>
          </a:p>
        </p:txBody>
      </p:sp>
      <p:sp>
        <p:nvSpPr>
          <p:cNvPr id="47" name="TextBox 46"/>
          <p:cNvSpPr txBox="1"/>
          <p:nvPr/>
        </p:nvSpPr>
        <p:spPr>
          <a:xfrm>
            <a:off x="7391400" y="2971800"/>
            <a:ext cx="1752600" cy="369332"/>
          </a:xfrm>
          <a:prstGeom prst="rect">
            <a:avLst/>
          </a:prstGeom>
          <a:noFill/>
        </p:spPr>
        <p:txBody>
          <a:bodyPr wrap="square" rtlCol="0">
            <a:spAutoFit/>
          </a:bodyPr>
          <a:lstStyle/>
          <a:p>
            <a:r>
              <a:rPr lang="en-US" dirty="0" smtClean="0"/>
              <a:t>(APCE, 2011)</a:t>
            </a:r>
            <a:endParaRPr lang="en-US" dirty="0"/>
          </a:p>
        </p:txBody>
      </p:sp>
      <p:grpSp>
        <p:nvGrpSpPr>
          <p:cNvPr id="49" name="Group 48"/>
          <p:cNvGrpSpPr/>
          <p:nvPr/>
        </p:nvGrpSpPr>
        <p:grpSpPr>
          <a:xfrm>
            <a:off x="623248" y="2590800"/>
            <a:ext cx="1066800" cy="2868304"/>
            <a:chOff x="623248" y="2590800"/>
            <a:chExt cx="1066800" cy="2868304"/>
          </a:xfrm>
        </p:grpSpPr>
        <p:sp>
          <p:nvSpPr>
            <p:cNvPr id="45" name="TextBox 44"/>
            <p:cNvSpPr txBox="1"/>
            <p:nvPr/>
          </p:nvSpPr>
          <p:spPr>
            <a:xfrm rot="16200000">
              <a:off x="-157489" y="3570357"/>
              <a:ext cx="2666999" cy="70788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000" b="1" dirty="0" smtClean="0">
                  <a:solidFill>
                    <a:srgbClr val="002060"/>
                  </a:solidFill>
                </a:rPr>
                <a:t>Risk Reduction &amp; Water Improvement</a:t>
              </a:r>
              <a:endParaRPr lang="en-US" sz="2000" b="1" dirty="0">
                <a:solidFill>
                  <a:srgbClr val="002060"/>
                </a:solidFill>
              </a:endParaRPr>
            </a:p>
          </p:txBody>
        </p:sp>
        <p:sp>
          <p:nvSpPr>
            <p:cNvPr id="48" name="Down Arrow 47"/>
            <p:cNvSpPr/>
            <p:nvPr/>
          </p:nvSpPr>
          <p:spPr>
            <a:xfrm rot="10800000">
              <a:off x="623248" y="5105400"/>
              <a:ext cx="1066800" cy="353704"/>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pic>
        <p:nvPicPr>
          <p:cNvPr id="50" name="Picture 49"/>
          <p:cNvPicPr/>
          <p:nvPr/>
        </p:nvPicPr>
        <p:blipFill>
          <a:blip r:embed="rId6"/>
          <a:srcRect/>
          <a:stretch>
            <a:fillRect/>
          </a:stretch>
        </p:blipFill>
        <p:spPr bwMode="auto">
          <a:xfrm>
            <a:off x="2133600" y="1219200"/>
            <a:ext cx="5715000" cy="487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amond(out)">
                                      <p:cBhvr>
                                        <p:cTn id="7" dur="500"/>
                                        <p:tgtEl>
                                          <p:spTgt spid="3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box(out)">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box(out)">
                                      <p:cBhvr>
                                        <p:cTn id="15" dur="50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xit" presetSubtype="16" fill="hold" nodeType="clickEffect">
                                  <p:stCondLst>
                                    <p:cond delay="0"/>
                                  </p:stCondLst>
                                  <p:childTnLst>
                                    <p:animEffect transition="out" filter="box(in)">
                                      <p:cBhvr>
                                        <p:cTn id="19" dur="500"/>
                                        <p:tgtEl>
                                          <p:spTgt spid="50"/>
                                        </p:tgtEl>
                                      </p:cBhvr>
                                    </p:animEffect>
                                    <p:set>
                                      <p:cBhvr>
                                        <p:cTn id="20" dur="1" fill="hold">
                                          <p:stCondLst>
                                            <p:cond delay="499"/>
                                          </p:stCondLst>
                                        </p:cTn>
                                        <p:tgtEl>
                                          <p:spTgt spid="50"/>
                                        </p:tgtEl>
                                        <p:attrNameLst>
                                          <p:attrName>style.visibility</p:attrName>
                                        </p:attrNameLst>
                                      </p:cBhvr>
                                      <p:to>
                                        <p:strVal val="hidden"/>
                                      </p:to>
                                    </p:set>
                                  </p:childTnLst>
                                </p:cTn>
                              </p:par>
                            </p:childTnLst>
                          </p:cTn>
                        </p:par>
                        <p:par>
                          <p:cTn id="21" fill="hold">
                            <p:stCondLst>
                              <p:cond delay="500"/>
                            </p:stCondLst>
                            <p:childTnLst>
                              <p:par>
                                <p:cTn id="22" presetID="4" presetClass="entr" presetSubtype="32" fill="hold" nodeType="after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box(out)">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32" fill="hold" nodeType="click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box(out)">
                                      <p:cBhvr>
                                        <p:cTn id="2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p:cNvPicPr>
            <a:picLocks noChangeAspect="1" noChangeArrowheads="1"/>
          </p:cNvPicPr>
          <p:nvPr/>
        </p:nvPicPr>
        <p:blipFill>
          <a:blip r:embed="rId2"/>
          <a:srcRect/>
          <a:stretch>
            <a:fillRect/>
          </a:stretch>
        </p:blipFill>
        <p:spPr bwMode="auto">
          <a:xfrm>
            <a:off x="152399" y="1676401"/>
            <a:ext cx="5368925" cy="4343400"/>
          </a:xfrm>
          <a:prstGeom prst="rect">
            <a:avLst/>
          </a:prstGeom>
          <a:noFill/>
          <a:ln w="9525">
            <a:noFill/>
            <a:miter lim="800000"/>
            <a:headEnd/>
            <a:tailEnd/>
          </a:ln>
          <a:effectLst/>
        </p:spPr>
      </p:pic>
      <p:cxnSp>
        <p:nvCxnSpPr>
          <p:cNvPr id="8" name="Straight Connector 7"/>
          <p:cNvCxnSpPr/>
          <p:nvPr/>
        </p:nvCxnSpPr>
        <p:spPr>
          <a:xfrm rot="10800000" flipH="1">
            <a:off x="0" y="6411594"/>
            <a:ext cx="9144000" cy="1588"/>
          </a:xfrm>
          <a:prstGeom prst="line">
            <a:avLst/>
          </a:prstGeom>
        </p:spPr>
        <p:style>
          <a:lnRef idx="2">
            <a:schemeClr val="accent5"/>
          </a:lnRef>
          <a:fillRef idx="0">
            <a:schemeClr val="accent5"/>
          </a:fillRef>
          <a:effectRef idx="1">
            <a:schemeClr val="accent5"/>
          </a:effectRef>
          <a:fontRef idx="minor">
            <a:schemeClr val="tx1"/>
          </a:fontRef>
        </p:style>
      </p:cxnSp>
      <p:pic>
        <p:nvPicPr>
          <p:cNvPr id="9" name="Picture 8" descr="bw12_blue.gif"/>
          <p:cNvPicPr>
            <a:picLocks noChangeAspect="1"/>
          </p:cNvPicPr>
          <p:nvPr/>
        </p:nvPicPr>
        <p:blipFill>
          <a:blip r:embed="rId3"/>
          <a:stretch>
            <a:fillRect/>
          </a:stretch>
        </p:blipFill>
        <p:spPr>
          <a:xfrm>
            <a:off x="480350" y="5867400"/>
            <a:ext cx="381000" cy="381000"/>
          </a:xfrm>
          <a:prstGeom prst="rect">
            <a:avLst/>
          </a:prstGeom>
        </p:spPr>
      </p:pic>
      <p:sp>
        <p:nvSpPr>
          <p:cNvPr id="19" name="TextBox 18"/>
          <p:cNvSpPr txBox="1"/>
          <p:nvPr/>
        </p:nvSpPr>
        <p:spPr>
          <a:xfrm>
            <a:off x="0" y="6477001"/>
            <a:ext cx="9144000" cy="389426"/>
          </a:xfrm>
          <a:prstGeom prst="rect">
            <a:avLst/>
          </a:prstGeom>
          <a:solidFill>
            <a:srgbClr val="002060"/>
          </a:solidFill>
        </p:spPr>
        <p:txBody>
          <a:bodyPr wrap="square" rtlCol="0">
            <a:spAutoFit/>
          </a:bodyPr>
          <a:lstStyle/>
          <a:p>
            <a:pPr algn="ctr">
              <a:spcAft>
                <a:spcPts val="600"/>
              </a:spcAft>
            </a:pPr>
            <a:r>
              <a:rPr lang="en-US" sz="1900" b="1" dirty="0" smtClean="0">
                <a:solidFill>
                  <a:schemeClr val="bg1"/>
                </a:solidFill>
                <a:latin typeface="Times New Roman" pitchFamily="18" charset="0"/>
                <a:cs typeface="Times New Roman" pitchFamily="18" charset="0"/>
              </a:rPr>
              <a:t>Research Centre for Limnology-LIPI &amp; Asia Pacific Centre for </a:t>
            </a:r>
            <a:r>
              <a:rPr lang="en-US" sz="1900" b="1" dirty="0" err="1" smtClean="0">
                <a:solidFill>
                  <a:schemeClr val="bg1"/>
                </a:solidFill>
                <a:latin typeface="Times New Roman" pitchFamily="18" charset="0"/>
                <a:cs typeface="Times New Roman" pitchFamily="18" charset="0"/>
              </a:rPr>
              <a:t>Ecohydrology</a:t>
            </a:r>
            <a:r>
              <a:rPr lang="en-US" sz="1900" b="1" dirty="0" smtClean="0">
                <a:solidFill>
                  <a:schemeClr val="bg1"/>
                </a:solidFill>
                <a:latin typeface="Times New Roman" pitchFamily="18" charset="0"/>
                <a:cs typeface="Times New Roman" pitchFamily="18" charset="0"/>
              </a:rPr>
              <a:t> (APCE)</a:t>
            </a:r>
            <a:endParaRPr lang="en-US" sz="1900" b="1" dirty="0">
              <a:solidFill>
                <a:schemeClr val="bg1"/>
              </a:solidFill>
              <a:latin typeface="Times New Roman" pitchFamily="18" charset="0"/>
              <a:cs typeface="Times New Roman" pitchFamily="18" charset="0"/>
            </a:endParaRPr>
          </a:p>
        </p:txBody>
      </p:sp>
      <p:sp>
        <p:nvSpPr>
          <p:cNvPr id="23" name="Rectangle 22"/>
          <p:cNvSpPr>
            <a:spLocks noChangeArrowheads="1"/>
          </p:cNvSpPr>
          <p:nvPr/>
        </p:nvSpPr>
        <p:spPr bwMode="auto">
          <a:xfrm>
            <a:off x="217488" y="816114"/>
            <a:ext cx="8713788" cy="707886"/>
          </a:xfrm>
          <a:prstGeom prst="rect">
            <a:avLst/>
          </a:prstGeom>
          <a:noFill/>
          <a:ln w="9525">
            <a:noFill/>
            <a:miter lim="800000"/>
            <a:headEnd/>
            <a:tailEnd/>
          </a:ln>
          <a:effectLst>
            <a:glow rad="228600">
              <a:schemeClr val="accent3">
                <a:satMod val="175000"/>
                <a:alpha val="40000"/>
              </a:schemeClr>
            </a:glow>
          </a:effectLst>
        </p:spPr>
        <p:txBody>
          <a:bodyPr anchor="ctr">
            <a:spAutoFit/>
          </a:bodyPr>
          <a:lstStyle/>
          <a:p>
            <a:pPr algn="ctr">
              <a:defRPr/>
            </a:pPr>
            <a:r>
              <a:rPr lang="en-US" sz="2000" b="1" dirty="0" smtClean="0">
                <a:solidFill>
                  <a:srgbClr val="002060"/>
                </a:solidFill>
                <a:effectLst/>
                <a:latin typeface="Arial Black" pitchFamily="34" charset="0"/>
                <a:cs typeface="Times New Roman" pitchFamily="18" charset="0"/>
              </a:rPr>
              <a:t>Physically-Based Distributed Models for Water Disasters &amp; Water Resources Management Developed in APCE</a:t>
            </a:r>
          </a:p>
        </p:txBody>
      </p:sp>
      <p:sp>
        <p:nvSpPr>
          <p:cNvPr id="7" name="Rectangle 3"/>
          <p:cNvSpPr txBox="1">
            <a:spLocks noChangeArrowheads="1"/>
          </p:cNvSpPr>
          <p:nvPr/>
        </p:nvSpPr>
        <p:spPr bwMode="auto">
          <a:xfrm>
            <a:off x="5334000" y="1752600"/>
            <a:ext cx="3581400" cy="4419600"/>
          </a:xfrm>
          <a:prstGeom prst="rect">
            <a:avLst/>
          </a:prstGeom>
          <a:noFill/>
          <a:ln>
            <a:miter lim="800000"/>
            <a:headEnd/>
            <a:tailEnd/>
          </a:ln>
        </p:spPr>
        <p:txBody>
          <a:bodyPr vert="horz" wrap="square" lIns="91440" tIns="45720" rIns="91440" bIns="45720" numCol="1" rtlCol="0" anchor="t" anchorCtr="0" compatLnSpc="1">
            <a:prstTxWarp prst="textNoShape">
              <a:avLst/>
            </a:prstTxWarp>
            <a:noAutofit/>
          </a:bodyPr>
          <a:lstStyle/>
          <a:p>
            <a:pPr marL="571500" marR="0" lvl="0" indent="-5715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de-DE" sz="2600" b="0" i="0" u="none" strike="noStrike" kern="1200" cap="none" spc="0" normalizeH="0" baseline="0" noProof="0" dirty="0" smtClean="0">
                <a:ln>
                  <a:noFill/>
                </a:ln>
                <a:effectLst/>
                <a:uLnTx/>
                <a:uFillTx/>
                <a:latin typeface="+mn-lt"/>
                <a:ea typeface="+mn-ea"/>
                <a:cs typeface="+mn-cs"/>
              </a:rPr>
              <a:t>River basin sub model (1-D </a:t>
            </a:r>
            <a:r>
              <a:rPr lang="de-DE" sz="2600" dirty="0" smtClean="0"/>
              <a:t>kinematic wave</a:t>
            </a:r>
            <a:r>
              <a:rPr kumimoji="0" lang="de-DE" sz="2600" b="0" i="0" u="none" strike="noStrike" kern="1200" cap="none" spc="0" normalizeH="0" baseline="0" noProof="0" dirty="0" smtClean="0">
                <a:ln>
                  <a:noFill/>
                </a:ln>
                <a:solidFill>
                  <a:schemeClr val="tx1"/>
                </a:solidFill>
                <a:effectLst/>
                <a:uLnTx/>
                <a:uFillTx/>
                <a:latin typeface="+mn-lt"/>
                <a:ea typeface="+mn-ea"/>
                <a:cs typeface="+mn-cs"/>
              </a:rPr>
              <a:t>)</a:t>
            </a:r>
          </a:p>
          <a:p>
            <a:pPr marL="571500" marR="0" lvl="0" indent="-5715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de-DE" sz="2600" b="0" i="0" u="none" strike="noStrike" kern="1200" cap="none" spc="0" normalizeH="0" baseline="0" noProof="0" dirty="0" smtClean="0">
                <a:ln>
                  <a:noFill/>
                </a:ln>
                <a:solidFill>
                  <a:schemeClr val="tx1"/>
                </a:solidFill>
                <a:effectLst/>
                <a:uLnTx/>
                <a:uFillTx/>
                <a:latin typeface="+mn-lt"/>
                <a:ea typeface="+mn-ea"/>
                <a:cs typeface="+mn-cs"/>
              </a:rPr>
              <a:t>Hydraulic and hydrodynamic instream sub model (2-D diffusion</a:t>
            </a:r>
            <a:r>
              <a:rPr kumimoji="0" lang="de-DE" sz="2600" b="0" i="0" u="none" strike="noStrike" kern="1200" cap="none" spc="0" normalizeH="0" noProof="0" dirty="0" smtClean="0">
                <a:ln>
                  <a:noFill/>
                </a:ln>
                <a:solidFill>
                  <a:schemeClr val="tx1"/>
                </a:solidFill>
                <a:effectLst/>
                <a:uLnTx/>
                <a:uFillTx/>
                <a:latin typeface="+mn-lt"/>
                <a:ea typeface="+mn-ea"/>
                <a:cs typeface="+mn-cs"/>
              </a:rPr>
              <a:t> wave</a:t>
            </a:r>
            <a:r>
              <a:rPr kumimoji="0" lang="de-DE" sz="2600" b="0" i="0" u="none" strike="noStrike" kern="1200" cap="none" spc="0" normalizeH="0" baseline="0" noProof="0" dirty="0" smtClean="0">
                <a:ln>
                  <a:noFill/>
                </a:ln>
                <a:solidFill>
                  <a:schemeClr val="tx1"/>
                </a:solidFill>
                <a:effectLst/>
                <a:uLnTx/>
                <a:uFillTx/>
                <a:latin typeface="+mn-lt"/>
                <a:ea typeface="+mn-ea"/>
                <a:cs typeface="+mn-cs"/>
              </a:rPr>
              <a:t>)</a:t>
            </a:r>
          </a:p>
          <a:p>
            <a:pPr marL="571500" marR="0" lvl="0" indent="-5715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de-DE" sz="2600" b="0" i="0" u="none" strike="noStrike" kern="1200" cap="none" spc="0" normalizeH="0" baseline="0" noProof="0" dirty="0" smtClean="0">
                <a:ln>
                  <a:noFill/>
                </a:ln>
                <a:solidFill>
                  <a:schemeClr val="tx1"/>
                </a:solidFill>
                <a:effectLst/>
                <a:uLnTx/>
                <a:uFillTx/>
                <a:latin typeface="+mn-lt"/>
                <a:ea typeface="+mn-ea"/>
                <a:cs typeface="+mn-cs"/>
              </a:rPr>
              <a:t>Ecohydrological &amp; aquatic habitat sub</a:t>
            </a:r>
            <a:r>
              <a:rPr kumimoji="0" lang="de-DE" sz="2600" b="0" i="0" u="none" strike="noStrike" kern="1200" cap="none" spc="0" normalizeH="0" noProof="0" dirty="0" smtClean="0">
                <a:ln>
                  <a:noFill/>
                </a:ln>
                <a:solidFill>
                  <a:schemeClr val="tx1"/>
                </a:solidFill>
                <a:effectLst/>
                <a:uLnTx/>
                <a:uFillTx/>
                <a:latin typeface="+mn-lt"/>
                <a:ea typeface="+mn-ea"/>
                <a:cs typeface="+mn-cs"/>
              </a:rPr>
              <a:t> model</a:t>
            </a:r>
            <a:r>
              <a:rPr kumimoji="0" lang="de-DE" sz="2600" b="0" i="0" u="none" strike="noStrike" kern="1200" cap="none" spc="0" normalizeH="0" baseline="0" noProof="0" dirty="0" smtClean="0">
                <a:ln>
                  <a:noFill/>
                </a:ln>
                <a:solidFill>
                  <a:schemeClr val="tx1"/>
                </a:solidFill>
                <a:effectLst/>
                <a:uLnTx/>
                <a:uFillTx/>
                <a:latin typeface="+mn-lt"/>
                <a:ea typeface="+mn-ea"/>
                <a:cs typeface="+mn-cs"/>
              </a:rPr>
              <a:t> </a:t>
            </a:r>
          </a:p>
          <a:p>
            <a:pPr marL="571500" marR="0" lvl="0" indent="-571500" algn="l" defTabSz="914400" rtl="0" eaLnBrk="1" fontAlgn="auto" latinLnBrk="0" hangingPunct="1">
              <a:lnSpc>
                <a:spcPct val="100000"/>
              </a:lnSpc>
              <a:spcBef>
                <a:spcPct val="20000"/>
              </a:spcBef>
              <a:spcAft>
                <a:spcPts val="0"/>
              </a:spcAft>
              <a:buClrTx/>
              <a:buSzTx/>
              <a:buFontTx/>
              <a:buNone/>
              <a:tabLst/>
              <a:defRPr/>
            </a:pPr>
            <a:endParaRPr kumimoji="0" lang="de-DE" sz="2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0" name="Rectangle 9"/>
          <p:cNvSpPr>
            <a:spLocks noChangeArrowheads="1"/>
          </p:cNvSpPr>
          <p:nvPr/>
        </p:nvSpPr>
        <p:spPr bwMode="auto">
          <a:xfrm>
            <a:off x="0" y="178713"/>
            <a:ext cx="9144000" cy="430887"/>
          </a:xfrm>
          <a:prstGeom prst="rect">
            <a:avLst/>
          </a:prstGeom>
          <a:noFill/>
          <a:ln w="9525">
            <a:noFill/>
            <a:miter lim="800000"/>
            <a:headEnd/>
            <a:tailEnd/>
          </a:ln>
          <a:effectLst>
            <a:glow rad="228600">
              <a:schemeClr val="accent3">
                <a:satMod val="175000"/>
                <a:alpha val="40000"/>
              </a:schemeClr>
            </a:glow>
          </a:effectLst>
        </p:spPr>
        <p:txBody>
          <a:bodyPr wrap="square" anchor="ctr">
            <a:spAutoFit/>
          </a:bodyPr>
          <a:lstStyle/>
          <a:p>
            <a:pPr>
              <a:defRPr/>
            </a:pPr>
            <a:r>
              <a:rPr lang="en-US" sz="2200" b="1" dirty="0" smtClean="0">
                <a:effectLst/>
                <a:latin typeface="Arial Black" pitchFamily="34" charset="0"/>
                <a:cs typeface="Times New Roman" pitchFamily="18" charset="0"/>
              </a:rPr>
              <a:t>MODELING SYSTEM for Source Quantification: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3008991"/>
            <a:ext cx="9144000" cy="3391809"/>
          </a:xfrm>
          <a:prstGeom prst="rect">
            <a:avLst/>
          </a:prstGeom>
        </p:spPr>
      </p:pic>
      <p:sp>
        <p:nvSpPr>
          <p:cNvPr id="7" name="TextBox 6"/>
          <p:cNvSpPr txBox="1"/>
          <p:nvPr/>
        </p:nvSpPr>
        <p:spPr>
          <a:xfrm>
            <a:off x="4724400" y="3161391"/>
            <a:ext cx="4267200" cy="646331"/>
          </a:xfrm>
          <a:prstGeom prst="rect">
            <a:avLst/>
          </a:prstGeom>
          <a:solidFill>
            <a:schemeClr val="bg1"/>
          </a:solidFill>
          <a:ln>
            <a:solidFill>
              <a:schemeClr val="tx1">
                <a:lumMod val="95000"/>
                <a:lumOff val="5000"/>
              </a:schemeClr>
            </a:solidFill>
          </a:ln>
        </p:spPr>
        <p:txBody>
          <a:bodyPr wrap="square" rtlCol="0">
            <a:spAutoFit/>
          </a:bodyPr>
          <a:lstStyle/>
          <a:p>
            <a:r>
              <a:rPr lang="it-IT" sz="1200" b="1" dirty="0" smtClean="0"/>
              <a:t>Spatial distribution of predicted cumulative rainfall during Jakarta floods 2013, Indonesia </a:t>
            </a:r>
            <a:r>
              <a:rPr lang="en-US" sz="1200" b="1" dirty="0" smtClean="0">
                <a:latin typeface="Times New Roman" pitchFamily="18" charset="0"/>
                <a:cs typeface="Times New Roman" pitchFamily="18" charset="0"/>
              </a:rPr>
              <a:t>(</a:t>
            </a:r>
            <a:r>
              <a:rPr lang="it-IT" sz="1200" b="1" dirty="0" smtClean="0"/>
              <a:t>13 January 2013 at 01 a.m to 23 January 2013 at 07 a.m</a:t>
            </a:r>
            <a:r>
              <a:rPr lang="en-US" sz="1200" b="1" dirty="0" smtClean="0">
                <a:latin typeface="Times New Roman" pitchFamily="18" charset="0"/>
                <a:cs typeface="Times New Roman" pitchFamily="18" charset="0"/>
              </a:rPr>
              <a:t>)</a:t>
            </a:r>
            <a:endParaRPr lang="en-US" sz="1200" b="1" dirty="0">
              <a:latin typeface="Times New Roman" pitchFamily="18" charset="0"/>
              <a:cs typeface="Times New Roman" pitchFamily="18" charset="0"/>
            </a:endParaRPr>
          </a:p>
        </p:txBody>
      </p:sp>
      <p:sp>
        <p:nvSpPr>
          <p:cNvPr id="11" name="Rectangle 10"/>
          <p:cNvSpPr/>
          <p:nvPr/>
        </p:nvSpPr>
        <p:spPr>
          <a:xfrm>
            <a:off x="2177142" y="5294991"/>
            <a:ext cx="457200" cy="3483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4" descr="flood2014d.jpg"/>
          <p:cNvPicPr>
            <a:picLocks noChangeAspect="1" noChangeArrowheads="1"/>
          </p:cNvPicPr>
          <p:nvPr/>
        </p:nvPicPr>
        <p:blipFill>
          <a:blip r:embed="rId4"/>
          <a:srcRect/>
          <a:stretch>
            <a:fillRect/>
          </a:stretch>
        </p:blipFill>
        <p:spPr bwMode="auto">
          <a:xfrm>
            <a:off x="84408" y="70340"/>
            <a:ext cx="2790825" cy="1905000"/>
          </a:xfrm>
          <a:prstGeom prst="rect">
            <a:avLst/>
          </a:prstGeom>
          <a:noFill/>
        </p:spPr>
      </p:pic>
      <p:pic>
        <p:nvPicPr>
          <p:cNvPr id="16" name="Picture 33" descr="flood2013.jpg"/>
          <p:cNvPicPr>
            <a:picLocks noChangeAspect="1" noChangeArrowheads="1"/>
          </p:cNvPicPr>
          <p:nvPr/>
        </p:nvPicPr>
        <p:blipFill>
          <a:blip r:embed="rId5"/>
          <a:srcRect l="10535" r="11954"/>
          <a:stretch>
            <a:fillRect/>
          </a:stretch>
        </p:blipFill>
        <p:spPr bwMode="auto">
          <a:xfrm>
            <a:off x="6271115" y="76200"/>
            <a:ext cx="2790825" cy="1905000"/>
          </a:xfrm>
          <a:prstGeom prst="rect">
            <a:avLst/>
          </a:prstGeom>
          <a:noFill/>
        </p:spPr>
      </p:pic>
      <p:pic>
        <p:nvPicPr>
          <p:cNvPr id="17" name="Picture 31" descr="flood2014b.jpg"/>
          <p:cNvPicPr>
            <a:picLocks noChangeAspect="1" noChangeArrowheads="1"/>
          </p:cNvPicPr>
          <p:nvPr/>
        </p:nvPicPr>
        <p:blipFill>
          <a:blip r:embed="rId6"/>
          <a:srcRect b="9000"/>
          <a:stretch>
            <a:fillRect/>
          </a:stretch>
        </p:blipFill>
        <p:spPr bwMode="auto">
          <a:xfrm>
            <a:off x="2937804" y="238125"/>
            <a:ext cx="2800350" cy="1895475"/>
          </a:xfrm>
          <a:prstGeom prst="rect">
            <a:avLst/>
          </a:prstGeom>
          <a:noFill/>
        </p:spPr>
      </p:pic>
      <p:pic>
        <p:nvPicPr>
          <p:cNvPr id="18" name="Picture 32" descr="flood2014c.jpg"/>
          <p:cNvPicPr>
            <a:picLocks noChangeAspect="1" noChangeArrowheads="1"/>
          </p:cNvPicPr>
          <p:nvPr/>
        </p:nvPicPr>
        <p:blipFill>
          <a:blip r:embed="rId7"/>
          <a:srcRect l="11855" r="17012" b="24000"/>
          <a:stretch>
            <a:fillRect/>
          </a:stretch>
        </p:blipFill>
        <p:spPr bwMode="auto">
          <a:xfrm>
            <a:off x="4876800" y="1447800"/>
            <a:ext cx="2286000" cy="1447800"/>
          </a:xfrm>
          <a:prstGeom prst="rect">
            <a:avLst/>
          </a:prstGeom>
          <a:noFill/>
        </p:spPr>
      </p:pic>
      <p:cxnSp>
        <p:nvCxnSpPr>
          <p:cNvPr id="19" name="Straight Connector 18"/>
          <p:cNvCxnSpPr/>
          <p:nvPr/>
        </p:nvCxnSpPr>
        <p:spPr>
          <a:xfrm rot="10800000" flipH="1">
            <a:off x="0" y="6411594"/>
            <a:ext cx="9144000" cy="1588"/>
          </a:xfrm>
          <a:prstGeom prst="line">
            <a:avLst/>
          </a:prstGeom>
        </p:spPr>
        <p:style>
          <a:lnRef idx="2">
            <a:schemeClr val="accent5"/>
          </a:lnRef>
          <a:fillRef idx="0">
            <a:schemeClr val="accent5"/>
          </a:fillRef>
          <a:effectRef idx="1">
            <a:schemeClr val="accent5"/>
          </a:effectRef>
          <a:fontRef idx="minor">
            <a:schemeClr val="tx1"/>
          </a:fontRef>
        </p:style>
      </p:cxnSp>
      <p:sp>
        <p:nvSpPr>
          <p:cNvPr id="20" name="TextBox 19"/>
          <p:cNvSpPr txBox="1"/>
          <p:nvPr/>
        </p:nvSpPr>
        <p:spPr>
          <a:xfrm>
            <a:off x="0" y="6477001"/>
            <a:ext cx="9144000" cy="389426"/>
          </a:xfrm>
          <a:prstGeom prst="rect">
            <a:avLst/>
          </a:prstGeom>
          <a:solidFill>
            <a:srgbClr val="002060"/>
          </a:solidFill>
        </p:spPr>
        <p:txBody>
          <a:bodyPr wrap="square" rtlCol="0">
            <a:spAutoFit/>
          </a:bodyPr>
          <a:lstStyle/>
          <a:p>
            <a:pPr algn="ctr">
              <a:spcAft>
                <a:spcPts val="600"/>
              </a:spcAft>
            </a:pPr>
            <a:r>
              <a:rPr lang="en-US" sz="1900" b="1" dirty="0" smtClean="0">
                <a:solidFill>
                  <a:schemeClr val="bg1"/>
                </a:solidFill>
                <a:latin typeface="Times New Roman" pitchFamily="18" charset="0"/>
                <a:cs typeface="Times New Roman" pitchFamily="18" charset="0"/>
              </a:rPr>
              <a:t>Research Centre for Limnology-LIPI &amp; Asia Pacific Centre for </a:t>
            </a:r>
            <a:r>
              <a:rPr lang="en-US" sz="1900" b="1" dirty="0" err="1" smtClean="0">
                <a:solidFill>
                  <a:schemeClr val="bg1"/>
                </a:solidFill>
                <a:latin typeface="Times New Roman" pitchFamily="18" charset="0"/>
                <a:cs typeface="Times New Roman" pitchFamily="18" charset="0"/>
              </a:rPr>
              <a:t>Ecohydrology</a:t>
            </a:r>
            <a:r>
              <a:rPr lang="en-US" sz="1900" b="1" dirty="0" smtClean="0">
                <a:solidFill>
                  <a:schemeClr val="bg1"/>
                </a:solidFill>
                <a:latin typeface="Times New Roman" pitchFamily="18" charset="0"/>
                <a:cs typeface="Times New Roman" pitchFamily="18" charset="0"/>
              </a:rPr>
              <a:t> (APCE)</a:t>
            </a:r>
            <a:endParaRPr lang="en-US" sz="1900" b="1" dirty="0">
              <a:solidFill>
                <a:schemeClr val="bg1"/>
              </a:solidFill>
              <a:latin typeface="Times New Roman" pitchFamily="18" charset="0"/>
              <a:cs typeface="Times New Roman" pitchFamily="18" charset="0"/>
            </a:endParaRPr>
          </a:p>
        </p:txBody>
      </p:sp>
      <p:sp>
        <p:nvSpPr>
          <p:cNvPr id="12" name="TextBox 11"/>
          <p:cNvSpPr txBox="1"/>
          <p:nvPr/>
        </p:nvSpPr>
        <p:spPr>
          <a:xfrm>
            <a:off x="0" y="2124670"/>
            <a:ext cx="4724400" cy="877163"/>
          </a:xfrm>
          <a:prstGeom prst="rect">
            <a:avLst/>
          </a:prstGeom>
          <a:noFill/>
        </p:spPr>
        <p:txBody>
          <a:bodyPr wrap="square" rtlCol="0">
            <a:spAutoFit/>
          </a:bodyPr>
          <a:lstStyle/>
          <a:p>
            <a:pPr algn="ctr"/>
            <a:r>
              <a:rPr lang="en-US" sz="1700" b="1" dirty="0" smtClean="0">
                <a:latin typeface="Tahoma" pitchFamily="34" charset="0"/>
                <a:ea typeface="Tahoma" pitchFamily="34" charset="0"/>
                <a:cs typeface="Tahoma" pitchFamily="34" charset="0"/>
              </a:rPr>
              <a:t>Model Application for Simulating Hydrologic Responses During Jakarta Flood</a:t>
            </a:r>
            <a:endParaRPr lang="en-US" sz="1700" b="1" dirty="0">
              <a:latin typeface="Tahoma" pitchFamily="34" charset="0"/>
              <a:ea typeface="Tahoma" pitchFamily="34" charset="0"/>
              <a:cs typeface="Tahoma" pitchFamily="34" charset="0"/>
            </a:endParaRPr>
          </a:p>
        </p:txBody>
      </p:sp>
    </p:spTree>
    <p:extLst>
      <p:ext uri="{BB962C8B-B14F-4D97-AF65-F5344CB8AC3E}">
        <p14:creationId xmlns="" xmlns:p14="http://schemas.microsoft.com/office/powerpoint/2010/main" val="27519823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16200000">
            <a:off x="-2953434" y="3105833"/>
            <a:ext cx="6858001" cy="646331"/>
          </a:xfrm>
          <a:prstGeom prst="rect">
            <a:avLst/>
          </a:prstGeom>
          <a:noFill/>
        </p:spPr>
        <p:txBody>
          <a:bodyPr wrap="square" rtlCol="0">
            <a:spAutoFit/>
          </a:bodyPr>
          <a:lstStyle/>
          <a:p>
            <a:pPr algn="ctr"/>
            <a:r>
              <a:rPr lang="en-US" dirty="0" smtClean="0">
                <a:solidFill>
                  <a:srgbClr val="002060"/>
                </a:solidFill>
                <a:latin typeface="Times New Roman" pitchFamily="18" charset="0"/>
                <a:cs typeface="Times New Roman" pitchFamily="18" charset="0"/>
              </a:rPr>
              <a:t>Animation:</a:t>
            </a:r>
            <a:r>
              <a:rPr lang="en-US" b="1" dirty="0" smtClean="0">
                <a:solidFill>
                  <a:srgbClr val="002060"/>
                </a:solidFill>
                <a:latin typeface="Times New Roman" pitchFamily="18" charset="0"/>
                <a:cs typeface="Times New Roman" pitchFamily="18" charset="0"/>
              </a:rPr>
              <a:t> Dynamic Changes of </a:t>
            </a:r>
            <a:r>
              <a:rPr lang="en-US" b="1" dirty="0" err="1" smtClean="0">
                <a:solidFill>
                  <a:srgbClr val="002060"/>
                </a:solidFill>
                <a:latin typeface="Times New Roman" pitchFamily="18" charset="0"/>
                <a:cs typeface="Times New Roman" pitchFamily="18" charset="0"/>
              </a:rPr>
              <a:t>Streamflow</a:t>
            </a:r>
            <a:r>
              <a:rPr lang="en-US" b="1" dirty="0" smtClean="0">
                <a:solidFill>
                  <a:srgbClr val="002060"/>
                </a:solidFill>
                <a:latin typeface="Times New Roman" pitchFamily="18" charset="0"/>
                <a:cs typeface="Times New Roman" pitchFamily="18" charset="0"/>
              </a:rPr>
              <a:t> Discharge at Several River Catchments During Jakarta Flood in 2013</a:t>
            </a:r>
            <a:endParaRPr lang="en-US" b="1" dirty="0">
              <a:solidFill>
                <a:srgbClr val="002060"/>
              </a:solidFill>
              <a:latin typeface="Times New Roman" pitchFamily="18" charset="0"/>
              <a:cs typeface="Times New Roman" pitchFamily="18" charset="0"/>
            </a:endParaRPr>
          </a:p>
        </p:txBody>
      </p:sp>
      <p:pic>
        <p:nvPicPr>
          <p:cNvPr id="3" name="Picture 2"/>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948447" y="0"/>
            <a:ext cx="7247106" cy="6858000"/>
          </a:xfrm>
          <a:prstGeom prst="rect">
            <a:avLst/>
          </a:prstGeom>
        </p:spPr>
      </p:pic>
      <p:sp>
        <p:nvSpPr>
          <p:cNvPr id="10" name="Rectangle 9"/>
          <p:cNvSpPr/>
          <p:nvPr/>
        </p:nvSpPr>
        <p:spPr>
          <a:xfrm>
            <a:off x="957591" y="9144"/>
            <a:ext cx="1395465" cy="76200"/>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161288" y="6263711"/>
            <a:ext cx="1962912" cy="307777"/>
          </a:xfrm>
          <a:prstGeom prst="rect">
            <a:avLst/>
          </a:prstGeom>
          <a:noFill/>
        </p:spPr>
        <p:txBody>
          <a:bodyPr wrap="square" rtlCol="0">
            <a:spAutoFit/>
          </a:bodyPr>
          <a:lstStyle/>
          <a:p>
            <a:r>
              <a:rPr lang="en-US" sz="1400" b="1" dirty="0" smtClean="0">
                <a:solidFill>
                  <a:schemeClr val="accent3">
                    <a:lumMod val="20000"/>
                    <a:lumOff val="80000"/>
                  </a:schemeClr>
                </a:solidFill>
                <a:latin typeface="Times New Roman" pitchFamily="18" charset="0"/>
                <a:cs typeface="Times New Roman" pitchFamily="18" charset="0"/>
              </a:rPr>
              <a:t>Low Discharge</a:t>
            </a:r>
            <a:endParaRPr lang="en-US" sz="1400" b="1" dirty="0">
              <a:solidFill>
                <a:schemeClr val="accent3">
                  <a:lumMod val="20000"/>
                  <a:lumOff val="80000"/>
                </a:schemeClr>
              </a:solidFill>
              <a:latin typeface="Times New Roman" pitchFamily="18" charset="0"/>
              <a:cs typeface="Times New Roman" pitchFamily="18" charset="0"/>
            </a:endParaRPr>
          </a:p>
        </p:txBody>
      </p:sp>
      <p:sp>
        <p:nvSpPr>
          <p:cNvPr id="12" name="TextBox 11"/>
          <p:cNvSpPr txBox="1"/>
          <p:nvPr/>
        </p:nvSpPr>
        <p:spPr>
          <a:xfrm>
            <a:off x="3429000" y="6260662"/>
            <a:ext cx="1856232" cy="492443"/>
          </a:xfrm>
          <a:prstGeom prst="rect">
            <a:avLst/>
          </a:prstGeom>
          <a:noFill/>
        </p:spPr>
        <p:txBody>
          <a:bodyPr wrap="square" rtlCol="0">
            <a:spAutoFit/>
          </a:bodyPr>
          <a:lstStyle/>
          <a:p>
            <a:pPr algn="r"/>
            <a:r>
              <a:rPr lang="en-US" sz="1400" b="1" dirty="0" smtClean="0">
                <a:solidFill>
                  <a:schemeClr val="accent3">
                    <a:lumMod val="20000"/>
                    <a:lumOff val="80000"/>
                  </a:schemeClr>
                </a:solidFill>
                <a:latin typeface="Times New Roman" pitchFamily="18" charset="0"/>
                <a:cs typeface="Times New Roman" pitchFamily="18" charset="0"/>
              </a:rPr>
              <a:t>High Discharge</a:t>
            </a:r>
          </a:p>
          <a:p>
            <a:pPr algn="r"/>
            <a:r>
              <a:rPr lang="en-US" sz="1200" b="1" dirty="0" smtClean="0">
                <a:solidFill>
                  <a:schemeClr val="accent3">
                    <a:lumMod val="20000"/>
                    <a:lumOff val="80000"/>
                  </a:schemeClr>
                </a:solidFill>
                <a:latin typeface="Times New Roman" pitchFamily="18" charset="0"/>
                <a:cs typeface="Times New Roman" pitchFamily="18" charset="0"/>
              </a:rPr>
              <a:t>&gt;300 m3/sec</a:t>
            </a:r>
            <a:endParaRPr lang="en-US" sz="1200" b="1" dirty="0">
              <a:solidFill>
                <a:schemeClr val="accent3">
                  <a:lumMod val="20000"/>
                  <a:lumOff val="80000"/>
                </a:schemeClr>
              </a:solidFill>
              <a:latin typeface="Times New Roman" pitchFamily="18" charset="0"/>
              <a:cs typeface="Times New Roman" pitchFamily="18" charset="0"/>
            </a:endParaRPr>
          </a:p>
        </p:txBody>
      </p:sp>
      <p:cxnSp>
        <p:nvCxnSpPr>
          <p:cNvPr id="13" name="Straight Arrow Connector 12"/>
          <p:cNvCxnSpPr/>
          <p:nvPr/>
        </p:nvCxnSpPr>
        <p:spPr>
          <a:xfrm>
            <a:off x="2478024" y="6435887"/>
            <a:ext cx="14478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303776" y="2209800"/>
            <a:ext cx="1962912" cy="307777"/>
          </a:xfrm>
          <a:prstGeom prst="rect">
            <a:avLst/>
          </a:prstGeom>
          <a:noFill/>
        </p:spPr>
        <p:txBody>
          <a:bodyPr wrap="square" rtlCol="0">
            <a:spAutoFit/>
          </a:bodyPr>
          <a:lstStyle/>
          <a:p>
            <a:pPr algn="ctr"/>
            <a:r>
              <a:rPr lang="en-US" sz="1400" b="1" dirty="0" smtClean="0">
                <a:solidFill>
                  <a:schemeClr val="bg1"/>
                </a:solidFill>
                <a:latin typeface="Times New Roman" pitchFamily="18" charset="0"/>
                <a:cs typeface="Times New Roman" pitchFamily="18" charset="0"/>
              </a:rPr>
              <a:t>DKI JAKARTA</a:t>
            </a:r>
            <a:endParaRPr lang="en-US" sz="1400" b="1" dirty="0">
              <a:solidFill>
                <a:schemeClr val="bg1"/>
              </a:solidFill>
              <a:latin typeface="Times New Roman" pitchFamily="18" charset="0"/>
              <a:cs typeface="Times New Roman" pitchFamily="18" charset="0"/>
            </a:endParaRPr>
          </a:p>
        </p:txBody>
      </p:sp>
      <p:sp>
        <p:nvSpPr>
          <p:cNvPr id="15" name="TextBox 14"/>
          <p:cNvSpPr txBox="1"/>
          <p:nvPr/>
        </p:nvSpPr>
        <p:spPr>
          <a:xfrm>
            <a:off x="3590544" y="4954559"/>
            <a:ext cx="1962912" cy="307777"/>
          </a:xfrm>
          <a:prstGeom prst="rect">
            <a:avLst/>
          </a:prstGeom>
          <a:noFill/>
        </p:spPr>
        <p:txBody>
          <a:bodyPr wrap="square" rtlCol="0">
            <a:spAutoFit/>
          </a:bodyPr>
          <a:lstStyle/>
          <a:p>
            <a:pPr algn="ctr"/>
            <a:r>
              <a:rPr lang="en-US" sz="1400" b="1" dirty="0" smtClean="0">
                <a:solidFill>
                  <a:schemeClr val="bg1"/>
                </a:solidFill>
                <a:latin typeface="Times New Roman" pitchFamily="18" charset="0"/>
                <a:cs typeface="Times New Roman" pitchFamily="18" charset="0"/>
              </a:rPr>
              <a:t>KOTA BOGOR</a:t>
            </a:r>
            <a:endParaRPr lang="en-US" sz="1400" b="1" dirty="0">
              <a:solidFill>
                <a:schemeClr val="bg1"/>
              </a:solidFill>
              <a:latin typeface="Times New Roman" pitchFamily="18" charset="0"/>
              <a:cs typeface="Times New Roman" pitchFamily="18" charset="0"/>
            </a:endParaRPr>
          </a:p>
        </p:txBody>
      </p:sp>
      <p:sp>
        <p:nvSpPr>
          <p:cNvPr id="16" name="TextBox 15"/>
          <p:cNvSpPr txBox="1"/>
          <p:nvPr/>
        </p:nvSpPr>
        <p:spPr>
          <a:xfrm>
            <a:off x="2334768" y="1540346"/>
            <a:ext cx="1962912" cy="523220"/>
          </a:xfrm>
          <a:prstGeom prst="rect">
            <a:avLst/>
          </a:prstGeom>
          <a:noFill/>
        </p:spPr>
        <p:txBody>
          <a:bodyPr wrap="square" rtlCol="0">
            <a:spAutoFit/>
          </a:bodyPr>
          <a:lstStyle/>
          <a:p>
            <a:pPr algn="ctr"/>
            <a:r>
              <a:rPr lang="en-US" sz="1400" b="1" dirty="0" smtClean="0">
                <a:solidFill>
                  <a:schemeClr val="bg1"/>
                </a:solidFill>
                <a:latin typeface="Times New Roman" pitchFamily="18" charset="0"/>
                <a:cs typeface="Times New Roman" pitchFamily="18" charset="0"/>
              </a:rPr>
              <a:t>KOTA TANGGERANG</a:t>
            </a:r>
            <a:endParaRPr lang="en-US" sz="1400" b="1" dirty="0">
              <a:solidFill>
                <a:schemeClr val="bg1"/>
              </a:solidFill>
              <a:latin typeface="Times New Roman" pitchFamily="18" charset="0"/>
              <a:cs typeface="Times New Roman" pitchFamily="18" charset="0"/>
            </a:endParaRPr>
          </a:p>
        </p:txBody>
      </p:sp>
      <p:sp>
        <p:nvSpPr>
          <p:cNvPr id="17" name="TextBox 16"/>
          <p:cNvSpPr txBox="1"/>
          <p:nvPr/>
        </p:nvSpPr>
        <p:spPr>
          <a:xfrm>
            <a:off x="6096000" y="2042301"/>
            <a:ext cx="1962912" cy="307777"/>
          </a:xfrm>
          <a:prstGeom prst="rect">
            <a:avLst/>
          </a:prstGeom>
          <a:noFill/>
        </p:spPr>
        <p:txBody>
          <a:bodyPr wrap="square" rtlCol="0">
            <a:spAutoFit/>
          </a:bodyPr>
          <a:lstStyle/>
          <a:p>
            <a:pPr algn="ctr"/>
            <a:r>
              <a:rPr lang="en-US" sz="1400" b="1" dirty="0" smtClean="0">
                <a:solidFill>
                  <a:schemeClr val="bg1"/>
                </a:solidFill>
                <a:latin typeface="Times New Roman" pitchFamily="18" charset="0"/>
                <a:cs typeface="Times New Roman" pitchFamily="18" charset="0"/>
              </a:rPr>
              <a:t>KOTA BEKASI</a:t>
            </a:r>
            <a:endParaRPr lang="en-US" sz="1400" b="1" dirty="0">
              <a:solidFill>
                <a:schemeClr val="bg1"/>
              </a:solidFill>
              <a:latin typeface="Times New Roman" pitchFamily="18" charset="0"/>
              <a:cs typeface="Times New Roman" pitchFamily="18" charset="0"/>
            </a:endParaRPr>
          </a:p>
        </p:txBody>
      </p:sp>
      <p:sp>
        <p:nvSpPr>
          <p:cNvPr id="18" name="TextBox 17"/>
          <p:cNvSpPr txBox="1"/>
          <p:nvPr/>
        </p:nvSpPr>
        <p:spPr>
          <a:xfrm>
            <a:off x="3886200" y="3581400"/>
            <a:ext cx="1962912" cy="307777"/>
          </a:xfrm>
          <a:prstGeom prst="rect">
            <a:avLst/>
          </a:prstGeom>
          <a:noFill/>
        </p:spPr>
        <p:txBody>
          <a:bodyPr wrap="square" rtlCol="0">
            <a:spAutoFit/>
          </a:bodyPr>
          <a:lstStyle/>
          <a:p>
            <a:pPr algn="ctr"/>
            <a:r>
              <a:rPr lang="en-US" sz="1400" b="1" dirty="0" smtClean="0">
                <a:solidFill>
                  <a:schemeClr val="bg1"/>
                </a:solidFill>
                <a:latin typeface="Times New Roman" pitchFamily="18" charset="0"/>
                <a:cs typeface="Times New Roman" pitchFamily="18" charset="0"/>
              </a:rPr>
              <a:t>KOTA DEPOK</a:t>
            </a:r>
            <a:endParaRPr lang="en-US" sz="1400" b="1" dirty="0">
              <a:solidFill>
                <a:schemeClr val="bg1"/>
              </a:solidFill>
              <a:latin typeface="Times New Roman" pitchFamily="18" charset="0"/>
              <a:cs typeface="Times New Roman" pitchFamily="18" charset="0"/>
            </a:endParaRPr>
          </a:p>
        </p:txBody>
      </p:sp>
      <p:sp>
        <p:nvSpPr>
          <p:cNvPr id="19" name="TextBox 18"/>
          <p:cNvSpPr txBox="1"/>
          <p:nvPr/>
        </p:nvSpPr>
        <p:spPr>
          <a:xfrm>
            <a:off x="5029200" y="4295001"/>
            <a:ext cx="1962912" cy="276999"/>
          </a:xfrm>
          <a:prstGeom prst="rect">
            <a:avLst/>
          </a:prstGeom>
          <a:noFill/>
        </p:spPr>
        <p:txBody>
          <a:bodyPr wrap="square" rtlCol="0">
            <a:spAutoFit/>
          </a:bodyPr>
          <a:lstStyle/>
          <a:p>
            <a:pPr algn="ctr"/>
            <a:r>
              <a:rPr lang="en-US" sz="1200" b="1" i="1" dirty="0" smtClean="0">
                <a:solidFill>
                  <a:srgbClr val="FFFF00"/>
                </a:solidFill>
                <a:latin typeface="Times New Roman" pitchFamily="18" charset="0"/>
                <a:cs typeface="Times New Roman" pitchFamily="18" charset="0"/>
              </a:rPr>
              <a:t>DAS Kali </a:t>
            </a:r>
            <a:r>
              <a:rPr lang="en-US" sz="1200" b="1" i="1" dirty="0" err="1" smtClean="0">
                <a:solidFill>
                  <a:srgbClr val="FFFF00"/>
                </a:solidFill>
                <a:latin typeface="Times New Roman" pitchFamily="18" charset="0"/>
                <a:cs typeface="Times New Roman" pitchFamily="18" charset="0"/>
              </a:rPr>
              <a:t>Bekasi</a:t>
            </a:r>
            <a:endParaRPr lang="en-US" sz="1200" b="1" i="1" dirty="0">
              <a:solidFill>
                <a:srgbClr val="FFFF00"/>
              </a:solidFill>
              <a:latin typeface="Times New Roman" pitchFamily="18" charset="0"/>
              <a:cs typeface="Times New Roman" pitchFamily="18" charset="0"/>
            </a:endParaRPr>
          </a:p>
        </p:txBody>
      </p:sp>
      <p:sp>
        <p:nvSpPr>
          <p:cNvPr id="20" name="TextBox 19"/>
          <p:cNvSpPr txBox="1"/>
          <p:nvPr/>
        </p:nvSpPr>
        <p:spPr>
          <a:xfrm>
            <a:off x="4620768" y="5666601"/>
            <a:ext cx="1962912" cy="276999"/>
          </a:xfrm>
          <a:prstGeom prst="rect">
            <a:avLst/>
          </a:prstGeom>
          <a:noFill/>
        </p:spPr>
        <p:txBody>
          <a:bodyPr wrap="square" rtlCol="0">
            <a:spAutoFit/>
          </a:bodyPr>
          <a:lstStyle/>
          <a:p>
            <a:pPr algn="ctr"/>
            <a:r>
              <a:rPr lang="en-US" sz="1200" b="1" i="1" dirty="0" smtClean="0">
                <a:solidFill>
                  <a:srgbClr val="FFFF00"/>
                </a:solidFill>
                <a:latin typeface="Times New Roman" pitchFamily="18" charset="0"/>
                <a:cs typeface="Times New Roman" pitchFamily="18" charset="0"/>
              </a:rPr>
              <a:t>DAS Kali </a:t>
            </a:r>
            <a:r>
              <a:rPr lang="en-US" sz="1200" b="1" i="1" dirty="0" err="1" smtClean="0">
                <a:solidFill>
                  <a:srgbClr val="FFFF00"/>
                </a:solidFill>
                <a:latin typeface="Times New Roman" pitchFamily="18" charset="0"/>
                <a:cs typeface="Times New Roman" pitchFamily="18" charset="0"/>
              </a:rPr>
              <a:t>Ciliwung</a:t>
            </a:r>
            <a:endParaRPr lang="en-US" sz="1200" b="1" i="1" dirty="0">
              <a:solidFill>
                <a:srgbClr val="FFFF00"/>
              </a:solidFill>
              <a:latin typeface="Times New Roman" pitchFamily="18" charset="0"/>
              <a:cs typeface="Times New Roman" pitchFamily="18" charset="0"/>
            </a:endParaRPr>
          </a:p>
        </p:txBody>
      </p:sp>
      <p:sp>
        <p:nvSpPr>
          <p:cNvPr id="21" name="TextBox 20"/>
          <p:cNvSpPr txBox="1"/>
          <p:nvPr/>
        </p:nvSpPr>
        <p:spPr>
          <a:xfrm>
            <a:off x="2810256" y="5665261"/>
            <a:ext cx="1962912" cy="276999"/>
          </a:xfrm>
          <a:prstGeom prst="rect">
            <a:avLst/>
          </a:prstGeom>
          <a:noFill/>
        </p:spPr>
        <p:txBody>
          <a:bodyPr wrap="square" rtlCol="0">
            <a:spAutoFit/>
          </a:bodyPr>
          <a:lstStyle/>
          <a:p>
            <a:pPr algn="ctr"/>
            <a:r>
              <a:rPr lang="en-US" sz="1200" b="1" i="1" dirty="0" smtClean="0">
                <a:solidFill>
                  <a:srgbClr val="FFFF00"/>
                </a:solidFill>
                <a:latin typeface="Times New Roman" pitchFamily="18" charset="0"/>
                <a:cs typeface="Times New Roman" pitchFamily="18" charset="0"/>
              </a:rPr>
              <a:t>DAS Kali </a:t>
            </a:r>
            <a:r>
              <a:rPr lang="en-US" sz="1200" b="1" i="1" dirty="0" err="1" smtClean="0">
                <a:solidFill>
                  <a:srgbClr val="FFFF00"/>
                </a:solidFill>
                <a:latin typeface="Times New Roman" pitchFamily="18" charset="0"/>
                <a:cs typeface="Times New Roman" pitchFamily="18" charset="0"/>
              </a:rPr>
              <a:t>Cisadane</a:t>
            </a:r>
            <a:endParaRPr lang="en-US" sz="1200" b="1" i="1" dirty="0">
              <a:solidFill>
                <a:srgbClr val="FFFF00"/>
              </a:solidFill>
              <a:latin typeface="Times New Roman" pitchFamily="18" charset="0"/>
              <a:cs typeface="Times New Roman" pitchFamily="18" charset="0"/>
            </a:endParaRPr>
          </a:p>
        </p:txBody>
      </p:sp>
      <p:pic>
        <p:nvPicPr>
          <p:cNvPr id="23" name="Picture 2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143171" y="6248400"/>
            <a:ext cx="2023353" cy="589628"/>
          </a:xfrm>
          <a:prstGeom prst="rect">
            <a:avLst/>
          </a:prstGeom>
        </p:spPr>
      </p:pic>
      <p:sp>
        <p:nvSpPr>
          <p:cNvPr id="25" name="TextBox 24"/>
          <p:cNvSpPr txBox="1"/>
          <p:nvPr/>
        </p:nvSpPr>
        <p:spPr>
          <a:xfrm>
            <a:off x="3980688" y="572869"/>
            <a:ext cx="2420112" cy="707886"/>
          </a:xfrm>
          <a:prstGeom prst="rect">
            <a:avLst/>
          </a:prstGeom>
          <a:noFill/>
        </p:spPr>
        <p:txBody>
          <a:bodyPr wrap="square" rtlCol="0">
            <a:spAutoFit/>
          </a:bodyPr>
          <a:lstStyle/>
          <a:p>
            <a:pPr algn="ctr"/>
            <a:r>
              <a:rPr lang="en-US" sz="2000" b="1" dirty="0" smtClean="0">
                <a:solidFill>
                  <a:srgbClr val="92D050"/>
                </a:solidFill>
                <a:latin typeface="Times New Roman" pitchFamily="18" charset="0"/>
                <a:cs typeface="Times New Roman" pitchFamily="18" charset="0"/>
              </a:rPr>
              <a:t>Peak Time of Flood is</a:t>
            </a:r>
            <a:r>
              <a:rPr lang="en-US" sz="2000" b="1" dirty="0">
                <a:solidFill>
                  <a:srgbClr val="92D050"/>
                </a:solidFill>
                <a:latin typeface="Times New Roman" pitchFamily="18" charset="0"/>
                <a:cs typeface="Times New Roman" pitchFamily="18" charset="0"/>
              </a:rPr>
              <a:t> </a:t>
            </a:r>
            <a:r>
              <a:rPr lang="en-US" sz="2000" b="1" dirty="0" smtClean="0">
                <a:solidFill>
                  <a:srgbClr val="92D050"/>
                </a:solidFill>
                <a:latin typeface="Times New Roman" pitchFamily="18" charset="0"/>
                <a:cs typeface="Times New Roman" pitchFamily="18" charset="0"/>
              </a:rPr>
              <a:t>January 17</a:t>
            </a:r>
            <a:r>
              <a:rPr lang="en-US" sz="2000" b="1" baseline="30000" dirty="0" smtClean="0">
                <a:solidFill>
                  <a:srgbClr val="92D050"/>
                </a:solidFill>
                <a:latin typeface="Times New Roman" pitchFamily="18" charset="0"/>
                <a:cs typeface="Times New Roman" pitchFamily="18" charset="0"/>
              </a:rPr>
              <a:t>th</a:t>
            </a:r>
            <a:r>
              <a:rPr lang="en-US" sz="2000" b="1" dirty="0" smtClean="0">
                <a:solidFill>
                  <a:srgbClr val="92D050"/>
                </a:solidFill>
                <a:latin typeface="Times New Roman" pitchFamily="18" charset="0"/>
                <a:cs typeface="Times New Roman" pitchFamily="18" charset="0"/>
              </a:rPr>
              <a:t> </a:t>
            </a:r>
          </a:p>
        </p:txBody>
      </p:sp>
      <p:cxnSp>
        <p:nvCxnSpPr>
          <p:cNvPr id="26" name="Straight Arrow Connector 25"/>
          <p:cNvCxnSpPr/>
          <p:nvPr/>
        </p:nvCxnSpPr>
        <p:spPr>
          <a:xfrm>
            <a:off x="3225655" y="304800"/>
            <a:ext cx="1131461" cy="3810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915886" y="408212"/>
            <a:ext cx="598714" cy="230832"/>
          </a:xfrm>
          <a:prstGeom prst="rect">
            <a:avLst/>
          </a:prstGeom>
          <a:noFill/>
        </p:spPr>
        <p:txBody>
          <a:bodyPr wrap="square" rtlCol="0">
            <a:spAutoFit/>
          </a:bodyPr>
          <a:lstStyle/>
          <a:p>
            <a:r>
              <a:rPr lang="en-US" sz="900" b="1" dirty="0" err="1" smtClean="0">
                <a:solidFill>
                  <a:schemeClr val="bg1"/>
                </a:solidFill>
                <a:latin typeface="Times New Roman" pitchFamily="18" charset="0"/>
                <a:cs typeface="Times New Roman" pitchFamily="18" charset="0"/>
              </a:rPr>
              <a:t>Bulan</a:t>
            </a:r>
            <a:endParaRPr lang="en-US" sz="900" b="1" dirty="0">
              <a:solidFill>
                <a:schemeClr val="bg1"/>
              </a:solidFill>
              <a:latin typeface="Times New Roman" pitchFamily="18" charset="0"/>
              <a:cs typeface="Times New Roman" pitchFamily="18" charset="0"/>
            </a:endParaRPr>
          </a:p>
        </p:txBody>
      </p:sp>
      <p:sp>
        <p:nvSpPr>
          <p:cNvPr id="29" name="TextBox 28"/>
          <p:cNvSpPr txBox="1"/>
          <p:nvPr/>
        </p:nvSpPr>
        <p:spPr>
          <a:xfrm>
            <a:off x="2436658" y="415926"/>
            <a:ext cx="448056" cy="230832"/>
          </a:xfrm>
          <a:prstGeom prst="rect">
            <a:avLst/>
          </a:prstGeom>
          <a:noFill/>
        </p:spPr>
        <p:txBody>
          <a:bodyPr wrap="square" rtlCol="0">
            <a:spAutoFit/>
          </a:bodyPr>
          <a:lstStyle/>
          <a:p>
            <a:r>
              <a:rPr lang="en-US" sz="900" b="1" dirty="0" err="1" smtClean="0">
                <a:solidFill>
                  <a:schemeClr val="bg1"/>
                </a:solidFill>
                <a:latin typeface="Times New Roman" pitchFamily="18" charset="0"/>
                <a:cs typeface="Times New Roman" pitchFamily="18" charset="0"/>
              </a:rPr>
              <a:t>Hari</a:t>
            </a:r>
            <a:endParaRPr lang="en-US" sz="900" b="1" dirty="0">
              <a:solidFill>
                <a:schemeClr val="bg1"/>
              </a:solidFill>
              <a:latin typeface="Times New Roman" pitchFamily="18" charset="0"/>
              <a:cs typeface="Times New Roman" pitchFamily="18" charset="0"/>
            </a:endParaRPr>
          </a:p>
        </p:txBody>
      </p:sp>
      <p:sp>
        <p:nvSpPr>
          <p:cNvPr id="30" name="TextBox 29"/>
          <p:cNvSpPr txBox="1"/>
          <p:nvPr/>
        </p:nvSpPr>
        <p:spPr>
          <a:xfrm>
            <a:off x="2857664" y="414200"/>
            <a:ext cx="448056" cy="230832"/>
          </a:xfrm>
          <a:prstGeom prst="rect">
            <a:avLst/>
          </a:prstGeom>
          <a:noFill/>
        </p:spPr>
        <p:txBody>
          <a:bodyPr wrap="square" rtlCol="0">
            <a:spAutoFit/>
          </a:bodyPr>
          <a:lstStyle/>
          <a:p>
            <a:r>
              <a:rPr lang="en-US" sz="900" b="1" dirty="0" smtClean="0">
                <a:solidFill>
                  <a:schemeClr val="bg1"/>
                </a:solidFill>
                <a:latin typeface="Times New Roman" pitchFamily="18" charset="0"/>
                <a:cs typeface="Times New Roman" pitchFamily="18" charset="0"/>
              </a:rPr>
              <a:t>Jam</a:t>
            </a:r>
            <a:endParaRPr lang="en-US" sz="900" b="1" dirty="0">
              <a:solidFill>
                <a:schemeClr val="bg1"/>
              </a:solidFill>
              <a:latin typeface="Times New Roman" pitchFamily="18" charset="0"/>
              <a:cs typeface="Times New Roman" pitchFamily="18" charset="0"/>
            </a:endParaRPr>
          </a:p>
        </p:txBody>
      </p:sp>
      <p:pic>
        <p:nvPicPr>
          <p:cNvPr id="22" name="Picture 20"/>
          <p:cNvPicPr>
            <a:picLocks noChangeAspect="1" noChangeArrowheads="1"/>
          </p:cNvPicPr>
          <p:nvPr/>
        </p:nvPicPr>
        <p:blipFill>
          <a:blip r:embed="rId4"/>
          <a:srcRect/>
          <a:stretch>
            <a:fillRect/>
          </a:stretch>
        </p:blipFill>
        <p:spPr bwMode="auto">
          <a:xfrm>
            <a:off x="6176962" y="4648200"/>
            <a:ext cx="2967038" cy="1473200"/>
          </a:xfrm>
          <a:prstGeom prst="rect">
            <a:avLst/>
          </a:prstGeom>
          <a:noFill/>
          <a:ln w="38100">
            <a:solidFill>
              <a:srgbClr val="993300"/>
            </a:solidFill>
            <a:miter lim="800000"/>
            <a:headEnd/>
            <a:tailEnd/>
          </a:ln>
          <a:effectLst/>
        </p:spPr>
      </p:pic>
      <p:sp>
        <p:nvSpPr>
          <p:cNvPr id="24" name="Rectangle 21"/>
          <p:cNvSpPr>
            <a:spLocks noChangeArrowheads="1"/>
          </p:cNvSpPr>
          <p:nvPr/>
        </p:nvSpPr>
        <p:spPr bwMode="auto">
          <a:xfrm>
            <a:off x="6705600" y="4800600"/>
            <a:ext cx="381000" cy="533400"/>
          </a:xfrm>
          <a:prstGeom prst="rect">
            <a:avLst/>
          </a:prstGeom>
          <a:noFill/>
          <a:ln w="28575">
            <a:solidFill>
              <a:schemeClr val="tx1"/>
            </a:solidFill>
            <a:miter lim="800000"/>
            <a:headEnd/>
            <a:tailEnd/>
          </a:ln>
          <a:effectLst/>
        </p:spPr>
        <p:txBody>
          <a:bodyPr wrap="none" anchor="ctr"/>
          <a:lstStyle/>
          <a:p>
            <a:endParaRPr lang="en-US"/>
          </a:p>
        </p:txBody>
      </p:sp>
      <p:cxnSp>
        <p:nvCxnSpPr>
          <p:cNvPr id="27" name="Shape 26"/>
          <p:cNvCxnSpPr>
            <a:stCxn id="24" idx="0"/>
          </p:cNvCxnSpPr>
          <p:nvPr/>
        </p:nvCxnSpPr>
        <p:spPr>
          <a:xfrm rot="16200000" flipV="1">
            <a:off x="5886450" y="3790950"/>
            <a:ext cx="1371600" cy="647700"/>
          </a:xfrm>
          <a:prstGeom prst="curvedConnector3">
            <a:avLst>
              <a:gd name="adj1" fmla="val 50000"/>
            </a:avLst>
          </a:prstGeom>
          <a:ln w="76200">
            <a:solidFill>
              <a:srgbClr val="0070C0"/>
            </a:solidFill>
            <a:tailEnd type="triangle" w="lg"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066800" y="2753380"/>
            <a:ext cx="7010400"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b="1" dirty="0" smtClean="0">
                <a:latin typeface="Tahoma" pitchFamily="34" charset="0"/>
                <a:ea typeface="Tahoma" pitchFamily="34" charset="0"/>
                <a:cs typeface="Tahoma" pitchFamily="34" charset="0"/>
              </a:rPr>
              <a:t>Model Application for Simulating Hydrologic Responses During Jakarta Flood</a:t>
            </a:r>
            <a:endParaRPr lang="en-US" b="1" dirty="0">
              <a:latin typeface="Tahoma" pitchFamily="34" charset="0"/>
              <a:ea typeface="Tahoma" pitchFamily="34" charset="0"/>
              <a:cs typeface="Tahoma" pitchFamily="34" charset="0"/>
            </a:endParaRPr>
          </a:p>
        </p:txBody>
      </p:sp>
    </p:spTree>
    <p:extLst>
      <p:ext uri="{BB962C8B-B14F-4D97-AF65-F5344CB8AC3E}">
        <p14:creationId xmlns="" xmlns:p14="http://schemas.microsoft.com/office/powerpoint/2010/main" val="146512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9" fill="hold" grpId="0" nodeType="clickEffect">
                                  <p:stCondLst>
                                    <p:cond delay="0"/>
                                  </p:stCondLst>
                                  <p:childTnLst>
                                    <p:anim calcmode="lin" valueType="num">
                                      <p:cBhvr additive="base">
                                        <p:cTn id="6" dur="1000"/>
                                        <p:tgtEl>
                                          <p:spTgt spid="36"/>
                                        </p:tgtEl>
                                        <p:attrNameLst>
                                          <p:attrName>ppt_x</p:attrName>
                                        </p:attrNameLst>
                                      </p:cBhvr>
                                      <p:tavLst>
                                        <p:tav tm="0">
                                          <p:val>
                                            <p:strVal val="ppt_x"/>
                                          </p:val>
                                        </p:tav>
                                        <p:tav tm="100000">
                                          <p:val>
                                            <p:strVal val="0-ppt_w/2"/>
                                          </p:val>
                                        </p:tav>
                                      </p:tavLst>
                                    </p:anim>
                                    <p:anim calcmode="lin" valueType="num">
                                      <p:cBhvr additive="base">
                                        <p:cTn id="7" dur="1000"/>
                                        <p:tgtEl>
                                          <p:spTgt spid="36"/>
                                        </p:tgtEl>
                                        <p:attrNameLst>
                                          <p:attrName>ppt_y</p:attrName>
                                        </p:attrNameLst>
                                      </p:cBhvr>
                                      <p:tavLst>
                                        <p:tav tm="0">
                                          <p:val>
                                            <p:strVal val="ppt_y"/>
                                          </p:val>
                                        </p:tav>
                                        <p:tav tm="100000">
                                          <p:val>
                                            <p:strVal val="0-ppt_h/2"/>
                                          </p:val>
                                        </p:tav>
                                      </p:tavLst>
                                    </p:anim>
                                    <p:set>
                                      <p:cBhvr>
                                        <p:cTn id="8" dur="1" fill="hold">
                                          <p:stCondLst>
                                            <p:cond delay="9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200" y="1323201"/>
            <a:ext cx="6172200" cy="276999"/>
          </a:xfrm>
          <a:prstGeom prst="rect">
            <a:avLst/>
          </a:prstGeom>
          <a:noFill/>
        </p:spPr>
        <p:txBody>
          <a:bodyPr wrap="square" rtlCol="0">
            <a:spAutoFit/>
          </a:bodyPr>
          <a:lstStyle/>
          <a:p>
            <a:r>
              <a:rPr lang="en-US" sz="1200" b="1" dirty="0" smtClean="0">
                <a:latin typeface="Times New Roman" pitchFamily="18" charset="0"/>
                <a:cs typeface="Times New Roman" pitchFamily="18" charset="0"/>
              </a:rPr>
              <a:t>At </a:t>
            </a:r>
            <a:r>
              <a:rPr lang="en-US" sz="1200" b="1" dirty="0" err="1" smtClean="0">
                <a:latin typeface="Times New Roman" pitchFamily="18" charset="0"/>
                <a:cs typeface="Times New Roman" pitchFamily="18" charset="0"/>
              </a:rPr>
              <a:t>Depok</a:t>
            </a:r>
            <a:r>
              <a:rPr lang="en-US" sz="1200" b="1" dirty="0" smtClean="0">
                <a:latin typeface="Times New Roman" pitchFamily="18" charset="0"/>
                <a:cs typeface="Times New Roman" pitchFamily="18" charset="0"/>
              </a:rPr>
              <a:t> Station</a:t>
            </a:r>
            <a:endParaRPr lang="en-US" sz="1200" b="1" dirty="0">
              <a:latin typeface="Times New Roman" pitchFamily="18" charset="0"/>
              <a:cs typeface="Times New Roman" pitchFamily="18" charset="0"/>
            </a:endParaRPr>
          </a:p>
        </p:txBody>
      </p:sp>
      <p:sp>
        <p:nvSpPr>
          <p:cNvPr id="10" name="TextBox 9"/>
          <p:cNvSpPr txBox="1"/>
          <p:nvPr/>
        </p:nvSpPr>
        <p:spPr>
          <a:xfrm>
            <a:off x="466725" y="3886200"/>
            <a:ext cx="6172200" cy="276999"/>
          </a:xfrm>
          <a:prstGeom prst="rect">
            <a:avLst/>
          </a:prstGeom>
          <a:noFill/>
        </p:spPr>
        <p:txBody>
          <a:bodyPr wrap="square" rtlCol="0">
            <a:spAutoFit/>
          </a:bodyPr>
          <a:lstStyle/>
          <a:p>
            <a:r>
              <a:rPr lang="en-US" sz="1200" b="1" dirty="0" smtClean="0">
                <a:latin typeface="Times New Roman" pitchFamily="18" charset="0"/>
                <a:cs typeface="Times New Roman" pitchFamily="18" charset="0"/>
              </a:rPr>
              <a:t>At </a:t>
            </a:r>
            <a:r>
              <a:rPr lang="en-US" sz="1200" b="1" dirty="0" err="1" smtClean="0">
                <a:latin typeface="Times New Roman" pitchFamily="18" charset="0"/>
                <a:cs typeface="Times New Roman" pitchFamily="18" charset="0"/>
              </a:rPr>
              <a:t>Katulampa</a:t>
            </a:r>
            <a:r>
              <a:rPr lang="en-US" sz="1200" b="1" dirty="0" smtClean="0">
                <a:latin typeface="Times New Roman" pitchFamily="18" charset="0"/>
                <a:cs typeface="Times New Roman" pitchFamily="18" charset="0"/>
              </a:rPr>
              <a:t> Station</a:t>
            </a:r>
            <a:endParaRPr lang="en-US" sz="1200" b="1" dirty="0">
              <a:latin typeface="Times New Roman" pitchFamily="18" charset="0"/>
              <a:cs typeface="Times New Roman" pitchFamily="18" charset="0"/>
            </a:endParaRPr>
          </a:p>
        </p:txBody>
      </p:sp>
      <p:cxnSp>
        <p:nvCxnSpPr>
          <p:cNvPr id="13" name="Straight Arrow Connector 12"/>
          <p:cNvCxnSpPr/>
          <p:nvPr/>
        </p:nvCxnSpPr>
        <p:spPr>
          <a:xfrm flipH="1" flipV="1">
            <a:off x="7086600" y="2133600"/>
            <a:ext cx="590550" cy="68580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781800" y="1217118"/>
            <a:ext cx="2373775" cy="45740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3"/>
          <a:srcRect/>
          <a:stretch>
            <a:fillRect/>
          </a:stretch>
        </p:blipFill>
        <p:spPr bwMode="auto">
          <a:xfrm>
            <a:off x="152400" y="4217980"/>
            <a:ext cx="7239828" cy="1828800"/>
          </a:xfrm>
          <a:prstGeom prst="rect">
            <a:avLst/>
          </a:prstGeom>
          <a:noFill/>
          <a:ln w="9525">
            <a:noFill/>
            <a:miter lim="800000"/>
            <a:headEnd/>
            <a:tailEnd/>
          </a:ln>
        </p:spPr>
      </p:pic>
      <p:cxnSp>
        <p:nvCxnSpPr>
          <p:cNvPr id="12" name="Straight Arrow Connector 11"/>
          <p:cNvCxnSpPr/>
          <p:nvPr/>
        </p:nvCxnSpPr>
        <p:spPr>
          <a:xfrm rot="5400000">
            <a:off x="6400800" y="4495799"/>
            <a:ext cx="1143001" cy="114300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4"/>
          <a:srcRect/>
          <a:stretch>
            <a:fillRect/>
          </a:stretch>
        </p:blipFill>
        <p:spPr bwMode="auto">
          <a:xfrm>
            <a:off x="96386" y="1600200"/>
            <a:ext cx="7295014" cy="1828800"/>
          </a:xfrm>
          <a:prstGeom prst="rect">
            <a:avLst/>
          </a:prstGeom>
          <a:noFill/>
          <a:ln w="9525">
            <a:noFill/>
            <a:miter lim="800000"/>
            <a:headEnd/>
            <a:tailEnd/>
          </a:ln>
        </p:spPr>
      </p:pic>
      <p:cxnSp>
        <p:nvCxnSpPr>
          <p:cNvPr id="22" name="Straight Arrow Connector 21"/>
          <p:cNvCxnSpPr/>
          <p:nvPr/>
        </p:nvCxnSpPr>
        <p:spPr>
          <a:xfrm rot="10800000">
            <a:off x="6248400" y="2286000"/>
            <a:ext cx="1447800" cy="53340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04800" y="457200"/>
            <a:ext cx="8458200" cy="830997"/>
          </a:xfrm>
          <a:prstGeom prst="rect">
            <a:avLst/>
          </a:prstGeom>
          <a:noFill/>
        </p:spPr>
        <p:txBody>
          <a:bodyPr wrap="square" rtlCol="0">
            <a:spAutoFit/>
          </a:bodyPr>
          <a:lstStyle/>
          <a:p>
            <a:pPr algn="just"/>
            <a:r>
              <a:rPr lang="en-US" sz="1600" b="1" dirty="0" smtClean="0">
                <a:solidFill>
                  <a:srgbClr val="002060"/>
                </a:solidFill>
                <a:latin typeface="Times New Roman" pitchFamily="18" charset="0"/>
                <a:cs typeface="Times New Roman" pitchFamily="18" charset="0"/>
              </a:rPr>
              <a:t>Simulated and Observed Hydrographs Comparisons At </a:t>
            </a:r>
            <a:r>
              <a:rPr lang="en-US" sz="1600" b="1" dirty="0" err="1" smtClean="0">
                <a:solidFill>
                  <a:srgbClr val="002060"/>
                </a:solidFill>
                <a:latin typeface="Times New Roman" pitchFamily="18" charset="0"/>
                <a:cs typeface="Times New Roman" pitchFamily="18" charset="0"/>
              </a:rPr>
              <a:t>Katulampa-ciawi</a:t>
            </a:r>
            <a:r>
              <a:rPr lang="en-US" sz="1600" b="1" dirty="0" smtClean="0">
                <a:solidFill>
                  <a:srgbClr val="002060"/>
                </a:solidFill>
                <a:latin typeface="Times New Roman" pitchFamily="18" charset="0"/>
                <a:cs typeface="Times New Roman" pitchFamily="18" charset="0"/>
              </a:rPr>
              <a:t> Station (Bottom Figure) and </a:t>
            </a:r>
            <a:r>
              <a:rPr lang="en-US" sz="1600" b="1" dirty="0" err="1" smtClean="0">
                <a:solidFill>
                  <a:srgbClr val="002060"/>
                </a:solidFill>
                <a:latin typeface="Times New Roman" pitchFamily="18" charset="0"/>
                <a:cs typeface="Times New Roman" pitchFamily="18" charset="0"/>
              </a:rPr>
              <a:t>Depok</a:t>
            </a:r>
            <a:r>
              <a:rPr lang="en-US" sz="1600" b="1" dirty="0" smtClean="0">
                <a:solidFill>
                  <a:srgbClr val="002060"/>
                </a:solidFill>
                <a:latin typeface="Times New Roman" pitchFamily="18" charset="0"/>
                <a:cs typeface="Times New Roman" pitchFamily="18" charset="0"/>
              </a:rPr>
              <a:t> Station (Top Figure), </a:t>
            </a:r>
            <a:r>
              <a:rPr lang="en-US" sz="1600" b="1" dirty="0" err="1" smtClean="0">
                <a:solidFill>
                  <a:srgbClr val="002060"/>
                </a:solidFill>
                <a:latin typeface="Times New Roman" pitchFamily="18" charset="0"/>
                <a:cs typeface="Times New Roman" pitchFamily="18" charset="0"/>
              </a:rPr>
              <a:t>Ciliwung</a:t>
            </a:r>
            <a:r>
              <a:rPr lang="en-US" sz="1600" b="1" dirty="0" smtClean="0">
                <a:solidFill>
                  <a:srgbClr val="002060"/>
                </a:solidFill>
                <a:latin typeface="Times New Roman" pitchFamily="18" charset="0"/>
                <a:cs typeface="Times New Roman" pitchFamily="18" charset="0"/>
              </a:rPr>
              <a:t> River Catchment during Jakarta Flooding On January-February 2007</a:t>
            </a:r>
            <a:endParaRPr lang="en-US" sz="1600" b="1" dirty="0">
              <a:solidFill>
                <a:srgbClr val="002060"/>
              </a:solidFill>
              <a:latin typeface="Times New Roman" pitchFamily="18" charset="0"/>
              <a:cs typeface="Times New Roman" pitchFamily="18" charset="0"/>
            </a:endParaRPr>
          </a:p>
        </p:txBody>
      </p:sp>
      <p:cxnSp>
        <p:nvCxnSpPr>
          <p:cNvPr id="11" name="Straight Connector 10"/>
          <p:cNvCxnSpPr/>
          <p:nvPr/>
        </p:nvCxnSpPr>
        <p:spPr>
          <a:xfrm rot="10800000" flipH="1">
            <a:off x="0" y="6411594"/>
            <a:ext cx="9144000" cy="1588"/>
          </a:xfrm>
          <a:prstGeom prst="line">
            <a:avLst/>
          </a:prstGeom>
        </p:spPr>
        <p:style>
          <a:lnRef idx="2">
            <a:schemeClr val="accent5"/>
          </a:lnRef>
          <a:fillRef idx="0">
            <a:schemeClr val="accent5"/>
          </a:fillRef>
          <a:effectRef idx="1">
            <a:schemeClr val="accent5"/>
          </a:effectRef>
          <a:fontRef idx="minor">
            <a:schemeClr val="tx1"/>
          </a:fontRef>
        </p:style>
      </p:cxnSp>
      <p:sp>
        <p:nvSpPr>
          <p:cNvPr id="14" name="TextBox 13"/>
          <p:cNvSpPr txBox="1"/>
          <p:nvPr/>
        </p:nvSpPr>
        <p:spPr>
          <a:xfrm>
            <a:off x="0" y="6477001"/>
            <a:ext cx="9144000" cy="389426"/>
          </a:xfrm>
          <a:prstGeom prst="rect">
            <a:avLst/>
          </a:prstGeom>
          <a:solidFill>
            <a:srgbClr val="002060"/>
          </a:solidFill>
        </p:spPr>
        <p:txBody>
          <a:bodyPr wrap="square" rtlCol="0">
            <a:spAutoFit/>
          </a:bodyPr>
          <a:lstStyle/>
          <a:p>
            <a:pPr algn="ctr">
              <a:spcAft>
                <a:spcPts val="600"/>
              </a:spcAft>
            </a:pPr>
            <a:r>
              <a:rPr lang="en-US" sz="1900" b="1" dirty="0" smtClean="0">
                <a:solidFill>
                  <a:schemeClr val="bg1"/>
                </a:solidFill>
                <a:latin typeface="Times New Roman" pitchFamily="18" charset="0"/>
                <a:cs typeface="Times New Roman" pitchFamily="18" charset="0"/>
              </a:rPr>
              <a:t>Research Centre for Limnology-LIPI &amp; Asia Pacific Centre for </a:t>
            </a:r>
            <a:r>
              <a:rPr lang="en-US" sz="1900" b="1" dirty="0" err="1" smtClean="0">
                <a:solidFill>
                  <a:schemeClr val="bg1"/>
                </a:solidFill>
                <a:latin typeface="Times New Roman" pitchFamily="18" charset="0"/>
                <a:cs typeface="Times New Roman" pitchFamily="18" charset="0"/>
              </a:rPr>
              <a:t>Ecohydrology</a:t>
            </a:r>
            <a:r>
              <a:rPr lang="en-US" sz="1900" b="1" dirty="0" smtClean="0">
                <a:solidFill>
                  <a:schemeClr val="bg1"/>
                </a:solidFill>
                <a:latin typeface="Times New Roman" pitchFamily="18" charset="0"/>
                <a:cs typeface="Times New Roman" pitchFamily="18" charset="0"/>
              </a:rPr>
              <a:t> (APCE)</a:t>
            </a:r>
            <a:endParaRPr lang="en-US" sz="1900" b="1" dirty="0">
              <a:solidFill>
                <a:schemeClr val="bg1"/>
              </a:solidFill>
              <a:latin typeface="Times New Roman" pitchFamily="18" charset="0"/>
              <a:cs typeface="Times New Roman" pitchFamily="18" charset="0"/>
            </a:endParaRPr>
          </a:p>
        </p:txBody>
      </p:sp>
      <p:sp>
        <p:nvSpPr>
          <p:cNvPr id="15" name="TextBox 14"/>
          <p:cNvSpPr txBox="1"/>
          <p:nvPr/>
        </p:nvSpPr>
        <p:spPr>
          <a:xfrm>
            <a:off x="0" y="81888"/>
            <a:ext cx="9144000" cy="353943"/>
          </a:xfrm>
          <a:prstGeom prst="rect">
            <a:avLst/>
          </a:prstGeom>
          <a:noFill/>
        </p:spPr>
        <p:txBody>
          <a:bodyPr wrap="square" rtlCol="0">
            <a:spAutoFit/>
          </a:bodyPr>
          <a:lstStyle/>
          <a:p>
            <a:pPr algn="ctr"/>
            <a:r>
              <a:rPr lang="en-US" sz="1700" b="1" dirty="0" smtClean="0">
                <a:latin typeface="Tahoma" pitchFamily="34" charset="0"/>
                <a:ea typeface="Tahoma" pitchFamily="34" charset="0"/>
                <a:cs typeface="Tahoma" pitchFamily="34" charset="0"/>
              </a:rPr>
              <a:t>Model Application for Simulating Hydrologic Responses During Jakarta Flood</a:t>
            </a:r>
            <a:endParaRPr lang="en-US" sz="1700" b="1" dirty="0">
              <a:latin typeface="Tahoma" pitchFamily="34" charset="0"/>
              <a:ea typeface="Tahoma" pitchFamily="34" charset="0"/>
              <a:cs typeface="Tahoma" pitchFamily="34" charset="0"/>
            </a:endParaRPr>
          </a:p>
        </p:txBody>
      </p:sp>
      <p:sp>
        <p:nvSpPr>
          <p:cNvPr id="17" name="TextBox 16"/>
          <p:cNvSpPr txBox="1"/>
          <p:nvPr/>
        </p:nvSpPr>
        <p:spPr>
          <a:xfrm>
            <a:off x="1143000" y="1828800"/>
            <a:ext cx="1295400" cy="369332"/>
          </a:xfrm>
          <a:prstGeom prst="rect">
            <a:avLst/>
          </a:prstGeom>
          <a:noFill/>
        </p:spPr>
        <p:txBody>
          <a:bodyPr wrap="square" rtlCol="0">
            <a:spAutoFit/>
          </a:bodyPr>
          <a:lstStyle/>
          <a:p>
            <a:r>
              <a:rPr lang="en-US" dirty="0" smtClean="0"/>
              <a:t>NSE = 0.94</a:t>
            </a:r>
            <a:endParaRPr lang="en-US" dirty="0"/>
          </a:p>
        </p:txBody>
      </p:sp>
      <p:sp>
        <p:nvSpPr>
          <p:cNvPr id="18" name="TextBox 17"/>
          <p:cNvSpPr txBox="1"/>
          <p:nvPr/>
        </p:nvSpPr>
        <p:spPr>
          <a:xfrm>
            <a:off x="1066800" y="4495800"/>
            <a:ext cx="1295400" cy="369332"/>
          </a:xfrm>
          <a:prstGeom prst="rect">
            <a:avLst/>
          </a:prstGeom>
          <a:noFill/>
        </p:spPr>
        <p:txBody>
          <a:bodyPr wrap="square" rtlCol="0">
            <a:spAutoFit/>
          </a:bodyPr>
          <a:lstStyle/>
          <a:p>
            <a:r>
              <a:rPr lang="en-US" dirty="0" smtClean="0"/>
              <a:t>NSE = 0.73</a:t>
            </a:r>
            <a:endParaRPr lang="en-US" dirty="0"/>
          </a:p>
        </p:txBody>
      </p:sp>
    </p:spTree>
    <p:extLst>
      <p:ext uri="{BB962C8B-B14F-4D97-AF65-F5344CB8AC3E}">
        <p14:creationId xmlns="" xmlns:p14="http://schemas.microsoft.com/office/powerpoint/2010/main" val="33971927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6" descr="QmorphApip"/>
          <p:cNvPicPr>
            <a:picLocks noChangeAspect="1" noChangeArrowheads="1" noCrop="1"/>
          </p:cNvPicPr>
          <p:nvPr/>
        </p:nvPicPr>
        <p:blipFill>
          <a:blip r:embed="rId2" cstate="print"/>
          <a:srcRect/>
          <a:stretch>
            <a:fillRect/>
          </a:stretch>
        </p:blipFill>
        <p:spPr bwMode="auto">
          <a:xfrm>
            <a:off x="5663" y="2285999"/>
            <a:ext cx="4032937" cy="2850933"/>
          </a:xfrm>
          <a:prstGeom prst="rect">
            <a:avLst/>
          </a:prstGeom>
          <a:noFill/>
          <a:ln w="9525">
            <a:noFill/>
            <a:miter lim="800000"/>
            <a:headEnd/>
            <a:tailEnd/>
          </a:ln>
        </p:spPr>
      </p:pic>
      <p:pic>
        <p:nvPicPr>
          <p:cNvPr id="12" name="Picture 7" descr="mcrit"/>
          <p:cNvPicPr>
            <a:picLocks noChangeAspect="1" noChangeArrowheads="1"/>
          </p:cNvPicPr>
          <p:nvPr/>
        </p:nvPicPr>
        <p:blipFill>
          <a:blip r:embed="rId3"/>
          <a:srcRect l="3117" r="2953"/>
          <a:stretch>
            <a:fillRect/>
          </a:stretch>
        </p:blipFill>
        <p:spPr bwMode="auto">
          <a:xfrm>
            <a:off x="5622176" y="914400"/>
            <a:ext cx="3521824" cy="2651760"/>
          </a:xfrm>
          <a:prstGeom prst="rect">
            <a:avLst/>
          </a:prstGeom>
          <a:noFill/>
          <a:ln w="9525">
            <a:noFill/>
            <a:miter lim="800000"/>
            <a:headEnd/>
            <a:tailEnd/>
          </a:ln>
        </p:spPr>
      </p:pic>
      <p:sp>
        <p:nvSpPr>
          <p:cNvPr id="4" name="Rectangle 3"/>
          <p:cNvSpPr/>
          <p:nvPr/>
        </p:nvSpPr>
        <p:spPr>
          <a:xfrm>
            <a:off x="0" y="402608"/>
            <a:ext cx="9144000" cy="369332"/>
          </a:xfrm>
          <a:prstGeom prst="rect">
            <a:avLst/>
          </a:prstGeom>
          <a:ln w="28575">
            <a:noFill/>
          </a:ln>
        </p:spPr>
        <p:txBody>
          <a:bodyPr wrap="square">
            <a:spAutoFit/>
          </a:bodyPr>
          <a:lstStyle/>
          <a:p>
            <a:pPr algn="ctr"/>
            <a:r>
              <a:rPr lang="en-US" altLang="ja-JP" b="1" dirty="0" smtClean="0">
                <a:solidFill>
                  <a:srgbClr val="FF0000"/>
                </a:solidFill>
                <a:latin typeface="Times New Roman" pitchFamily="18" charset="0"/>
              </a:rPr>
              <a:t> </a:t>
            </a:r>
            <a:r>
              <a:rPr lang="en-US" altLang="ja-JP" b="1" dirty="0" smtClean="0">
                <a:solidFill>
                  <a:srgbClr val="FF0000"/>
                </a:solidFill>
                <a:latin typeface="Times New Roman" pitchFamily="18" charset="0"/>
                <a:sym typeface="Symbol" pitchFamily="18" charset="2"/>
              </a:rPr>
              <a:t></a:t>
            </a:r>
            <a:r>
              <a:rPr lang="en-US" altLang="ja-JP" b="1" dirty="0" err="1" smtClean="0">
                <a:solidFill>
                  <a:srgbClr val="FF0000"/>
                </a:solidFill>
                <a:latin typeface="Times New Roman" pitchFamily="18" charset="0"/>
                <a:sym typeface="Symbol" pitchFamily="18" charset="2"/>
              </a:rPr>
              <a:t>Pangalengan</a:t>
            </a:r>
            <a:r>
              <a:rPr lang="en-US" altLang="ja-JP" b="1" dirty="0" smtClean="0">
                <a:solidFill>
                  <a:srgbClr val="FF0000"/>
                </a:solidFill>
                <a:latin typeface="Times New Roman" pitchFamily="18" charset="0"/>
                <a:sym typeface="Symbol" pitchFamily="18" charset="2"/>
              </a:rPr>
              <a:t> Landslide, Indonesia</a:t>
            </a:r>
            <a:r>
              <a:rPr lang="en-US" altLang="ja-JP" dirty="0" smtClean="0">
                <a:solidFill>
                  <a:srgbClr val="FF0000"/>
                </a:solidFill>
                <a:latin typeface="Times New Roman" pitchFamily="18" charset="0"/>
              </a:rPr>
              <a:t> </a:t>
            </a:r>
            <a:endParaRPr lang="en-US" dirty="0">
              <a:solidFill>
                <a:srgbClr val="FF0000"/>
              </a:solidFill>
            </a:endParaRPr>
          </a:p>
        </p:txBody>
      </p:sp>
      <p:pic>
        <p:nvPicPr>
          <p:cNvPr id="6" name="Picture 19" descr="landslide hazard distribution and frequency"/>
          <p:cNvPicPr>
            <a:picLocks noChangeAspect="1" noChangeArrowheads="1"/>
          </p:cNvPicPr>
          <p:nvPr/>
        </p:nvPicPr>
        <p:blipFill>
          <a:blip r:embed="rId4"/>
          <a:srcRect/>
          <a:stretch>
            <a:fillRect/>
          </a:stretch>
        </p:blipFill>
        <p:spPr bwMode="auto">
          <a:xfrm>
            <a:off x="303881" y="1066800"/>
            <a:ext cx="2683954" cy="1280160"/>
          </a:xfrm>
          <a:prstGeom prst="rect">
            <a:avLst/>
          </a:prstGeom>
          <a:noFill/>
          <a:ln w="9525">
            <a:noFill/>
            <a:miter lim="800000"/>
            <a:headEnd/>
            <a:tailEnd/>
          </a:ln>
        </p:spPr>
      </p:pic>
      <p:sp>
        <p:nvSpPr>
          <p:cNvPr id="8" name="Rectangle 7"/>
          <p:cNvSpPr/>
          <p:nvPr/>
        </p:nvSpPr>
        <p:spPr>
          <a:xfrm>
            <a:off x="1003568" y="1875816"/>
            <a:ext cx="76200" cy="76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0914" y="4988693"/>
            <a:ext cx="3886200" cy="738664"/>
          </a:xfrm>
          <a:prstGeom prst="rect">
            <a:avLst/>
          </a:prstGeom>
        </p:spPr>
        <p:txBody>
          <a:bodyPr wrap="square">
            <a:spAutoFit/>
          </a:bodyPr>
          <a:lstStyle/>
          <a:p>
            <a:pPr algn="ctr"/>
            <a:r>
              <a:rPr lang="en-US" altLang="ja-JP" sz="1400" b="1" dirty="0" smtClean="0">
                <a:solidFill>
                  <a:srgbClr val="0000CC"/>
                </a:solidFill>
                <a:latin typeface="Times New Roman" pitchFamily="18" charset="0"/>
                <a:cs typeface="Times New Roman" pitchFamily="18" charset="0"/>
              </a:rPr>
              <a:t>Satellite-based Rainfall Estimates from QMORPH-NOAA on 15-16 March 2008 at the Upper </a:t>
            </a:r>
            <a:r>
              <a:rPr lang="en-US" altLang="ja-JP" sz="1400" b="1" dirty="0" err="1" smtClean="0">
                <a:solidFill>
                  <a:srgbClr val="0000CC"/>
                </a:solidFill>
                <a:latin typeface="Times New Roman" pitchFamily="18" charset="0"/>
                <a:cs typeface="Times New Roman" pitchFamily="18" charset="0"/>
              </a:rPr>
              <a:t>Citarum</a:t>
            </a:r>
            <a:r>
              <a:rPr lang="en-US" altLang="ja-JP" sz="1400" b="1" dirty="0" smtClean="0">
                <a:solidFill>
                  <a:srgbClr val="0000CC"/>
                </a:solidFill>
                <a:latin typeface="Times New Roman" pitchFamily="18" charset="0"/>
                <a:cs typeface="Times New Roman" pitchFamily="18" charset="0"/>
              </a:rPr>
              <a:t> River catchment</a:t>
            </a:r>
            <a:endParaRPr lang="en-US" sz="1400" b="1" dirty="0">
              <a:latin typeface="Times New Roman" pitchFamily="18" charset="0"/>
              <a:cs typeface="Times New Roman" pitchFamily="18" charset="0"/>
            </a:endParaRPr>
          </a:p>
        </p:txBody>
      </p:sp>
      <p:sp>
        <p:nvSpPr>
          <p:cNvPr id="13" name="Rectangle 12"/>
          <p:cNvSpPr/>
          <p:nvPr/>
        </p:nvSpPr>
        <p:spPr>
          <a:xfrm>
            <a:off x="5867400" y="3417983"/>
            <a:ext cx="3200400" cy="523220"/>
          </a:xfrm>
          <a:prstGeom prst="rect">
            <a:avLst/>
          </a:prstGeom>
        </p:spPr>
        <p:txBody>
          <a:bodyPr wrap="square">
            <a:spAutoFit/>
          </a:bodyPr>
          <a:lstStyle/>
          <a:p>
            <a:pPr algn="ctr"/>
            <a:r>
              <a:rPr lang="en-US" altLang="ja-JP" sz="1400" b="1" dirty="0" smtClean="0">
                <a:solidFill>
                  <a:srgbClr val="0000CC"/>
                </a:solidFill>
                <a:latin typeface="Times New Roman" pitchFamily="18" charset="0"/>
                <a:cs typeface="Times New Roman" pitchFamily="18" charset="0"/>
              </a:rPr>
              <a:t>Time-Invariance Shallow Landslide Probability Map </a:t>
            </a:r>
            <a:endParaRPr lang="en-US" sz="1400" b="1" dirty="0">
              <a:latin typeface="Times New Roman" pitchFamily="18" charset="0"/>
              <a:cs typeface="Times New Roman" pitchFamily="18" charset="0"/>
            </a:endParaRPr>
          </a:p>
        </p:txBody>
      </p:sp>
      <p:grpSp>
        <p:nvGrpSpPr>
          <p:cNvPr id="2" name="Group 16"/>
          <p:cNvGrpSpPr/>
          <p:nvPr/>
        </p:nvGrpSpPr>
        <p:grpSpPr>
          <a:xfrm>
            <a:off x="5715001" y="3886200"/>
            <a:ext cx="3276600" cy="2514600"/>
            <a:chOff x="5486400" y="4343400"/>
            <a:chExt cx="3077307" cy="2286000"/>
          </a:xfrm>
        </p:grpSpPr>
        <p:pic>
          <p:nvPicPr>
            <p:cNvPr id="15" name="Picture 8" descr="stability15"/>
            <p:cNvPicPr>
              <a:picLocks noChangeAspect="1" noChangeArrowheads="1"/>
            </p:cNvPicPr>
            <p:nvPr/>
          </p:nvPicPr>
          <p:blipFill>
            <a:blip r:embed="rId5"/>
            <a:srcRect l="5195" r="3896" b="4441"/>
            <a:stretch>
              <a:fillRect/>
            </a:stretch>
          </p:blipFill>
          <p:spPr bwMode="auto">
            <a:xfrm>
              <a:off x="5486400" y="4343400"/>
              <a:ext cx="3077307" cy="2286000"/>
            </a:xfrm>
            <a:prstGeom prst="rect">
              <a:avLst/>
            </a:prstGeom>
            <a:noFill/>
            <a:ln w="9525">
              <a:noFill/>
              <a:miter lim="800000"/>
              <a:headEnd/>
              <a:tailEnd/>
            </a:ln>
          </p:spPr>
        </p:pic>
        <p:sp>
          <p:nvSpPr>
            <p:cNvPr id="16" name="Rectangle 15"/>
            <p:cNvSpPr>
              <a:spLocks noChangeArrowheads="1"/>
            </p:cNvSpPr>
            <p:nvPr/>
          </p:nvSpPr>
          <p:spPr bwMode="auto">
            <a:xfrm>
              <a:off x="7019734" y="6059583"/>
              <a:ext cx="88900" cy="101600"/>
            </a:xfrm>
            <a:prstGeom prst="rect">
              <a:avLst/>
            </a:prstGeom>
            <a:solidFill>
              <a:srgbClr val="000000"/>
            </a:solidFill>
            <a:ln w="9525">
              <a:solidFill>
                <a:srgbClr val="800000"/>
              </a:solidFill>
              <a:miter lim="800000"/>
              <a:headEnd/>
              <a:tailEnd/>
            </a:ln>
          </p:spPr>
          <p:txBody>
            <a:bodyPr wrap="none" anchor="ctr"/>
            <a:lstStyle/>
            <a:p>
              <a:endParaRPr lang="en-US"/>
            </a:p>
          </p:txBody>
        </p:sp>
      </p:grpSp>
      <p:sp>
        <p:nvSpPr>
          <p:cNvPr id="19" name="Text Box 11"/>
          <p:cNvSpPr txBox="1">
            <a:spLocks noChangeArrowheads="1"/>
          </p:cNvSpPr>
          <p:nvPr/>
        </p:nvSpPr>
        <p:spPr bwMode="auto">
          <a:xfrm>
            <a:off x="7902766" y="6084983"/>
            <a:ext cx="1066800" cy="276999"/>
          </a:xfrm>
          <a:prstGeom prst="rect">
            <a:avLst/>
          </a:prstGeom>
          <a:noFill/>
          <a:ln w="9525">
            <a:noFill/>
            <a:miter lim="800000"/>
            <a:headEnd/>
            <a:tailEnd/>
          </a:ln>
        </p:spPr>
        <p:txBody>
          <a:bodyPr wrap="square">
            <a:spAutoFit/>
          </a:bodyPr>
          <a:lstStyle/>
          <a:p>
            <a:pPr algn="ctr">
              <a:spcBef>
                <a:spcPct val="50000"/>
              </a:spcBef>
            </a:pPr>
            <a:r>
              <a:rPr lang="en-US" sz="1200" b="1" dirty="0" smtClean="0">
                <a:solidFill>
                  <a:srgbClr val="FF0000"/>
                </a:solidFill>
              </a:rPr>
              <a:t>15/3/2008:14</a:t>
            </a:r>
            <a:endParaRPr lang="en-US" sz="1200" b="1" dirty="0">
              <a:solidFill>
                <a:srgbClr val="FF0000"/>
              </a:solidFill>
            </a:endParaRPr>
          </a:p>
        </p:txBody>
      </p:sp>
      <p:cxnSp>
        <p:nvCxnSpPr>
          <p:cNvPr id="21" name="Shape 50"/>
          <p:cNvCxnSpPr/>
          <p:nvPr/>
        </p:nvCxnSpPr>
        <p:spPr>
          <a:xfrm rot="10800000">
            <a:off x="5857933" y="5834349"/>
            <a:ext cx="1446250" cy="1588"/>
          </a:xfrm>
          <a:prstGeom prst="curvedConnector3">
            <a:avLst>
              <a:gd name="adj1" fmla="val 50000"/>
            </a:avLst>
          </a:prstGeom>
          <a:ln>
            <a:solidFill>
              <a:schemeClr val="tx1"/>
            </a:solidFill>
            <a:headEnd type="none" w="med" len="med"/>
            <a:tailEnd type="triangle" w="lg" len="lg"/>
          </a:ln>
        </p:spPr>
        <p:style>
          <a:lnRef idx="3">
            <a:schemeClr val="accent2"/>
          </a:lnRef>
          <a:fillRef idx="0">
            <a:schemeClr val="accent2"/>
          </a:fillRef>
          <a:effectRef idx="2">
            <a:schemeClr val="accent2"/>
          </a:effectRef>
          <a:fontRef idx="minor">
            <a:schemeClr val="tx1"/>
          </a:fontRef>
        </p:style>
      </p:cxnSp>
      <p:pic>
        <p:nvPicPr>
          <p:cNvPr id="23" name="Picture 22" descr="komputer2.jpg"/>
          <p:cNvPicPr>
            <a:picLocks noChangeAspect="1"/>
          </p:cNvPicPr>
          <p:nvPr/>
        </p:nvPicPr>
        <p:blipFill>
          <a:blip r:embed="rId6" cstate="print"/>
          <a:stretch>
            <a:fillRect/>
          </a:stretch>
        </p:blipFill>
        <p:spPr>
          <a:xfrm>
            <a:off x="3810000" y="2895600"/>
            <a:ext cx="1688831" cy="1219200"/>
          </a:xfrm>
          <a:prstGeom prst="rect">
            <a:avLst/>
          </a:prstGeom>
        </p:spPr>
      </p:pic>
      <p:cxnSp>
        <p:nvCxnSpPr>
          <p:cNvPr id="24" name="Shape 50"/>
          <p:cNvCxnSpPr/>
          <p:nvPr/>
        </p:nvCxnSpPr>
        <p:spPr>
          <a:xfrm rot="10800000" flipV="1">
            <a:off x="4676450" y="2286000"/>
            <a:ext cx="971954" cy="609600"/>
          </a:xfrm>
          <a:prstGeom prst="curvedConnector2">
            <a:avLst/>
          </a:prstGeom>
          <a:ln>
            <a:headEnd type="none" w="med" len="med"/>
            <a:tailEnd type="triangle" w="lg" len="lg"/>
          </a:ln>
        </p:spPr>
        <p:style>
          <a:lnRef idx="3">
            <a:schemeClr val="accent2"/>
          </a:lnRef>
          <a:fillRef idx="0">
            <a:schemeClr val="accent2"/>
          </a:fillRef>
          <a:effectRef idx="2">
            <a:schemeClr val="accent2"/>
          </a:effectRef>
          <a:fontRef idx="minor">
            <a:schemeClr val="tx1"/>
          </a:fontRef>
        </p:style>
      </p:cxnSp>
      <p:cxnSp>
        <p:nvCxnSpPr>
          <p:cNvPr id="26" name="Shape 50"/>
          <p:cNvCxnSpPr/>
          <p:nvPr/>
        </p:nvCxnSpPr>
        <p:spPr>
          <a:xfrm flipV="1">
            <a:off x="3483166" y="2895600"/>
            <a:ext cx="1149216" cy="914400"/>
          </a:xfrm>
          <a:prstGeom prst="curvedConnector4">
            <a:avLst>
              <a:gd name="adj1" fmla="val 13261"/>
              <a:gd name="adj2" fmla="val 112952"/>
            </a:avLst>
          </a:prstGeom>
          <a:ln>
            <a:headEnd type="none" w="med" len="med"/>
            <a:tailEnd type="triangle" w="lg" len="lg"/>
          </a:ln>
        </p:spPr>
        <p:style>
          <a:lnRef idx="3">
            <a:schemeClr val="accent2"/>
          </a:lnRef>
          <a:fillRef idx="0">
            <a:schemeClr val="accent2"/>
          </a:fillRef>
          <a:effectRef idx="2">
            <a:schemeClr val="accent2"/>
          </a:effectRef>
          <a:fontRef idx="minor">
            <a:schemeClr val="tx1"/>
          </a:fontRef>
        </p:style>
      </p:cxnSp>
      <p:cxnSp>
        <p:nvCxnSpPr>
          <p:cNvPr id="34" name="Shape 50"/>
          <p:cNvCxnSpPr>
            <a:stCxn id="23" idx="2"/>
          </p:cNvCxnSpPr>
          <p:nvPr/>
        </p:nvCxnSpPr>
        <p:spPr>
          <a:xfrm rot="16200000" flipH="1">
            <a:off x="4689408" y="4079808"/>
            <a:ext cx="990600" cy="1060584"/>
          </a:xfrm>
          <a:prstGeom prst="curvedConnector2">
            <a:avLst/>
          </a:prstGeom>
          <a:ln w="76200">
            <a:headEnd type="none" w="med" len="med"/>
            <a:tailEnd type="triangle" w="lg" len="lg"/>
          </a:ln>
        </p:spPr>
        <p:style>
          <a:lnRef idx="3">
            <a:schemeClr val="accent2"/>
          </a:lnRef>
          <a:fillRef idx="0">
            <a:schemeClr val="accent2"/>
          </a:fillRef>
          <a:effectRef idx="2">
            <a:schemeClr val="accent2"/>
          </a:effectRef>
          <a:fontRef idx="minor">
            <a:schemeClr val="tx1"/>
          </a:fontRef>
        </p:style>
      </p:cxnSp>
      <p:sp>
        <p:nvSpPr>
          <p:cNvPr id="37" name="Rectangle 2" descr="Large confetti"/>
          <p:cNvSpPr>
            <a:spLocks noChangeArrowheads="1"/>
          </p:cNvSpPr>
          <p:nvPr/>
        </p:nvSpPr>
        <p:spPr bwMode="auto">
          <a:xfrm>
            <a:off x="5802217" y="6389783"/>
            <a:ext cx="3113183" cy="45720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nchor="b"/>
          <a:lstStyle/>
          <a:p>
            <a:pPr algn="ctr"/>
            <a:r>
              <a:rPr lang="en-US" sz="1400" b="1" dirty="0" err="1" smtClean="0">
                <a:solidFill>
                  <a:schemeClr val="bg1"/>
                </a:solidFill>
                <a:latin typeface="Times New Roman" pitchFamily="18" charset="0"/>
                <a:cs typeface="Times New Roman" pitchFamily="18" charset="0"/>
              </a:rPr>
              <a:t>Spatio</a:t>
            </a:r>
            <a:r>
              <a:rPr lang="en-US" sz="1400" b="1" dirty="0" smtClean="0">
                <a:solidFill>
                  <a:schemeClr val="bg1"/>
                </a:solidFill>
                <a:latin typeface="Times New Roman" pitchFamily="18" charset="0"/>
                <a:cs typeface="Times New Roman" pitchFamily="18" charset="0"/>
              </a:rPr>
              <a:t>-Temporal </a:t>
            </a:r>
            <a:r>
              <a:rPr lang="en-US" sz="1400" b="1" dirty="0">
                <a:solidFill>
                  <a:schemeClr val="bg1"/>
                </a:solidFill>
                <a:latin typeface="Times New Roman" pitchFamily="18" charset="0"/>
                <a:cs typeface="Times New Roman" pitchFamily="18" charset="0"/>
              </a:rPr>
              <a:t>Dynamics of Slope </a:t>
            </a:r>
            <a:r>
              <a:rPr lang="en-US" sz="1400" b="1" dirty="0" smtClean="0">
                <a:solidFill>
                  <a:schemeClr val="bg1"/>
                </a:solidFill>
                <a:latin typeface="Times New Roman" pitchFamily="18" charset="0"/>
                <a:cs typeface="Times New Roman" pitchFamily="18" charset="0"/>
              </a:rPr>
              <a:t>Instability over the Study Region</a:t>
            </a:r>
            <a:endParaRPr lang="en-US" sz="1400" b="1" dirty="0">
              <a:solidFill>
                <a:schemeClr val="bg1"/>
              </a:solidFill>
              <a:latin typeface="Times New Roman" pitchFamily="18" charset="0"/>
              <a:cs typeface="Times New Roman" pitchFamily="18" charset="0"/>
            </a:endParaRPr>
          </a:p>
        </p:txBody>
      </p:sp>
      <p:sp>
        <p:nvSpPr>
          <p:cNvPr id="38" name="Rectangle 37"/>
          <p:cNvSpPr/>
          <p:nvPr/>
        </p:nvSpPr>
        <p:spPr>
          <a:xfrm>
            <a:off x="31213" y="5833972"/>
            <a:ext cx="4114800" cy="954107"/>
          </a:xfrm>
          <a:prstGeom prst="rect">
            <a:avLst/>
          </a:prstGeom>
        </p:spPr>
        <p:txBody>
          <a:bodyPr wrap="square">
            <a:spAutoFit/>
          </a:bodyPr>
          <a:lstStyle/>
          <a:p>
            <a:r>
              <a:rPr lang="en-US" altLang="ja-JP" sz="1400" b="1" i="1" dirty="0" smtClean="0">
                <a:latin typeface="Times New Roman" pitchFamily="18" charset="0"/>
              </a:rPr>
              <a:t>The present results have showed a high potential applicability of the developed method forced by satellite-based rainfall data to detect (when?, where?) heavy rain-triggered shallow landslide events</a:t>
            </a:r>
            <a:endParaRPr lang="en-US" sz="1400" b="1" i="1" dirty="0"/>
          </a:p>
        </p:txBody>
      </p:sp>
      <p:sp>
        <p:nvSpPr>
          <p:cNvPr id="39" name="Rectangle 38"/>
          <p:cNvSpPr/>
          <p:nvPr/>
        </p:nvSpPr>
        <p:spPr>
          <a:xfrm>
            <a:off x="3601998" y="4026243"/>
            <a:ext cx="2286000" cy="738664"/>
          </a:xfrm>
          <a:prstGeom prst="rect">
            <a:avLst/>
          </a:prstGeom>
        </p:spPr>
        <p:txBody>
          <a:bodyPr wrap="square">
            <a:spAutoFit/>
          </a:bodyPr>
          <a:lstStyle/>
          <a:p>
            <a:pPr algn="ctr"/>
            <a:r>
              <a:rPr lang="en-US" altLang="ja-JP" sz="1400" b="1" dirty="0" smtClean="0">
                <a:latin typeface="Times New Roman" pitchFamily="18" charset="0"/>
              </a:rPr>
              <a:t>Distributed Hydrological-Geotechnical Model  for Catchment Scale</a:t>
            </a:r>
            <a:endParaRPr lang="en-US" sz="1400" dirty="0"/>
          </a:p>
        </p:txBody>
      </p:sp>
      <p:pic>
        <p:nvPicPr>
          <p:cNvPr id="40" name="Picture 5" descr="soil_erosion_maps"/>
          <p:cNvPicPr>
            <a:picLocks noChangeAspect="1" noChangeArrowheads="1"/>
          </p:cNvPicPr>
          <p:nvPr/>
        </p:nvPicPr>
        <p:blipFill>
          <a:blip r:embed="rId7">
            <a:clrChange>
              <a:clrFrom>
                <a:srgbClr val="FFFFFF"/>
              </a:clrFrom>
              <a:clrTo>
                <a:srgbClr val="FFFFFF">
                  <a:alpha val="0"/>
                </a:srgbClr>
              </a:clrTo>
            </a:clrChange>
          </a:blip>
          <a:srcRect l="51942" r="3247" b="4857"/>
          <a:stretch>
            <a:fillRect/>
          </a:stretch>
        </p:blipFill>
        <p:spPr bwMode="auto">
          <a:xfrm>
            <a:off x="3224195" y="762000"/>
            <a:ext cx="1413575" cy="1828800"/>
          </a:xfrm>
          <a:prstGeom prst="rect">
            <a:avLst/>
          </a:prstGeom>
          <a:noFill/>
        </p:spPr>
      </p:pic>
      <p:pic>
        <p:nvPicPr>
          <p:cNvPr id="18" name="Picture 10" descr="image2"/>
          <p:cNvPicPr>
            <a:picLocks noChangeAspect="1" noChangeArrowheads="1"/>
          </p:cNvPicPr>
          <p:nvPr/>
        </p:nvPicPr>
        <p:blipFill>
          <a:blip r:embed="rId8"/>
          <a:srcRect/>
          <a:stretch>
            <a:fillRect/>
          </a:stretch>
        </p:blipFill>
        <p:spPr bwMode="auto">
          <a:xfrm>
            <a:off x="4038600" y="5334000"/>
            <a:ext cx="1830350" cy="1371600"/>
          </a:xfrm>
          <a:prstGeom prst="rect">
            <a:avLst/>
          </a:prstGeom>
          <a:noFill/>
          <a:ln w="9525">
            <a:noFill/>
            <a:miter lim="800000"/>
            <a:headEnd/>
            <a:tailEnd/>
          </a:ln>
        </p:spPr>
      </p:pic>
      <p:sp>
        <p:nvSpPr>
          <p:cNvPr id="20" name="Text Box 16"/>
          <p:cNvSpPr txBox="1">
            <a:spLocks noChangeArrowheads="1"/>
          </p:cNvSpPr>
          <p:nvPr/>
        </p:nvSpPr>
        <p:spPr bwMode="auto">
          <a:xfrm>
            <a:off x="4043363" y="5481935"/>
            <a:ext cx="1900237" cy="276999"/>
          </a:xfrm>
          <a:prstGeom prst="rect">
            <a:avLst/>
          </a:prstGeom>
          <a:noFill/>
          <a:ln w="9525">
            <a:noFill/>
            <a:miter lim="800000"/>
            <a:headEnd/>
            <a:tailEnd/>
          </a:ln>
        </p:spPr>
        <p:txBody>
          <a:bodyPr>
            <a:spAutoFit/>
          </a:bodyPr>
          <a:lstStyle/>
          <a:p>
            <a:pPr algn="r">
              <a:spcBef>
                <a:spcPct val="50000"/>
              </a:spcBef>
            </a:pPr>
            <a:r>
              <a:rPr lang="en-US" sz="1200" b="1" dirty="0" err="1">
                <a:solidFill>
                  <a:schemeClr val="bg1"/>
                </a:solidFill>
                <a:latin typeface="Times New Roman" pitchFamily="18" charset="0"/>
                <a:cs typeface="Times New Roman" pitchFamily="18" charset="0"/>
              </a:rPr>
              <a:t>Pangalengan</a:t>
            </a:r>
            <a:r>
              <a:rPr lang="en-US" sz="1200" b="1" dirty="0">
                <a:solidFill>
                  <a:schemeClr val="bg1"/>
                </a:solidFill>
                <a:latin typeface="Times New Roman" pitchFamily="18" charset="0"/>
                <a:cs typeface="Times New Roman" pitchFamily="18" charset="0"/>
              </a:rPr>
              <a:t> </a:t>
            </a:r>
            <a:r>
              <a:rPr lang="en-US" sz="1200" b="1" dirty="0" smtClean="0">
                <a:solidFill>
                  <a:schemeClr val="bg1"/>
                </a:solidFill>
                <a:latin typeface="Times New Roman" pitchFamily="18" charset="0"/>
                <a:cs typeface="Times New Roman" pitchFamily="18" charset="0"/>
              </a:rPr>
              <a:t>Landslide</a:t>
            </a:r>
            <a:endParaRPr lang="en-US" sz="1200" b="1" dirty="0">
              <a:solidFill>
                <a:schemeClr val="bg1"/>
              </a:solidFill>
              <a:latin typeface="Times New Roman" pitchFamily="18" charset="0"/>
              <a:cs typeface="Times New Roman" pitchFamily="18" charset="0"/>
            </a:endParaRPr>
          </a:p>
        </p:txBody>
      </p:sp>
      <p:cxnSp>
        <p:nvCxnSpPr>
          <p:cNvPr id="42" name="Shape 50"/>
          <p:cNvCxnSpPr>
            <a:stCxn id="40" idx="3"/>
          </p:cNvCxnSpPr>
          <p:nvPr/>
        </p:nvCxnSpPr>
        <p:spPr>
          <a:xfrm flipH="1">
            <a:off x="4596714" y="1676400"/>
            <a:ext cx="41056" cy="1066800"/>
          </a:xfrm>
          <a:prstGeom prst="curvedConnector4">
            <a:avLst>
              <a:gd name="adj1" fmla="val 167712"/>
              <a:gd name="adj2" fmla="val 92857"/>
            </a:avLst>
          </a:prstGeom>
          <a:ln>
            <a:headEnd type="none" w="med" len="med"/>
            <a:tailEnd type="triangle" w="lg" len="lg"/>
          </a:ln>
        </p:spPr>
        <p:style>
          <a:lnRef idx="3">
            <a:schemeClr val="accent2"/>
          </a:lnRef>
          <a:fillRef idx="0">
            <a:schemeClr val="accent2"/>
          </a:fillRef>
          <a:effectRef idx="2">
            <a:schemeClr val="accent2"/>
          </a:effectRef>
          <a:fontRef idx="minor">
            <a:schemeClr val="tx1"/>
          </a:fontRef>
        </p:style>
      </p:cxnSp>
      <p:sp>
        <p:nvSpPr>
          <p:cNvPr id="46" name="Rectangle 45"/>
          <p:cNvSpPr/>
          <p:nvPr/>
        </p:nvSpPr>
        <p:spPr>
          <a:xfrm>
            <a:off x="4495800" y="1066800"/>
            <a:ext cx="1066800" cy="738664"/>
          </a:xfrm>
          <a:prstGeom prst="rect">
            <a:avLst/>
          </a:prstGeom>
        </p:spPr>
        <p:txBody>
          <a:bodyPr wrap="square">
            <a:spAutoFit/>
          </a:bodyPr>
          <a:lstStyle/>
          <a:p>
            <a:pPr algn="ctr"/>
            <a:r>
              <a:rPr lang="en-US" altLang="ja-JP" sz="1400" b="1" dirty="0" err="1" smtClean="0">
                <a:solidFill>
                  <a:srgbClr val="0000CC"/>
                </a:solidFill>
                <a:latin typeface="Times New Roman" pitchFamily="18" charset="0"/>
                <a:cs typeface="Times New Roman" pitchFamily="18" charset="0"/>
              </a:rPr>
              <a:t>HydroTopo</a:t>
            </a:r>
            <a:r>
              <a:rPr lang="en-US" altLang="ja-JP" sz="1400" b="1" dirty="0" smtClean="0">
                <a:solidFill>
                  <a:srgbClr val="0000CC"/>
                </a:solidFill>
                <a:latin typeface="Times New Roman" pitchFamily="18" charset="0"/>
                <a:cs typeface="Times New Roman" pitchFamily="18" charset="0"/>
              </a:rPr>
              <a:t>-graphic Data</a:t>
            </a:r>
            <a:endParaRPr lang="en-US" sz="1400" b="1" dirty="0">
              <a:latin typeface="Times New Roman" pitchFamily="18" charset="0"/>
              <a:cs typeface="Times New Roman" pitchFamily="18" charset="0"/>
            </a:endParaRPr>
          </a:p>
        </p:txBody>
      </p:sp>
      <p:cxnSp>
        <p:nvCxnSpPr>
          <p:cNvPr id="31" name="Curved Connector 30"/>
          <p:cNvCxnSpPr>
            <a:stCxn id="8" idx="2"/>
          </p:cNvCxnSpPr>
          <p:nvPr/>
        </p:nvCxnSpPr>
        <p:spPr>
          <a:xfrm rot="16200000" flipH="1">
            <a:off x="925342" y="2068342"/>
            <a:ext cx="486384" cy="253732"/>
          </a:xfrm>
          <a:prstGeom prst="curvedConnector3">
            <a:avLst>
              <a:gd name="adj1" fmla="val 50000"/>
            </a:avLst>
          </a:prstGeom>
          <a:ln w="19050">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0" y="81888"/>
            <a:ext cx="9144000" cy="353943"/>
          </a:xfrm>
          <a:prstGeom prst="rect">
            <a:avLst/>
          </a:prstGeom>
          <a:noFill/>
        </p:spPr>
        <p:txBody>
          <a:bodyPr wrap="square" rtlCol="0">
            <a:spAutoFit/>
          </a:bodyPr>
          <a:lstStyle/>
          <a:p>
            <a:pPr algn="ctr"/>
            <a:r>
              <a:rPr lang="en-US" sz="1700" b="1" dirty="0" smtClean="0">
                <a:latin typeface="Tahoma" pitchFamily="34" charset="0"/>
                <a:ea typeface="Tahoma" pitchFamily="34" charset="0"/>
                <a:cs typeface="Tahoma" pitchFamily="34" charset="0"/>
              </a:rPr>
              <a:t>Model Application for Simulating Shallow Landslide Susceptible Area</a:t>
            </a:r>
            <a:endParaRPr lang="en-US" sz="1700" b="1"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411162"/>
          </a:xfrm>
        </p:spPr>
        <p:txBody>
          <a:bodyPr>
            <a:noAutofit/>
          </a:bodyPr>
          <a:lstStyle/>
          <a:p>
            <a:r>
              <a:rPr lang="en-US" sz="4000" b="1" dirty="0" smtClean="0"/>
              <a:t>Recent Activities</a:t>
            </a:r>
            <a:endParaRPr lang="en-US" sz="4000" b="1" dirty="0"/>
          </a:p>
        </p:txBody>
      </p:sp>
      <p:sp>
        <p:nvSpPr>
          <p:cNvPr id="4" name="TextBox 3"/>
          <p:cNvSpPr txBox="1"/>
          <p:nvPr/>
        </p:nvSpPr>
        <p:spPr>
          <a:xfrm>
            <a:off x="1981200" y="1219200"/>
            <a:ext cx="5791200" cy="4955203"/>
          </a:xfrm>
          <a:prstGeom prst="rect">
            <a:avLst/>
          </a:prstGeom>
          <a:noFill/>
        </p:spPr>
        <p:txBody>
          <a:bodyPr wrap="square" rtlCol="0">
            <a:spAutoFit/>
          </a:bodyPr>
          <a:lstStyle/>
          <a:p>
            <a:pPr marL="514350" indent="-514350"/>
            <a:r>
              <a:rPr lang="en-US" sz="2800" dirty="0" smtClean="0">
                <a:solidFill>
                  <a:schemeClr val="bg1">
                    <a:lumMod val="85000"/>
                  </a:schemeClr>
                </a:solidFill>
              </a:rPr>
              <a:t>1.   Quantification of Source</a:t>
            </a:r>
          </a:p>
          <a:p>
            <a:pPr marL="514350" indent="-1588">
              <a:buFont typeface="Arial" pitchFamily="34" charset="0"/>
              <a:buChar char="•"/>
            </a:pPr>
            <a:r>
              <a:rPr lang="en-US" sz="2400" dirty="0" smtClean="0">
                <a:solidFill>
                  <a:schemeClr val="bg1">
                    <a:lumMod val="85000"/>
                  </a:schemeClr>
                </a:solidFill>
              </a:rPr>
              <a:t>	</a:t>
            </a:r>
            <a:r>
              <a:rPr lang="en-US" sz="2400" i="1" dirty="0" smtClean="0">
                <a:solidFill>
                  <a:schemeClr val="bg1">
                    <a:lumMod val="85000"/>
                  </a:schemeClr>
                </a:solidFill>
              </a:rPr>
              <a:t>Need deep scientific understanding</a:t>
            </a:r>
          </a:p>
          <a:p>
            <a:pPr marL="514350" indent="-514350"/>
            <a:r>
              <a:rPr lang="en-US" sz="2800" dirty="0" smtClean="0"/>
              <a:t>2.   Technological Approach (Ecohydrology Concept) and Socio-Cultural (Innovation)</a:t>
            </a:r>
          </a:p>
          <a:p>
            <a:pPr marL="514350" indent="-1588">
              <a:buFont typeface="Arial" pitchFamily="34" charset="0"/>
              <a:buChar char="•"/>
            </a:pPr>
            <a:r>
              <a:rPr lang="en-US" sz="2800" dirty="0" smtClean="0">
                <a:solidFill>
                  <a:schemeClr val="tx2">
                    <a:lumMod val="60000"/>
                    <a:lumOff val="40000"/>
                  </a:schemeClr>
                </a:solidFill>
              </a:rPr>
              <a:t>	</a:t>
            </a:r>
            <a:r>
              <a:rPr lang="en-US" sz="2400" i="1" dirty="0" smtClean="0">
                <a:solidFill>
                  <a:schemeClr val="tx2">
                    <a:lumMod val="60000"/>
                    <a:lumOff val="40000"/>
                  </a:schemeClr>
                </a:solidFill>
              </a:rPr>
              <a:t>Infrastructure (</a:t>
            </a:r>
            <a:r>
              <a:rPr lang="en-US" sz="2400" i="1" dirty="0" err="1" smtClean="0">
                <a:solidFill>
                  <a:schemeClr val="tx2">
                    <a:lumMod val="60000"/>
                    <a:lumOff val="40000"/>
                  </a:schemeClr>
                </a:solidFill>
              </a:rPr>
              <a:t>ecotechnologies</a:t>
            </a:r>
            <a:r>
              <a:rPr lang="en-US" sz="2400" i="1" dirty="0" smtClean="0">
                <a:solidFill>
                  <a:schemeClr val="tx2">
                    <a:lumMod val="60000"/>
                    <a:lumOff val="40000"/>
                  </a:schemeClr>
                </a:solidFill>
              </a:rPr>
              <a:t>)</a:t>
            </a:r>
          </a:p>
          <a:p>
            <a:pPr marL="514350" indent="-1588">
              <a:buFont typeface="Arial" pitchFamily="34" charset="0"/>
              <a:buChar char="•"/>
            </a:pPr>
            <a:r>
              <a:rPr lang="en-US" sz="2400" i="1" dirty="0" smtClean="0">
                <a:solidFill>
                  <a:schemeClr val="tx2">
                    <a:lumMod val="60000"/>
                    <a:lumOff val="40000"/>
                  </a:schemeClr>
                </a:solidFill>
              </a:rPr>
              <a:t>	Social &amp; cultural approach</a:t>
            </a:r>
          </a:p>
          <a:p>
            <a:pPr marL="514350" indent="-1588">
              <a:buFont typeface="Arial" pitchFamily="34" charset="0"/>
              <a:buChar char="•"/>
            </a:pPr>
            <a:r>
              <a:rPr lang="en-US" sz="2400" i="1" dirty="0" smtClean="0">
                <a:solidFill>
                  <a:schemeClr val="tx2">
                    <a:lumMod val="60000"/>
                    <a:lumOff val="40000"/>
                  </a:schemeClr>
                </a:solidFill>
              </a:rPr>
              <a:t>	Looking back the history (</a:t>
            </a:r>
            <a:r>
              <a:rPr lang="en-US" sz="2400" i="1" dirty="0" err="1" smtClean="0">
                <a:solidFill>
                  <a:schemeClr val="tx2">
                    <a:lumMod val="60000"/>
                    <a:lumOff val="40000"/>
                  </a:schemeClr>
                </a:solidFill>
              </a:rPr>
              <a:t>e.g</a:t>
            </a:r>
            <a:r>
              <a:rPr lang="en-US" sz="2400" i="1" dirty="0" smtClean="0">
                <a:solidFill>
                  <a:schemeClr val="tx2">
                    <a:lumMod val="60000"/>
                    <a:lumOff val="40000"/>
                  </a:schemeClr>
                </a:solidFill>
              </a:rPr>
              <a:t> how  </a:t>
            </a:r>
          </a:p>
          <a:p>
            <a:pPr marL="514350" indent="-1588"/>
            <a:r>
              <a:rPr lang="en-US" sz="2400" i="1" dirty="0" smtClean="0">
                <a:solidFill>
                  <a:schemeClr val="tx2">
                    <a:lumMod val="60000"/>
                    <a:lumOff val="40000"/>
                  </a:schemeClr>
                </a:solidFill>
              </a:rPr>
              <a:t>      people use water)</a:t>
            </a:r>
            <a:endParaRPr lang="en-US" sz="2800" dirty="0" smtClean="0">
              <a:solidFill>
                <a:schemeClr val="tx2">
                  <a:lumMod val="60000"/>
                  <a:lumOff val="40000"/>
                </a:schemeClr>
              </a:solidFill>
            </a:endParaRPr>
          </a:p>
          <a:p>
            <a:pPr marL="514350" indent="-514350">
              <a:buAutoNum type="arabicPeriod" startAt="3"/>
            </a:pPr>
            <a:r>
              <a:rPr lang="en-US" sz="2800" dirty="0" smtClean="0"/>
              <a:t>Increasing Awareness</a:t>
            </a:r>
          </a:p>
          <a:p>
            <a:pPr marL="514350" indent="-1588">
              <a:buFont typeface="Arial" pitchFamily="34" charset="0"/>
              <a:buChar char="•"/>
            </a:pPr>
            <a:r>
              <a:rPr lang="en-US" sz="2800" dirty="0" smtClean="0"/>
              <a:t>	</a:t>
            </a:r>
            <a:r>
              <a:rPr lang="en-US" sz="2400" i="1" dirty="0" smtClean="0">
                <a:solidFill>
                  <a:schemeClr val="tx2">
                    <a:lumMod val="60000"/>
                    <a:lumOff val="40000"/>
                  </a:schemeClr>
                </a:solidFill>
              </a:rPr>
              <a:t>Mass campaign to people, </a:t>
            </a:r>
          </a:p>
          <a:p>
            <a:pPr marL="514350" indent="-1588"/>
            <a:r>
              <a:rPr lang="en-US" sz="2400" i="1" dirty="0" smtClean="0">
                <a:solidFill>
                  <a:schemeClr val="tx2">
                    <a:lumMod val="60000"/>
                    <a:lumOff val="40000"/>
                  </a:schemeClr>
                </a:solidFill>
              </a:rPr>
              <a:t>      government &amp; politician</a:t>
            </a:r>
            <a:endParaRPr lang="en-US" sz="2400" i="1" dirty="0">
              <a:solidFill>
                <a:schemeClr val="tx2">
                  <a:lumMod val="60000"/>
                  <a:lumOff val="40000"/>
                </a:schemeClr>
              </a:solidFill>
            </a:endParaRPr>
          </a:p>
        </p:txBody>
      </p:sp>
      <p:cxnSp>
        <p:nvCxnSpPr>
          <p:cNvPr id="6" name="Straight Connector 5"/>
          <p:cNvCxnSpPr/>
          <p:nvPr/>
        </p:nvCxnSpPr>
        <p:spPr>
          <a:xfrm rot="10800000" flipH="1">
            <a:off x="0" y="6411594"/>
            <a:ext cx="9144000" cy="1588"/>
          </a:xfrm>
          <a:prstGeom prst="line">
            <a:avLst/>
          </a:prstGeom>
        </p:spPr>
        <p:style>
          <a:lnRef idx="2">
            <a:schemeClr val="accent5"/>
          </a:lnRef>
          <a:fillRef idx="0">
            <a:schemeClr val="accent5"/>
          </a:fillRef>
          <a:effectRef idx="1">
            <a:schemeClr val="accent5"/>
          </a:effectRef>
          <a:fontRef idx="minor">
            <a:schemeClr val="tx1"/>
          </a:fontRef>
        </p:style>
      </p:cxnSp>
      <p:sp>
        <p:nvSpPr>
          <p:cNvPr id="7" name="TextBox 6"/>
          <p:cNvSpPr txBox="1"/>
          <p:nvPr/>
        </p:nvSpPr>
        <p:spPr>
          <a:xfrm>
            <a:off x="0" y="6477001"/>
            <a:ext cx="9144000" cy="389426"/>
          </a:xfrm>
          <a:prstGeom prst="rect">
            <a:avLst/>
          </a:prstGeom>
          <a:solidFill>
            <a:srgbClr val="002060"/>
          </a:solidFill>
        </p:spPr>
        <p:txBody>
          <a:bodyPr wrap="square" rtlCol="0">
            <a:spAutoFit/>
          </a:bodyPr>
          <a:lstStyle/>
          <a:p>
            <a:pPr algn="ctr">
              <a:spcAft>
                <a:spcPts val="600"/>
              </a:spcAft>
            </a:pPr>
            <a:r>
              <a:rPr lang="en-US" sz="1900" b="1" dirty="0" smtClean="0">
                <a:solidFill>
                  <a:schemeClr val="bg1"/>
                </a:solidFill>
                <a:latin typeface="Times New Roman" pitchFamily="18" charset="0"/>
                <a:cs typeface="Times New Roman" pitchFamily="18" charset="0"/>
              </a:rPr>
              <a:t>Research Centre for Limnology-LIPI &amp; Asia Pacific Centre for </a:t>
            </a:r>
            <a:r>
              <a:rPr lang="en-US" sz="1900" b="1" dirty="0" err="1" smtClean="0">
                <a:solidFill>
                  <a:schemeClr val="bg1"/>
                </a:solidFill>
                <a:latin typeface="Times New Roman" pitchFamily="18" charset="0"/>
                <a:cs typeface="Times New Roman" pitchFamily="18" charset="0"/>
              </a:rPr>
              <a:t>Ecohydrology</a:t>
            </a:r>
            <a:r>
              <a:rPr lang="en-US" sz="1900" b="1" dirty="0" smtClean="0">
                <a:solidFill>
                  <a:schemeClr val="bg1"/>
                </a:solidFill>
                <a:latin typeface="Times New Roman" pitchFamily="18" charset="0"/>
                <a:cs typeface="Times New Roman" pitchFamily="18" charset="0"/>
              </a:rPr>
              <a:t> (APCE)</a:t>
            </a:r>
            <a:endParaRPr lang="en-US" sz="19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id-ID" b="1" smtClean="0"/>
              <a:t>IFAS TRAINING COURSE</a:t>
            </a:r>
          </a:p>
        </p:txBody>
      </p:sp>
      <p:sp>
        <p:nvSpPr>
          <p:cNvPr id="7171" name="Content Placeholder 2"/>
          <p:cNvSpPr>
            <a:spLocks noGrp="1"/>
          </p:cNvSpPr>
          <p:nvPr>
            <p:ph idx="1"/>
          </p:nvPr>
        </p:nvSpPr>
        <p:spPr/>
        <p:txBody>
          <a:bodyPr>
            <a:normAutofit lnSpcReduction="10000"/>
          </a:bodyPr>
          <a:lstStyle/>
          <a:p>
            <a:pPr algn="just"/>
            <a:r>
              <a:rPr lang="en-US" sz="2800" dirty="0" smtClean="0"/>
              <a:t>A technical course was organized based on the framework of the Flood Forecasting and Warning System which was attended by 10 countries (Australia, Cambodia, China, Indonesia, Lao People’s Democratic Republic, Malaysia, the Philippines, the Republic of Korea, Thailand and Vietnam). </a:t>
            </a:r>
          </a:p>
          <a:p>
            <a:pPr algn="just"/>
            <a:endParaRPr lang="en-US" sz="2800" dirty="0" smtClean="0"/>
          </a:p>
          <a:p>
            <a:pPr algn="just"/>
            <a:r>
              <a:rPr lang="en-US" sz="2800" dirty="0" smtClean="0"/>
              <a:t>This Integrated Flood Analysis System (IFAS) course was realized in collaboration with the International Centre for Water Hazard and Risk Management, the UNESCO Jakarta Office and LIPI. </a:t>
            </a:r>
            <a:endParaRPr lang="en-US" sz="4000" dirty="0" smtClean="0"/>
          </a:p>
          <a:p>
            <a:endParaRPr lang="id-ID" dirty="0" smtClean="0"/>
          </a:p>
        </p:txBody>
      </p:sp>
      <p:cxnSp>
        <p:nvCxnSpPr>
          <p:cNvPr id="4" name="Straight Connector 3"/>
          <p:cNvCxnSpPr/>
          <p:nvPr/>
        </p:nvCxnSpPr>
        <p:spPr>
          <a:xfrm rot="10800000" flipH="1">
            <a:off x="0" y="6411594"/>
            <a:ext cx="9144000" cy="1588"/>
          </a:xfrm>
          <a:prstGeom prst="line">
            <a:avLst/>
          </a:prstGeom>
        </p:spPr>
        <p:style>
          <a:lnRef idx="2">
            <a:schemeClr val="accent5"/>
          </a:lnRef>
          <a:fillRef idx="0">
            <a:schemeClr val="accent5"/>
          </a:fillRef>
          <a:effectRef idx="1">
            <a:schemeClr val="accent5"/>
          </a:effectRef>
          <a:fontRef idx="minor">
            <a:schemeClr val="tx1"/>
          </a:fontRef>
        </p:style>
      </p:cxnSp>
      <p:sp>
        <p:nvSpPr>
          <p:cNvPr id="5" name="TextBox 4"/>
          <p:cNvSpPr txBox="1"/>
          <p:nvPr/>
        </p:nvSpPr>
        <p:spPr>
          <a:xfrm>
            <a:off x="0" y="6477001"/>
            <a:ext cx="9144000" cy="389426"/>
          </a:xfrm>
          <a:prstGeom prst="rect">
            <a:avLst/>
          </a:prstGeom>
          <a:solidFill>
            <a:srgbClr val="002060"/>
          </a:solidFill>
        </p:spPr>
        <p:txBody>
          <a:bodyPr wrap="square" rtlCol="0">
            <a:spAutoFit/>
          </a:bodyPr>
          <a:lstStyle/>
          <a:p>
            <a:pPr algn="ctr">
              <a:spcAft>
                <a:spcPts val="600"/>
              </a:spcAft>
            </a:pPr>
            <a:r>
              <a:rPr lang="en-US" sz="1900" b="1" dirty="0" smtClean="0">
                <a:solidFill>
                  <a:schemeClr val="bg1"/>
                </a:solidFill>
                <a:latin typeface="Times New Roman" pitchFamily="18" charset="0"/>
                <a:cs typeface="Times New Roman" pitchFamily="18" charset="0"/>
              </a:rPr>
              <a:t>Research Centre for Limnology-LIPI &amp; Asia Pacific Centre for </a:t>
            </a:r>
            <a:r>
              <a:rPr lang="en-US" sz="1900" b="1" dirty="0" err="1" smtClean="0">
                <a:solidFill>
                  <a:schemeClr val="bg1"/>
                </a:solidFill>
                <a:latin typeface="Times New Roman" pitchFamily="18" charset="0"/>
                <a:cs typeface="Times New Roman" pitchFamily="18" charset="0"/>
              </a:rPr>
              <a:t>Ecohydrology</a:t>
            </a:r>
            <a:r>
              <a:rPr lang="en-US" sz="1900" b="1" dirty="0" smtClean="0">
                <a:solidFill>
                  <a:schemeClr val="bg1"/>
                </a:solidFill>
                <a:latin typeface="Times New Roman" pitchFamily="18" charset="0"/>
                <a:cs typeface="Times New Roman" pitchFamily="18" charset="0"/>
              </a:rPr>
              <a:t> (APCE)</a:t>
            </a:r>
            <a:endParaRPr lang="en-US" sz="19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t>Presentation Outline</a:t>
            </a:r>
            <a:r>
              <a:rPr lang="en-US" dirty="0" smtClean="0"/>
              <a:t>:</a:t>
            </a:r>
            <a:endParaRPr lang="en-US" dirty="0"/>
          </a:p>
        </p:txBody>
      </p:sp>
      <p:sp>
        <p:nvSpPr>
          <p:cNvPr id="3" name="Content Placeholder 2"/>
          <p:cNvSpPr>
            <a:spLocks noGrp="1"/>
          </p:cNvSpPr>
          <p:nvPr>
            <p:ph idx="1"/>
          </p:nvPr>
        </p:nvSpPr>
        <p:spPr>
          <a:xfrm>
            <a:off x="457200" y="1036637"/>
            <a:ext cx="8229600" cy="3459163"/>
          </a:xfrm>
        </p:spPr>
        <p:txBody>
          <a:bodyPr>
            <a:normAutofit/>
          </a:bodyPr>
          <a:lstStyle/>
          <a:p>
            <a:r>
              <a:rPr lang="en-US" sz="2800" dirty="0" smtClean="0"/>
              <a:t>Introduction on </a:t>
            </a:r>
            <a:r>
              <a:rPr lang="en-US" sz="2800" dirty="0" err="1" smtClean="0"/>
              <a:t>Ecohydrology</a:t>
            </a:r>
            <a:endParaRPr lang="en-US" sz="2800" dirty="0"/>
          </a:p>
          <a:p>
            <a:r>
              <a:rPr lang="en-US" sz="2800" dirty="0" smtClean="0"/>
              <a:t>Asia Pacific Centre for </a:t>
            </a:r>
            <a:r>
              <a:rPr lang="en-US" sz="2800" dirty="0" err="1" smtClean="0"/>
              <a:t>Ecohydrology</a:t>
            </a:r>
            <a:r>
              <a:rPr lang="en-US" sz="2800" dirty="0" smtClean="0"/>
              <a:t> (APCE)</a:t>
            </a:r>
          </a:p>
          <a:p>
            <a:pPr lvl="0"/>
            <a:r>
              <a:rPr lang="en-US" sz="2800" dirty="0" err="1" smtClean="0"/>
              <a:t>Ecohydrology</a:t>
            </a:r>
            <a:r>
              <a:rPr lang="en-US" sz="2800" dirty="0" smtClean="0"/>
              <a:t> approach of APCE for Disaster Risk Reduction and Inland Waters Improvement</a:t>
            </a:r>
          </a:p>
          <a:p>
            <a:pPr lvl="0"/>
            <a:r>
              <a:rPr lang="en-US" sz="2800" dirty="0" smtClean="0"/>
              <a:t>Recent Activities of APCE </a:t>
            </a:r>
            <a:endParaRPr lang="en-US" sz="2800" dirty="0"/>
          </a:p>
          <a:p>
            <a:r>
              <a:rPr lang="en-US" sz="2800" dirty="0" smtClean="0"/>
              <a:t>Summary</a:t>
            </a:r>
            <a:endParaRPr lang="en-US" sz="2800" dirty="0"/>
          </a:p>
        </p:txBody>
      </p:sp>
      <p:sp>
        <p:nvSpPr>
          <p:cNvPr id="4" name="Rectangle 3"/>
          <p:cNvSpPr/>
          <p:nvPr/>
        </p:nvSpPr>
        <p:spPr>
          <a:xfrm>
            <a:off x="609600" y="4419600"/>
            <a:ext cx="8001000" cy="1569660"/>
          </a:xfrm>
          <a:prstGeom prst="rect">
            <a:avLst/>
          </a:prstGeom>
          <a:solidFill>
            <a:srgbClr val="002060"/>
          </a:solidFill>
          <a:ln/>
        </p:spPr>
        <p:style>
          <a:lnRef idx="0">
            <a:schemeClr val="accent4"/>
          </a:lnRef>
          <a:fillRef idx="3">
            <a:schemeClr val="accent4"/>
          </a:fillRef>
          <a:effectRef idx="3">
            <a:schemeClr val="accent4"/>
          </a:effectRef>
          <a:fontRef idx="minor">
            <a:schemeClr val="lt1"/>
          </a:fontRef>
        </p:style>
        <p:txBody>
          <a:bodyPr wrap="square">
            <a:spAutoFit/>
          </a:bodyPr>
          <a:lstStyle/>
          <a:p>
            <a:pPr algn="just"/>
            <a:r>
              <a:rPr lang="en-US" sz="2400" dirty="0" smtClean="0"/>
              <a:t>This presentation would give a brief description about the Asia Pacific Centre for </a:t>
            </a:r>
            <a:r>
              <a:rPr lang="en-US" sz="2400" dirty="0" err="1" smtClean="0"/>
              <a:t>Ecohydrology</a:t>
            </a:r>
            <a:r>
              <a:rPr lang="en-US" sz="2400" dirty="0" smtClean="0"/>
              <a:t> (APCE) and introduces the </a:t>
            </a:r>
            <a:r>
              <a:rPr lang="en-US" sz="2400" dirty="0" err="1" smtClean="0"/>
              <a:t>ecohydrology</a:t>
            </a:r>
            <a:r>
              <a:rPr lang="en-US" sz="2400" dirty="0" smtClean="0"/>
              <a:t> theory and concepts as integrative science solution to water resources problems</a:t>
            </a:r>
            <a:endParaRPr lang="en-US" sz="2400" dirty="0"/>
          </a:p>
        </p:txBody>
      </p:sp>
      <p:cxnSp>
        <p:nvCxnSpPr>
          <p:cNvPr id="5" name="Straight Connector 4"/>
          <p:cNvCxnSpPr/>
          <p:nvPr/>
        </p:nvCxnSpPr>
        <p:spPr>
          <a:xfrm rot="10800000" flipH="1">
            <a:off x="0" y="6400800"/>
            <a:ext cx="9144000" cy="1588"/>
          </a:xfrm>
          <a:prstGeom prst="line">
            <a:avLst/>
          </a:prstGeom>
        </p:spPr>
        <p:style>
          <a:lnRef idx="2">
            <a:schemeClr val="accent5"/>
          </a:lnRef>
          <a:fillRef idx="0">
            <a:schemeClr val="accent5"/>
          </a:fillRef>
          <a:effectRef idx="1">
            <a:schemeClr val="accent5"/>
          </a:effectRef>
          <a:fontRef idx="minor">
            <a:schemeClr val="tx1"/>
          </a:fontRef>
        </p:style>
      </p:cxnSp>
      <p:sp>
        <p:nvSpPr>
          <p:cNvPr id="6" name="TextBox 5"/>
          <p:cNvSpPr txBox="1"/>
          <p:nvPr/>
        </p:nvSpPr>
        <p:spPr>
          <a:xfrm>
            <a:off x="0" y="6477001"/>
            <a:ext cx="9144000" cy="389426"/>
          </a:xfrm>
          <a:prstGeom prst="rect">
            <a:avLst/>
          </a:prstGeom>
          <a:solidFill>
            <a:srgbClr val="002060"/>
          </a:solidFill>
        </p:spPr>
        <p:txBody>
          <a:bodyPr wrap="square" rtlCol="0">
            <a:spAutoFit/>
          </a:bodyPr>
          <a:lstStyle/>
          <a:p>
            <a:pPr algn="ctr">
              <a:spcAft>
                <a:spcPts val="600"/>
              </a:spcAft>
            </a:pPr>
            <a:r>
              <a:rPr lang="en-US" sz="1900" b="1" dirty="0" smtClean="0">
                <a:solidFill>
                  <a:schemeClr val="bg1"/>
                </a:solidFill>
                <a:latin typeface="Times New Roman" pitchFamily="18" charset="0"/>
                <a:cs typeface="Times New Roman" pitchFamily="18" charset="0"/>
              </a:rPr>
              <a:t>Research Centre for Limnology-LIPI &amp; Asia Pacific Centre for </a:t>
            </a:r>
            <a:r>
              <a:rPr lang="en-US" sz="1900" b="1" dirty="0" err="1" smtClean="0">
                <a:solidFill>
                  <a:schemeClr val="bg1"/>
                </a:solidFill>
                <a:latin typeface="Times New Roman" pitchFamily="18" charset="0"/>
                <a:cs typeface="Times New Roman" pitchFamily="18" charset="0"/>
              </a:rPr>
              <a:t>Ecohydrology</a:t>
            </a:r>
            <a:r>
              <a:rPr lang="en-US" sz="1900" b="1" dirty="0" smtClean="0">
                <a:solidFill>
                  <a:schemeClr val="bg1"/>
                </a:solidFill>
                <a:latin typeface="Times New Roman" pitchFamily="18" charset="0"/>
                <a:cs typeface="Times New Roman" pitchFamily="18" charset="0"/>
              </a:rPr>
              <a:t> (APCE)</a:t>
            </a:r>
            <a:endParaRPr lang="en-US" sz="1900" b="1" dirty="0">
              <a:solidFill>
                <a:schemeClr val="bg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33366852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G_5448"/>
          <p:cNvPicPr>
            <a:picLocks noChangeAspect="1" noChangeArrowheads="1"/>
          </p:cNvPicPr>
          <p:nvPr/>
        </p:nvPicPr>
        <p:blipFill>
          <a:blip r:embed="rId2"/>
          <a:srcRect/>
          <a:stretch>
            <a:fillRect/>
          </a:stretch>
        </p:blipFill>
        <p:spPr bwMode="auto">
          <a:xfrm>
            <a:off x="6019800" y="4267200"/>
            <a:ext cx="2851150" cy="2160587"/>
          </a:xfrm>
          <a:prstGeom prst="rect">
            <a:avLst/>
          </a:prstGeom>
          <a:noFill/>
          <a:ln w="9525">
            <a:noFill/>
            <a:miter lim="800000"/>
            <a:headEnd/>
            <a:tailEnd/>
          </a:ln>
        </p:spPr>
      </p:pic>
      <p:sp>
        <p:nvSpPr>
          <p:cNvPr id="9218" name="Title 1"/>
          <p:cNvSpPr>
            <a:spLocks noGrp="1"/>
          </p:cNvSpPr>
          <p:nvPr>
            <p:ph type="title"/>
          </p:nvPr>
        </p:nvSpPr>
        <p:spPr>
          <a:xfrm>
            <a:off x="0" y="189294"/>
            <a:ext cx="9144000" cy="715962"/>
          </a:xfrm>
        </p:spPr>
        <p:txBody>
          <a:bodyPr>
            <a:normAutofit/>
          </a:bodyPr>
          <a:lstStyle/>
          <a:p>
            <a:r>
              <a:rPr lang="en-US" sz="3200" b="1" dirty="0" smtClean="0"/>
              <a:t>Cultural </a:t>
            </a:r>
            <a:r>
              <a:rPr lang="id-ID" sz="3200" b="1" dirty="0" smtClean="0"/>
              <a:t>L</a:t>
            </a:r>
            <a:r>
              <a:rPr lang="en-US" sz="3200" b="1" dirty="0" err="1" smtClean="0"/>
              <a:t>andscape</a:t>
            </a:r>
            <a:r>
              <a:rPr lang="en-US" sz="3200" b="1" dirty="0" smtClean="0"/>
              <a:t> and </a:t>
            </a:r>
            <a:r>
              <a:rPr lang="id-ID" sz="3200" b="1" dirty="0" smtClean="0"/>
              <a:t>S</a:t>
            </a:r>
            <a:r>
              <a:rPr lang="en-US" sz="3200" b="1" dirty="0" err="1" smtClean="0"/>
              <a:t>ubak</a:t>
            </a:r>
            <a:r>
              <a:rPr lang="en-US" sz="3200" b="1" dirty="0" smtClean="0"/>
              <a:t> </a:t>
            </a:r>
            <a:r>
              <a:rPr lang="id-ID" sz="3200" b="1" dirty="0" smtClean="0"/>
              <a:t>S</a:t>
            </a:r>
            <a:r>
              <a:rPr lang="en-US" sz="3200" b="1" dirty="0" err="1" smtClean="0"/>
              <a:t>ystem</a:t>
            </a:r>
            <a:r>
              <a:rPr lang="en-US" sz="3200" b="1" dirty="0" smtClean="0"/>
              <a:t> in Bali</a:t>
            </a:r>
            <a:endParaRPr lang="id-ID" sz="3200" b="1" dirty="0" smtClean="0"/>
          </a:p>
        </p:txBody>
      </p:sp>
      <p:sp>
        <p:nvSpPr>
          <p:cNvPr id="9219" name="Content Placeholder 2"/>
          <p:cNvSpPr>
            <a:spLocks noGrp="1"/>
          </p:cNvSpPr>
          <p:nvPr>
            <p:ph idx="1"/>
          </p:nvPr>
        </p:nvSpPr>
        <p:spPr>
          <a:xfrm>
            <a:off x="533400" y="871537"/>
            <a:ext cx="8229600" cy="3395663"/>
          </a:xfrm>
        </p:spPr>
        <p:txBody>
          <a:bodyPr>
            <a:normAutofit fontScale="85000" lnSpcReduction="20000"/>
          </a:bodyPr>
          <a:lstStyle/>
          <a:p>
            <a:pPr algn="just"/>
            <a:r>
              <a:rPr lang="en-US" sz="2800" dirty="0" err="1" smtClean="0"/>
              <a:t>Subak</a:t>
            </a:r>
            <a:r>
              <a:rPr lang="en-US" sz="2800" dirty="0" smtClean="0"/>
              <a:t> is the name of the water management (</a:t>
            </a:r>
            <a:r>
              <a:rPr lang="en-US" sz="2800" dirty="0" err="1" smtClean="0"/>
              <a:t>irigation</a:t>
            </a:r>
            <a:r>
              <a:rPr lang="en-US" sz="2800" dirty="0" smtClean="0"/>
              <a:t>) system for paddy fields on Hindu Balinese community, Bali island, Indonesia, developed more than 1,000 year ago.   There is around 3500 </a:t>
            </a:r>
            <a:r>
              <a:rPr lang="en-US" sz="2800" dirty="0" err="1" smtClean="0"/>
              <a:t>subak</a:t>
            </a:r>
            <a:r>
              <a:rPr lang="en-US" sz="2800" dirty="0" smtClean="0"/>
              <a:t>.</a:t>
            </a:r>
          </a:p>
          <a:p>
            <a:pPr algn="just"/>
            <a:r>
              <a:rPr lang="en-US" sz="2800" dirty="0" smtClean="0"/>
              <a:t>Traditional ecologically sustainable irrigation system has constantly adjusted to changing situations.</a:t>
            </a:r>
          </a:p>
          <a:p>
            <a:pPr algn="just"/>
            <a:r>
              <a:rPr lang="en-US" sz="2800" b="1" dirty="0" smtClean="0"/>
              <a:t>“Tri </a:t>
            </a:r>
            <a:r>
              <a:rPr lang="en-US" sz="2800" b="1" dirty="0" err="1" smtClean="0"/>
              <a:t>Hita</a:t>
            </a:r>
            <a:r>
              <a:rPr lang="en-US" sz="2800" b="1" dirty="0" smtClean="0"/>
              <a:t> Karana” </a:t>
            </a:r>
            <a:r>
              <a:rPr lang="en-US" sz="2800" b="1" dirty="0" err="1" smtClean="0"/>
              <a:t>Phylosophy</a:t>
            </a:r>
            <a:r>
              <a:rPr lang="en-US" sz="2800" b="1" dirty="0" smtClean="0"/>
              <a:t>:</a:t>
            </a:r>
          </a:p>
          <a:p>
            <a:pPr algn="just">
              <a:buNone/>
            </a:pPr>
            <a:r>
              <a:rPr lang="en-US" sz="2800" b="1" dirty="0" smtClean="0"/>
              <a:t>	Harmony among humans, harmony with nature, harmony with god</a:t>
            </a:r>
          </a:p>
          <a:p>
            <a:pPr algn="just"/>
            <a:r>
              <a:rPr lang="en-US" sz="2800" dirty="0" smtClean="0"/>
              <a:t>UNESCO’s World Cultural Heritage.</a:t>
            </a:r>
            <a:endParaRPr lang="id-ID" sz="2800" dirty="0" smtClean="0"/>
          </a:p>
        </p:txBody>
      </p:sp>
      <p:cxnSp>
        <p:nvCxnSpPr>
          <p:cNvPr id="4" name="Straight Connector 3"/>
          <p:cNvCxnSpPr/>
          <p:nvPr/>
        </p:nvCxnSpPr>
        <p:spPr>
          <a:xfrm rot="10800000" flipH="1">
            <a:off x="0" y="6411594"/>
            <a:ext cx="9144000" cy="1588"/>
          </a:xfrm>
          <a:prstGeom prst="line">
            <a:avLst/>
          </a:prstGeom>
        </p:spPr>
        <p:style>
          <a:lnRef idx="2">
            <a:schemeClr val="accent5"/>
          </a:lnRef>
          <a:fillRef idx="0">
            <a:schemeClr val="accent5"/>
          </a:fillRef>
          <a:effectRef idx="1">
            <a:schemeClr val="accent5"/>
          </a:effectRef>
          <a:fontRef idx="minor">
            <a:schemeClr val="tx1"/>
          </a:fontRef>
        </p:style>
      </p:cxnSp>
      <p:sp>
        <p:nvSpPr>
          <p:cNvPr id="5" name="TextBox 4"/>
          <p:cNvSpPr txBox="1"/>
          <p:nvPr/>
        </p:nvSpPr>
        <p:spPr>
          <a:xfrm>
            <a:off x="0" y="6477001"/>
            <a:ext cx="9144000" cy="389426"/>
          </a:xfrm>
          <a:prstGeom prst="rect">
            <a:avLst/>
          </a:prstGeom>
          <a:solidFill>
            <a:srgbClr val="002060"/>
          </a:solidFill>
        </p:spPr>
        <p:txBody>
          <a:bodyPr wrap="square" rtlCol="0">
            <a:spAutoFit/>
          </a:bodyPr>
          <a:lstStyle/>
          <a:p>
            <a:pPr algn="ctr">
              <a:spcAft>
                <a:spcPts val="600"/>
              </a:spcAft>
            </a:pPr>
            <a:r>
              <a:rPr lang="en-US" sz="1900" b="1" dirty="0" smtClean="0">
                <a:solidFill>
                  <a:schemeClr val="bg1"/>
                </a:solidFill>
                <a:latin typeface="Times New Roman" pitchFamily="18" charset="0"/>
                <a:cs typeface="Times New Roman" pitchFamily="18" charset="0"/>
              </a:rPr>
              <a:t>Research Centre for Limnology-LIPI &amp; Asia Pacific Centre for </a:t>
            </a:r>
            <a:r>
              <a:rPr lang="en-US" sz="1900" b="1" dirty="0" err="1" smtClean="0">
                <a:solidFill>
                  <a:schemeClr val="bg1"/>
                </a:solidFill>
                <a:latin typeface="Times New Roman" pitchFamily="18" charset="0"/>
                <a:cs typeface="Times New Roman" pitchFamily="18" charset="0"/>
              </a:rPr>
              <a:t>Ecohydrology</a:t>
            </a:r>
            <a:r>
              <a:rPr lang="en-US" sz="1900" b="1" dirty="0" smtClean="0">
                <a:solidFill>
                  <a:schemeClr val="bg1"/>
                </a:solidFill>
                <a:latin typeface="Times New Roman" pitchFamily="18" charset="0"/>
                <a:cs typeface="Times New Roman" pitchFamily="18" charset="0"/>
              </a:rPr>
              <a:t> (APCE)</a:t>
            </a:r>
            <a:endParaRPr lang="en-US" sz="1900" b="1" dirty="0">
              <a:solidFill>
                <a:schemeClr val="bg1"/>
              </a:solidFill>
              <a:latin typeface="Times New Roman" pitchFamily="18" charset="0"/>
              <a:cs typeface="Times New Roman" pitchFamily="18" charset="0"/>
            </a:endParaRPr>
          </a:p>
        </p:txBody>
      </p:sp>
      <p:sp>
        <p:nvSpPr>
          <p:cNvPr id="7" name="TextBox 6"/>
          <p:cNvSpPr txBox="1"/>
          <p:nvPr/>
        </p:nvSpPr>
        <p:spPr>
          <a:xfrm>
            <a:off x="533400" y="4343400"/>
            <a:ext cx="5029200" cy="2092881"/>
          </a:xfrm>
          <a:prstGeom prst="rect">
            <a:avLst/>
          </a:prstGeom>
          <a:noFill/>
        </p:spPr>
        <p:txBody>
          <a:bodyPr wrap="square" rtlCol="0">
            <a:spAutoFit/>
          </a:bodyPr>
          <a:lstStyle/>
          <a:p>
            <a:r>
              <a:rPr lang="en-US" sz="2400" b="1" dirty="0" smtClean="0"/>
              <a:t>THREAT:</a:t>
            </a:r>
          </a:p>
          <a:p>
            <a:pPr marL="342900" indent="-342900">
              <a:buFont typeface="+mj-lt"/>
              <a:buAutoNum type="arabicPeriod"/>
            </a:pPr>
            <a:r>
              <a:rPr lang="en-US" sz="2000" dirty="0" smtClean="0"/>
              <a:t>Compete with tourism</a:t>
            </a:r>
          </a:p>
          <a:p>
            <a:pPr marL="342900" indent="-342900">
              <a:buFont typeface="+mj-lt"/>
              <a:buAutoNum type="arabicPeriod"/>
            </a:pPr>
            <a:r>
              <a:rPr lang="en-US" sz="2000" dirty="0" smtClean="0"/>
              <a:t>Increasing population &amp; </a:t>
            </a:r>
            <a:r>
              <a:rPr lang="en-US" sz="2000" dirty="0" err="1" smtClean="0"/>
              <a:t>landuse</a:t>
            </a:r>
            <a:r>
              <a:rPr lang="en-US" sz="2000" dirty="0" smtClean="0"/>
              <a:t> conversion</a:t>
            </a:r>
          </a:p>
          <a:p>
            <a:endParaRPr lang="en-US" dirty="0" smtClean="0"/>
          </a:p>
          <a:p>
            <a:r>
              <a:rPr lang="en-US" sz="2400" b="1" dirty="0" smtClean="0">
                <a:solidFill>
                  <a:srgbClr val="002060"/>
                </a:solidFill>
              </a:rPr>
              <a:t>“How to harmonize cultural value and economic activity”</a:t>
            </a:r>
            <a:endParaRPr lang="en-US" sz="2400" b="1" dirty="0">
              <a:solidFill>
                <a:srgbClr val="00206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0"/>
            <a:ext cx="8229600" cy="1143000"/>
          </a:xfrm>
        </p:spPr>
        <p:txBody>
          <a:bodyPr>
            <a:normAutofit fontScale="90000"/>
          </a:bodyPr>
          <a:lstStyle/>
          <a:p>
            <a:r>
              <a:rPr lang="en-US" sz="4000" b="1" dirty="0" smtClean="0"/>
              <a:t>Demo </a:t>
            </a:r>
            <a:r>
              <a:rPr lang="id-ID" sz="4000" b="1" dirty="0" smtClean="0"/>
              <a:t>S</a:t>
            </a:r>
            <a:r>
              <a:rPr lang="en-US" sz="4000" b="1" dirty="0" err="1" smtClean="0"/>
              <a:t>ite</a:t>
            </a:r>
            <a:r>
              <a:rPr lang="en-US" sz="4000" b="1" dirty="0" smtClean="0"/>
              <a:t> for </a:t>
            </a:r>
            <a:r>
              <a:rPr lang="id-ID" sz="4000" b="1" dirty="0" smtClean="0"/>
              <a:t>C</a:t>
            </a:r>
            <a:r>
              <a:rPr lang="en-US" sz="4000" b="1" dirty="0" err="1" smtClean="0"/>
              <a:t>ommunity</a:t>
            </a:r>
            <a:r>
              <a:rPr lang="en-US" sz="4000" b="1" dirty="0" smtClean="0"/>
              <a:t>-</a:t>
            </a:r>
            <a:r>
              <a:rPr lang="id-ID" sz="4000" b="1" dirty="0" smtClean="0"/>
              <a:t>B</a:t>
            </a:r>
            <a:r>
              <a:rPr lang="en-US" sz="4000" b="1" dirty="0" err="1" smtClean="0"/>
              <a:t>ased</a:t>
            </a:r>
            <a:r>
              <a:rPr lang="en-US" sz="4000" b="1" dirty="0" smtClean="0"/>
              <a:t> </a:t>
            </a:r>
            <a:r>
              <a:rPr lang="id-ID" sz="4000" b="1" dirty="0" smtClean="0"/>
              <a:t/>
            </a:r>
            <a:br>
              <a:rPr lang="id-ID" sz="4000" b="1" dirty="0" smtClean="0"/>
            </a:br>
            <a:r>
              <a:rPr lang="id-ID" sz="4000" b="1" dirty="0" smtClean="0"/>
              <a:t>W</a:t>
            </a:r>
            <a:r>
              <a:rPr lang="en-US" sz="4000" b="1" dirty="0" err="1" smtClean="0"/>
              <a:t>ater</a:t>
            </a:r>
            <a:r>
              <a:rPr lang="en-US" sz="4000" b="1" dirty="0" smtClean="0"/>
              <a:t> </a:t>
            </a:r>
            <a:r>
              <a:rPr lang="id-ID" sz="4000" b="1" dirty="0" smtClean="0"/>
              <a:t>M</a:t>
            </a:r>
            <a:r>
              <a:rPr lang="en-US" sz="4000" b="1" dirty="0" err="1" smtClean="0"/>
              <a:t>anagement</a:t>
            </a:r>
            <a:endParaRPr lang="id-ID" sz="4000" b="1" dirty="0" smtClean="0"/>
          </a:p>
        </p:txBody>
      </p:sp>
      <p:sp>
        <p:nvSpPr>
          <p:cNvPr id="8195" name="Content Placeholder 2"/>
          <p:cNvSpPr>
            <a:spLocks noGrp="1"/>
          </p:cNvSpPr>
          <p:nvPr>
            <p:ph idx="1"/>
          </p:nvPr>
        </p:nvSpPr>
        <p:spPr>
          <a:xfrm>
            <a:off x="457200" y="1295400"/>
            <a:ext cx="8229600" cy="4852988"/>
          </a:xfrm>
        </p:spPr>
        <p:txBody>
          <a:bodyPr>
            <a:normAutofit/>
          </a:bodyPr>
          <a:lstStyle/>
          <a:p>
            <a:pPr algn="just"/>
            <a:r>
              <a:rPr lang="en-US" sz="2400" dirty="0" smtClean="0"/>
              <a:t>The objective is to act as a field station for the implementation of </a:t>
            </a:r>
            <a:r>
              <a:rPr lang="en-US" sz="2400" dirty="0" err="1" smtClean="0"/>
              <a:t>ecohydrology</a:t>
            </a:r>
            <a:r>
              <a:rPr lang="en-US" sz="2400" dirty="0" smtClean="0"/>
              <a:t> concepts in the field. The demo site </a:t>
            </a:r>
            <a:r>
              <a:rPr lang="en-US" sz="2400" dirty="0" err="1" smtClean="0"/>
              <a:t>ecohydrology</a:t>
            </a:r>
            <a:r>
              <a:rPr lang="en-US" sz="2400" dirty="0" smtClean="0"/>
              <a:t> campaign is expected to be significant in socializing the sustainable management of water resources in accordance with the concept of </a:t>
            </a:r>
            <a:r>
              <a:rPr lang="en-US" sz="2400" dirty="0" err="1" smtClean="0"/>
              <a:t>ecohydrology</a:t>
            </a:r>
            <a:r>
              <a:rPr lang="en-US" sz="2400" dirty="0" smtClean="0"/>
              <a:t>. </a:t>
            </a:r>
          </a:p>
          <a:p>
            <a:pPr algn="just"/>
            <a:r>
              <a:rPr lang="en-US" sz="2400" dirty="0" smtClean="0">
                <a:solidFill>
                  <a:srgbClr val="0070C0"/>
                </a:solidFill>
              </a:rPr>
              <a:t>It will also serve as a natural laboratory for the future development of </a:t>
            </a:r>
            <a:r>
              <a:rPr lang="en-US" sz="2400" dirty="0" err="1" smtClean="0">
                <a:solidFill>
                  <a:srgbClr val="0070C0"/>
                </a:solidFill>
              </a:rPr>
              <a:t>ecohydrology</a:t>
            </a:r>
            <a:r>
              <a:rPr lang="en-US" sz="2400" dirty="0" smtClean="0">
                <a:solidFill>
                  <a:srgbClr val="0070C0"/>
                </a:solidFill>
              </a:rPr>
              <a:t>, especially as a tropical Indonesian concern. </a:t>
            </a:r>
          </a:p>
          <a:p>
            <a:pPr algn="just"/>
            <a:r>
              <a:rPr lang="en-US" sz="2400" dirty="0" err="1" smtClean="0"/>
              <a:t>Ecohydrology</a:t>
            </a:r>
            <a:r>
              <a:rPr lang="en-US" sz="2400" dirty="0" smtClean="0"/>
              <a:t> demo site development in Indonesia will be directed to a location demo site representing the concept of sustainable water resources management including disaster risk reduction and water pollution improvements. </a:t>
            </a:r>
            <a:endParaRPr lang="id-ID" dirty="0" smtClean="0"/>
          </a:p>
        </p:txBody>
      </p:sp>
      <p:cxnSp>
        <p:nvCxnSpPr>
          <p:cNvPr id="4" name="Straight Connector 3"/>
          <p:cNvCxnSpPr/>
          <p:nvPr/>
        </p:nvCxnSpPr>
        <p:spPr>
          <a:xfrm rot="10800000" flipH="1">
            <a:off x="0" y="6411594"/>
            <a:ext cx="9144000" cy="1588"/>
          </a:xfrm>
          <a:prstGeom prst="line">
            <a:avLst/>
          </a:prstGeom>
        </p:spPr>
        <p:style>
          <a:lnRef idx="2">
            <a:schemeClr val="accent5"/>
          </a:lnRef>
          <a:fillRef idx="0">
            <a:schemeClr val="accent5"/>
          </a:fillRef>
          <a:effectRef idx="1">
            <a:schemeClr val="accent5"/>
          </a:effectRef>
          <a:fontRef idx="minor">
            <a:schemeClr val="tx1"/>
          </a:fontRef>
        </p:style>
      </p:cxnSp>
      <p:sp>
        <p:nvSpPr>
          <p:cNvPr id="5" name="TextBox 4"/>
          <p:cNvSpPr txBox="1"/>
          <p:nvPr/>
        </p:nvSpPr>
        <p:spPr>
          <a:xfrm>
            <a:off x="0" y="6477001"/>
            <a:ext cx="9144000" cy="389426"/>
          </a:xfrm>
          <a:prstGeom prst="rect">
            <a:avLst/>
          </a:prstGeom>
          <a:solidFill>
            <a:srgbClr val="002060"/>
          </a:solidFill>
        </p:spPr>
        <p:txBody>
          <a:bodyPr wrap="square" rtlCol="0">
            <a:spAutoFit/>
          </a:bodyPr>
          <a:lstStyle/>
          <a:p>
            <a:pPr algn="ctr">
              <a:spcAft>
                <a:spcPts val="600"/>
              </a:spcAft>
            </a:pPr>
            <a:r>
              <a:rPr lang="en-US" sz="1900" b="1" dirty="0" smtClean="0">
                <a:solidFill>
                  <a:schemeClr val="bg1"/>
                </a:solidFill>
                <a:latin typeface="Times New Roman" pitchFamily="18" charset="0"/>
                <a:cs typeface="Times New Roman" pitchFamily="18" charset="0"/>
              </a:rPr>
              <a:t>Research Centre for Limnology-LIPI &amp; Asia Pacific Centre for </a:t>
            </a:r>
            <a:r>
              <a:rPr lang="en-US" sz="1900" b="1" dirty="0" err="1" smtClean="0">
                <a:solidFill>
                  <a:schemeClr val="bg1"/>
                </a:solidFill>
                <a:latin typeface="Times New Roman" pitchFamily="18" charset="0"/>
                <a:cs typeface="Times New Roman" pitchFamily="18" charset="0"/>
              </a:rPr>
              <a:t>Ecohydrology</a:t>
            </a:r>
            <a:r>
              <a:rPr lang="en-US" sz="1900" b="1" dirty="0" smtClean="0">
                <a:solidFill>
                  <a:schemeClr val="bg1"/>
                </a:solidFill>
                <a:latin typeface="Times New Roman" pitchFamily="18" charset="0"/>
                <a:cs typeface="Times New Roman" pitchFamily="18" charset="0"/>
              </a:rPr>
              <a:t> (APCE)</a:t>
            </a:r>
            <a:endParaRPr lang="en-US" sz="19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76200"/>
            <a:ext cx="8229600" cy="715962"/>
          </a:xfrm>
        </p:spPr>
        <p:txBody>
          <a:bodyPr>
            <a:normAutofit/>
          </a:bodyPr>
          <a:lstStyle/>
          <a:p>
            <a:r>
              <a:rPr lang="en-US" sz="2000" b="1" dirty="0" smtClean="0"/>
              <a:t>Islamic Boarding School as A demonstration site for the Application of </a:t>
            </a:r>
            <a:r>
              <a:rPr lang="en-US" sz="2000" b="1" dirty="0" err="1" smtClean="0"/>
              <a:t>Ecohydrology</a:t>
            </a:r>
            <a:r>
              <a:rPr lang="en-US" sz="2000" b="1" dirty="0" smtClean="0"/>
              <a:t> Measures </a:t>
            </a:r>
            <a:endParaRPr lang="id-ID" sz="2000" b="1" dirty="0" smtClean="0"/>
          </a:p>
        </p:txBody>
      </p:sp>
      <p:sp>
        <p:nvSpPr>
          <p:cNvPr id="8195" name="Content Placeholder 2"/>
          <p:cNvSpPr>
            <a:spLocks noGrp="1"/>
          </p:cNvSpPr>
          <p:nvPr>
            <p:ph idx="1"/>
          </p:nvPr>
        </p:nvSpPr>
        <p:spPr>
          <a:xfrm>
            <a:off x="381000" y="990600"/>
            <a:ext cx="4876800" cy="4471988"/>
          </a:xfrm>
          <a:ln w="28575">
            <a:solidFill>
              <a:schemeClr val="tx1"/>
            </a:solidFill>
          </a:ln>
        </p:spPr>
        <p:txBody>
          <a:bodyPr>
            <a:normAutofit lnSpcReduction="10000"/>
          </a:bodyPr>
          <a:lstStyle/>
          <a:p>
            <a:r>
              <a:rPr lang="en-US" sz="2000" dirty="0" smtClean="0"/>
              <a:t>Water has particular position in Islam</a:t>
            </a:r>
          </a:p>
          <a:p>
            <a:pPr marL="742950" indent="-401638"/>
            <a:r>
              <a:rPr lang="en-US" sz="1800" i="1" dirty="0" smtClean="0">
                <a:solidFill>
                  <a:srgbClr val="0070C0"/>
                </a:solidFill>
              </a:rPr>
              <a:t>For ablution before praying, at least 5 times daily</a:t>
            </a:r>
          </a:p>
          <a:p>
            <a:pPr marL="742950" indent="-401638"/>
            <a:r>
              <a:rPr lang="en-US" sz="1800" i="1" dirty="0" smtClean="0">
                <a:solidFill>
                  <a:srgbClr val="0070C0"/>
                </a:solidFill>
              </a:rPr>
              <a:t>Our Prophet Muhammad used only 600 ml for ablution</a:t>
            </a:r>
          </a:p>
          <a:p>
            <a:endParaRPr lang="en-US" sz="2000" dirty="0" smtClean="0"/>
          </a:p>
          <a:p>
            <a:r>
              <a:rPr lang="en-US" sz="2000" dirty="0" smtClean="0"/>
              <a:t>Unfortunately the water is less respected</a:t>
            </a:r>
          </a:p>
          <a:p>
            <a:endParaRPr lang="en-US" sz="2000" dirty="0" smtClean="0"/>
          </a:p>
          <a:p>
            <a:r>
              <a:rPr lang="en-US" sz="2000" dirty="0" smtClean="0"/>
              <a:t>Traditional/Modern Islamic Boarding School (</a:t>
            </a:r>
            <a:r>
              <a:rPr lang="en-US" sz="2000" dirty="0" err="1" smtClean="0"/>
              <a:t>Pesantren</a:t>
            </a:r>
            <a:r>
              <a:rPr lang="en-US" sz="2000" dirty="0" smtClean="0"/>
              <a:t>)</a:t>
            </a:r>
          </a:p>
          <a:p>
            <a:pPr marL="742950" indent="-401638"/>
            <a:r>
              <a:rPr lang="en-US" sz="1800" b="1" i="1" dirty="0" smtClean="0">
                <a:solidFill>
                  <a:srgbClr val="0070C0"/>
                </a:solidFill>
              </a:rPr>
              <a:t>26,000 Schools</a:t>
            </a:r>
            <a:r>
              <a:rPr lang="en-US" sz="1800" i="1" dirty="0" smtClean="0">
                <a:solidFill>
                  <a:srgbClr val="0070C0"/>
                </a:solidFill>
              </a:rPr>
              <a:t>, lead by </a:t>
            </a:r>
            <a:r>
              <a:rPr lang="en-US" sz="1800" i="1" dirty="0" err="1" smtClean="0">
                <a:solidFill>
                  <a:srgbClr val="0070C0"/>
                </a:solidFill>
              </a:rPr>
              <a:t>ulama</a:t>
            </a:r>
            <a:r>
              <a:rPr lang="en-US" sz="1800" i="1" dirty="0" smtClean="0">
                <a:solidFill>
                  <a:srgbClr val="0070C0"/>
                </a:solidFill>
              </a:rPr>
              <a:t>/</a:t>
            </a:r>
            <a:r>
              <a:rPr lang="en-US" sz="1800" i="1" dirty="0" err="1" smtClean="0">
                <a:solidFill>
                  <a:srgbClr val="0070C0"/>
                </a:solidFill>
              </a:rPr>
              <a:t>Kyai</a:t>
            </a:r>
            <a:endParaRPr lang="en-US" sz="1800" i="1" dirty="0" smtClean="0">
              <a:solidFill>
                <a:srgbClr val="0070C0"/>
              </a:solidFill>
            </a:endParaRPr>
          </a:p>
          <a:p>
            <a:pPr marL="742950" indent="-401638"/>
            <a:r>
              <a:rPr lang="en-US" sz="1800" i="1" dirty="0" smtClean="0">
                <a:solidFill>
                  <a:srgbClr val="0070C0"/>
                </a:solidFill>
              </a:rPr>
              <a:t>Located at the rural area</a:t>
            </a:r>
          </a:p>
          <a:p>
            <a:pPr marL="742950" indent="-401638"/>
            <a:r>
              <a:rPr lang="en-US" sz="1800" i="1" dirty="0" smtClean="0">
                <a:solidFill>
                  <a:srgbClr val="0070C0"/>
                </a:solidFill>
              </a:rPr>
              <a:t>From primary to senior high schools</a:t>
            </a:r>
          </a:p>
          <a:p>
            <a:pPr marL="742950" indent="-401638"/>
            <a:r>
              <a:rPr lang="en-US" sz="1800" i="1" dirty="0" smtClean="0">
                <a:solidFill>
                  <a:srgbClr val="0070C0"/>
                </a:solidFill>
              </a:rPr>
              <a:t>Could empower up to </a:t>
            </a:r>
            <a:r>
              <a:rPr lang="en-US" sz="1800" b="1" i="1" dirty="0" smtClean="0">
                <a:solidFill>
                  <a:srgbClr val="0070C0"/>
                </a:solidFill>
              </a:rPr>
              <a:t>20 million people</a:t>
            </a:r>
            <a:endParaRPr lang="id-ID" sz="1800" b="1" i="1" dirty="0" smtClean="0">
              <a:solidFill>
                <a:srgbClr val="0070C0"/>
              </a:solidFill>
            </a:endParaRPr>
          </a:p>
        </p:txBody>
      </p:sp>
      <p:cxnSp>
        <p:nvCxnSpPr>
          <p:cNvPr id="4" name="Straight Connector 3"/>
          <p:cNvCxnSpPr/>
          <p:nvPr/>
        </p:nvCxnSpPr>
        <p:spPr>
          <a:xfrm rot="10800000" flipH="1">
            <a:off x="0" y="6411594"/>
            <a:ext cx="9144000" cy="1588"/>
          </a:xfrm>
          <a:prstGeom prst="line">
            <a:avLst/>
          </a:prstGeom>
        </p:spPr>
        <p:style>
          <a:lnRef idx="2">
            <a:schemeClr val="accent5"/>
          </a:lnRef>
          <a:fillRef idx="0">
            <a:schemeClr val="accent5"/>
          </a:fillRef>
          <a:effectRef idx="1">
            <a:schemeClr val="accent5"/>
          </a:effectRef>
          <a:fontRef idx="minor">
            <a:schemeClr val="tx1"/>
          </a:fontRef>
        </p:style>
      </p:cxnSp>
      <p:sp>
        <p:nvSpPr>
          <p:cNvPr id="5" name="TextBox 4"/>
          <p:cNvSpPr txBox="1"/>
          <p:nvPr/>
        </p:nvSpPr>
        <p:spPr>
          <a:xfrm>
            <a:off x="0" y="6477001"/>
            <a:ext cx="9144000" cy="389426"/>
          </a:xfrm>
          <a:prstGeom prst="rect">
            <a:avLst/>
          </a:prstGeom>
          <a:solidFill>
            <a:srgbClr val="002060"/>
          </a:solidFill>
        </p:spPr>
        <p:txBody>
          <a:bodyPr wrap="square" rtlCol="0">
            <a:spAutoFit/>
          </a:bodyPr>
          <a:lstStyle/>
          <a:p>
            <a:pPr algn="ctr">
              <a:spcAft>
                <a:spcPts val="600"/>
              </a:spcAft>
            </a:pPr>
            <a:r>
              <a:rPr lang="en-US" sz="1900" b="1" dirty="0" smtClean="0">
                <a:solidFill>
                  <a:schemeClr val="bg1"/>
                </a:solidFill>
                <a:latin typeface="Times New Roman" pitchFamily="18" charset="0"/>
                <a:cs typeface="Times New Roman" pitchFamily="18" charset="0"/>
              </a:rPr>
              <a:t>Research Centre for Limnology-LIPI &amp; Asia Pacific Centre for </a:t>
            </a:r>
            <a:r>
              <a:rPr lang="en-US" sz="1900" b="1" dirty="0" err="1" smtClean="0">
                <a:solidFill>
                  <a:schemeClr val="bg1"/>
                </a:solidFill>
                <a:latin typeface="Times New Roman" pitchFamily="18" charset="0"/>
                <a:cs typeface="Times New Roman" pitchFamily="18" charset="0"/>
              </a:rPr>
              <a:t>Ecohydrology</a:t>
            </a:r>
            <a:r>
              <a:rPr lang="en-US" sz="1900" b="1" dirty="0" smtClean="0">
                <a:solidFill>
                  <a:schemeClr val="bg1"/>
                </a:solidFill>
                <a:latin typeface="Times New Roman" pitchFamily="18" charset="0"/>
                <a:cs typeface="Times New Roman" pitchFamily="18" charset="0"/>
              </a:rPr>
              <a:t> (APCE)</a:t>
            </a:r>
            <a:endParaRPr lang="en-US" sz="1900" b="1" dirty="0">
              <a:solidFill>
                <a:schemeClr val="bg1"/>
              </a:solidFill>
              <a:latin typeface="Times New Roman" pitchFamily="18" charset="0"/>
              <a:cs typeface="Times New Roman" pitchFamily="18" charset="0"/>
            </a:endParaRPr>
          </a:p>
        </p:txBody>
      </p:sp>
      <p:pic>
        <p:nvPicPr>
          <p:cNvPr id="6" name="Picture 6"/>
          <p:cNvPicPr>
            <a:picLocks noChangeAspect="1" noChangeArrowheads="1"/>
          </p:cNvPicPr>
          <p:nvPr/>
        </p:nvPicPr>
        <p:blipFill>
          <a:blip r:embed="rId2"/>
          <a:srcRect/>
          <a:stretch>
            <a:fillRect/>
          </a:stretch>
        </p:blipFill>
        <p:spPr bwMode="auto">
          <a:xfrm>
            <a:off x="5715000" y="762000"/>
            <a:ext cx="3128833" cy="2348801"/>
          </a:xfrm>
          <a:prstGeom prst="rect">
            <a:avLst/>
          </a:prstGeom>
          <a:noFill/>
          <a:ln w="9525">
            <a:noFill/>
            <a:miter lim="800000"/>
            <a:headEnd/>
            <a:tailEnd/>
          </a:ln>
        </p:spPr>
      </p:pic>
      <p:pic>
        <p:nvPicPr>
          <p:cNvPr id="7" name="Picture 10" descr="Description: J:\poto ciamis\DSC07276.JPG"/>
          <p:cNvPicPr>
            <a:picLocks noChangeAspect="1" noChangeArrowheads="1"/>
          </p:cNvPicPr>
          <p:nvPr/>
        </p:nvPicPr>
        <p:blipFill>
          <a:blip r:embed="rId3"/>
          <a:srcRect/>
          <a:stretch>
            <a:fillRect/>
          </a:stretch>
        </p:blipFill>
        <p:spPr bwMode="auto">
          <a:xfrm>
            <a:off x="5715000" y="3215145"/>
            <a:ext cx="3124200" cy="2347455"/>
          </a:xfrm>
          <a:prstGeom prst="rect">
            <a:avLst/>
          </a:prstGeom>
          <a:noFill/>
          <a:ln w="9525">
            <a:noFill/>
            <a:miter lim="800000"/>
            <a:headEnd/>
            <a:tailEnd/>
          </a:ln>
        </p:spPr>
      </p:pic>
      <p:sp>
        <p:nvSpPr>
          <p:cNvPr id="8" name="TextBox 7"/>
          <p:cNvSpPr txBox="1"/>
          <p:nvPr/>
        </p:nvSpPr>
        <p:spPr>
          <a:xfrm>
            <a:off x="5638800" y="5602069"/>
            <a:ext cx="3200400" cy="646331"/>
          </a:xfrm>
          <a:prstGeom prst="rect">
            <a:avLst/>
          </a:prstGeom>
          <a:noFill/>
        </p:spPr>
        <p:txBody>
          <a:bodyPr wrap="square" rtlCol="0">
            <a:spAutoFit/>
          </a:bodyPr>
          <a:lstStyle/>
          <a:p>
            <a:pPr algn="just"/>
            <a:r>
              <a:rPr lang="en-US" sz="1200" b="1" dirty="0" smtClean="0"/>
              <a:t>Meeting with “</a:t>
            </a:r>
            <a:r>
              <a:rPr lang="en-US" sz="1200" b="1" dirty="0" err="1" smtClean="0"/>
              <a:t>Ulama</a:t>
            </a:r>
            <a:r>
              <a:rPr lang="en-US" sz="1200" b="1" dirty="0" smtClean="0"/>
              <a:t>” in District </a:t>
            </a:r>
            <a:r>
              <a:rPr lang="en-US" sz="1200" b="1" dirty="0" err="1" smtClean="0"/>
              <a:t>Ciamis</a:t>
            </a:r>
            <a:r>
              <a:rPr lang="en-US" sz="1200" b="1" dirty="0" smtClean="0"/>
              <a:t>, West Java (above).  Artificial wetland at </a:t>
            </a:r>
            <a:r>
              <a:rPr lang="en-US" sz="1200" b="1" dirty="0" err="1" smtClean="0"/>
              <a:t>Ar-Risalah</a:t>
            </a:r>
            <a:r>
              <a:rPr lang="en-US" sz="1200" b="1" dirty="0" smtClean="0"/>
              <a:t> Islamic Boarding School (</a:t>
            </a:r>
            <a:r>
              <a:rPr lang="en-US" sz="1200" b="1" dirty="0" err="1" smtClean="0"/>
              <a:t>Pesantren</a:t>
            </a:r>
            <a:r>
              <a:rPr lang="en-US" sz="1200" b="1" dirty="0" smtClean="0"/>
              <a:t>), </a:t>
            </a:r>
            <a:r>
              <a:rPr lang="en-US" sz="1200" b="1" dirty="0" err="1" smtClean="0"/>
              <a:t>Ciamis</a:t>
            </a:r>
            <a:endParaRPr lang="en-US" sz="1200" b="1" dirty="0"/>
          </a:p>
        </p:txBody>
      </p:sp>
      <p:sp>
        <p:nvSpPr>
          <p:cNvPr id="9" name="TextBox 8"/>
          <p:cNvSpPr txBox="1"/>
          <p:nvPr/>
        </p:nvSpPr>
        <p:spPr>
          <a:xfrm>
            <a:off x="304800" y="5562600"/>
            <a:ext cx="5257800" cy="830997"/>
          </a:xfrm>
          <a:prstGeom prst="rect">
            <a:avLst/>
          </a:prstGeom>
          <a:noFill/>
        </p:spPr>
        <p:txBody>
          <a:bodyPr wrap="square" rtlCol="0">
            <a:spAutoFit/>
          </a:bodyPr>
          <a:lstStyle/>
          <a:p>
            <a:r>
              <a:rPr lang="en-US" sz="2400" b="1" dirty="0" smtClean="0">
                <a:solidFill>
                  <a:srgbClr val="002060"/>
                </a:solidFill>
              </a:rPr>
              <a:t>How does empower “the </a:t>
            </a:r>
            <a:r>
              <a:rPr lang="en-US" sz="2400" b="1" dirty="0" err="1" smtClean="0">
                <a:solidFill>
                  <a:srgbClr val="002060"/>
                </a:solidFill>
              </a:rPr>
              <a:t>Pesantren</a:t>
            </a:r>
            <a:r>
              <a:rPr lang="en-US" sz="2400" b="1" dirty="0" smtClean="0">
                <a:solidFill>
                  <a:srgbClr val="002060"/>
                </a:solidFill>
              </a:rPr>
              <a:t>” as agent of change in water management</a:t>
            </a:r>
            <a:endParaRPr lang="en-US" sz="2400" b="1" dirty="0">
              <a:solidFill>
                <a:srgbClr val="002060"/>
              </a:solidFill>
            </a:endParaRPr>
          </a:p>
        </p:txBody>
      </p:sp>
      <p:sp>
        <p:nvSpPr>
          <p:cNvPr id="10" name="Right Arrow 9"/>
          <p:cNvSpPr/>
          <p:nvPr/>
        </p:nvSpPr>
        <p:spPr>
          <a:xfrm>
            <a:off x="5294376" y="2566416"/>
            <a:ext cx="381000" cy="1219200"/>
          </a:xfrm>
          <a:prstGeom prst="rightArrow">
            <a:avLst/>
          </a:prstGeom>
          <a:solidFill>
            <a:srgbClr val="002060"/>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188913"/>
            <a:ext cx="8229600" cy="993775"/>
          </a:xfrm>
        </p:spPr>
        <p:txBody>
          <a:bodyPr>
            <a:normAutofit fontScale="90000"/>
          </a:bodyPr>
          <a:lstStyle/>
          <a:p>
            <a:r>
              <a:rPr lang="en-US" sz="3600" b="1" smtClean="0"/>
              <a:t>IPAG60: </a:t>
            </a:r>
            <a:r>
              <a:rPr lang="id-ID" sz="3600" b="1" smtClean="0"/>
              <a:t>A</a:t>
            </a:r>
            <a:r>
              <a:rPr lang="en-US" sz="3600" b="1" smtClean="0"/>
              <a:t>lternative </a:t>
            </a:r>
            <a:r>
              <a:rPr lang="id-ID" sz="3600" b="1" smtClean="0"/>
              <a:t>T</a:t>
            </a:r>
            <a:r>
              <a:rPr lang="en-US" sz="3600" b="1" smtClean="0"/>
              <a:t>echnology </a:t>
            </a:r>
            <a:r>
              <a:rPr lang="id-ID" sz="3600" b="1" smtClean="0"/>
              <a:t/>
            </a:r>
            <a:br>
              <a:rPr lang="id-ID" sz="3600" b="1" smtClean="0"/>
            </a:br>
            <a:r>
              <a:rPr lang="en-US" sz="3600" b="1" smtClean="0"/>
              <a:t>for </a:t>
            </a:r>
            <a:r>
              <a:rPr lang="id-ID" sz="3600" b="1" smtClean="0"/>
              <a:t>C</a:t>
            </a:r>
            <a:r>
              <a:rPr lang="en-US" sz="3600" b="1" smtClean="0"/>
              <a:t>lean </a:t>
            </a:r>
            <a:r>
              <a:rPr lang="id-ID" sz="3600" b="1" smtClean="0"/>
              <a:t>W</a:t>
            </a:r>
            <a:r>
              <a:rPr lang="en-US" sz="3600" b="1" smtClean="0"/>
              <a:t>ater in </a:t>
            </a:r>
            <a:r>
              <a:rPr lang="id-ID" sz="3600" b="1" smtClean="0"/>
              <a:t>P</a:t>
            </a:r>
            <a:r>
              <a:rPr lang="en-US" sz="3600" b="1" smtClean="0"/>
              <a:t>eatland </a:t>
            </a:r>
            <a:r>
              <a:rPr lang="id-ID" sz="3600" b="1" smtClean="0"/>
              <a:t>A</a:t>
            </a:r>
            <a:r>
              <a:rPr lang="en-US" sz="3600" b="1" smtClean="0"/>
              <a:t>reas</a:t>
            </a:r>
            <a:endParaRPr lang="id-ID" sz="3600" b="1" smtClean="0"/>
          </a:p>
        </p:txBody>
      </p:sp>
      <p:sp>
        <p:nvSpPr>
          <p:cNvPr id="10243" name="Content Placeholder 2"/>
          <p:cNvSpPr>
            <a:spLocks noGrp="1"/>
          </p:cNvSpPr>
          <p:nvPr>
            <p:ph idx="1"/>
          </p:nvPr>
        </p:nvSpPr>
        <p:spPr>
          <a:xfrm>
            <a:off x="457200" y="1412875"/>
            <a:ext cx="8229600" cy="5184775"/>
          </a:xfrm>
        </p:spPr>
        <p:txBody>
          <a:bodyPr/>
          <a:lstStyle/>
          <a:p>
            <a:pPr algn="just">
              <a:buFont typeface="Courier New" pitchFamily="49" charset="0"/>
              <a:buChar char="o"/>
            </a:pPr>
            <a:r>
              <a:rPr lang="en-US" sz="2400" dirty="0" smtClean="0"/>
              <a:t>The majority of areas in Riau Province and Central Kalimantan Province have land with peat surface water, which characteristically has: </a:t>
            </a:r>
            <a:r>
              <a:rPr lang="en-US" sz="2400" dirty="0" smtClean="0">
                <a:solidFill>
                  <a:srgbClr val="0070C0"/>
                </a:solidFill>
              </a:rPr>
              <a:t>• </a:t>
            </a:r>
            <a:r>
              <a:rPr lang="en-US" sz="2400" dirty="0" smtClean="0"/>
              <a:t> </a:t>
            </a:r>
            <a:r>
              <a:rPr lang="en-US" sz="2400" dirty="0" smtClean="0">
                <a:solidFill>
                  <a:srgbClr val="0070C0"/>
                </a:solidFill>
              </a:rPr>
              <a:t>low pH levels (2-4), making it highly acidic •  high levels of organic matter •  high levels of iron and manganese •  yellow or dark brown </a:t>
            </a:r>
            <a:r>
              <a:rPr lang="en-US" sz="2400" dirty="0" err="1" smtClean="0">
                <a:solidFill>
                  <a:srgbClr val="0070C0"/>
                </a:solidFill>
              </a:rPr>
              <a:t>colour</a:t>
            </a:r>
            <a:r>
              <a:rPr lang="en-US" sz="2400" dirty="0" smtClean="0">
                <a:solidFill>
                  <a:srgbClr val="0070C0"/>
                </a:solidFill>
              </a:rPr>
              <a:t>.</a:t>
            </a:r>
          </a:p>
          <a:p>
            <a:pPr algn="just">
              <a:buFont typeface="Courier New" pitchFamily="49" charset="0"/>
              <a:buChar char="o"/>
            </a:pPr>
            <a:endParaRPr lang="en-US" sz="2400" dirty="0" smtClean="0"/>
          </a:p>
          <a:p>
            <a:pPr algn="just">
              <a:buFont typeface="Courier New" pitchFamily="49" charset="0"/>
              <a:buChar char="o"/>
            </a:pPr>
            <a:r>
              <a:rPr lang="en-US" sz="2400" dirty="0" smtClean="0"/>
              <a:t>Peat water treatment technology (developed by Prof. </a:t>
            </a:r>
            <a:r>
              <a:rPr lang="en-US" sz="2400" dirty="0" err="1" smtClean="0"/>
              <a:t>Ignasius</a:t>
            </a:r>
            <a:r>
              <a:rPr lang="en-US" sz="2400" dirty="0" smtClean="0"/>
              <a:t> </a:t>
            </a:r>
            <a:r>
              <a:rPr lang="en-US" sz="2400" dirty="0" err="1" smtClean="0"/>
              <a:t>Sutapa</a:t>
            </a:r>
            <a:r>
              <a:rPr lang="en-US" sz="2400" dirty="0" smtClean="0"/>
              <a:t>) enables peat areas to have peat water treatment facilities for the drinking water supply. </a:t>
            </a:r>
            <a:r>
              <a:rPr lang="id-ID" sz="2400" dirty="0" smtClean="0"/>
              <a:t>A</a:t>
            </a:r>
            <a:r>
              <a:rPr lang="en-US" sz="2400" dirty="0" smtClean="0"/>
              <a:t> lot of territory in some areas in Indonesia – especially Sumatra and Kalimantan have clean water source issues. </a:t>
            </a:r>
            <a:r>
              <a:rPr lang="en-US" sz="2400" dirty="0" smtClean="0">
                <a:solidFill>
                  <a:srgbClr val="0070C0"/>
                </a:solidFill>
              </a:rPr>
              <a:t>Implementation of this technology in the wider area is necessary to support the increase in water services in the region.</a:t>
            </a:r>
          </a:p>
          <a:p>
            <a:endParaRPr lang="id-ID" dirty="0" smtClean="0"/>
          </a:p>
        </p:txBody>
      </p:sp>
      <p:cxnSp>
        <p:nvCxnSpPr>
          <p:cNvPr id="4" name="Straight Connector 3"/>
          <p:cNvCxnSpPr/>
          <p:nvPr/>
        </p:nvCxnSpPr>
        <p:spPr>
          <a:xfrm rot="10800000" flipH="1">
            <a:off x="0" y="6411594"/>
            <a:ext cx="9144000" cy="1588"/>
          </a:xfrm>
          <a:prstGeom prst="line">
            <a:avLst/>
          </a:prstGeom>
        </p:spPr>
        <p:style>
          <a:lnRef idx="2">
            <a:schemeClr val="accent5"/>
          </a:lnRef>
          <a:fillRef idx="0">
            <a:schemeClr val="accent5"/>
          </a:fillRef>
          <a:effectRef idx="1">
            <a:schemeClr val="accent5"/>
          </a:effectRef>
          <a:fontRef idx="minor">
            <a:schemeClr val="tx1"/>
          </a:fontRef>
        </p:style>
      </p:cxnSp>
      <p:sp>
        <p:nvSpPr>
          <p:cNvPr id="5" name="TextBox 4"/>
          <p:cNvSpPr txBox="1"/>
          <p:nvPr/>
        </p:nvSpPr>
        <p:spPr>
          <a:xfrm>
            <a:off x="0" y="6477001"/>
            <a:ext cx="9144000" cy="389426"/>
          </a:xfrm>
          <a:prstGeom prst="rect">
            <a:avLst/>
          </a:prstGeom>
          <a:solidFill>
            <a:srgbClr val="002060"/>
          </a:solidFill>
        </p:spPr>
        <p:txBody>
          <a:bodyPr wrap="square" rtlCol="0">
            <a:spAutoFit/>
          </a:bodyPr>
          <a:lstStyle/>
          <a:p>
            <a:pPr algn="ctr">
              <a:spcAft>
                <a:spcPts val="600"/>
              </a:spcAft>
            </a:pPr>
            <a:r>
              <a:rPr lang="en-US" sz="1900" b="1" dirty="0" smtClean="0">
                <a:solidFill>
                  <a:schemeClr val="bg1"/>
                </a:solidFill>
                <a:latin typeface="Times New Roman" pitchFamily="18" charset="0"/>
                <a:cs typeface="Times New Roman" pitchFamily="18" charset="0"/>
              </a:rPr>
              <a:t>Research Centre for Limnology-LIPI &amp; Asia Pacific Centre for </a:t>
            </a:r>
            <a:r>
              <a:rPr lang="en-US" sz="1900" b="1" dirty="0" err="1" smtClean="0">
                <a:solidFill>
                  <a:schemeClr val="bg1"/>
                </a:solidFill>
                <a:latin typeface="Times New Roman" pitchFamily="18" charset="0"/>
                <a:cs typeface="Times New Roman" pitchFamily="18" charset="0"/>
              </a:rPr>
              <a:t>Ecohydrology</a:t>
            </a:r>
            <a:r>
              <a:rPr lang="en-US" sz="1900" b="1" dirty="0" smtClean="0">
                <a:solidFill>
                  <a:schemeClr val="bg1"/>
                </a:solidFill>
                <a:latin typeface="Times New Roman" pitchFamily="18" charset="0"/>
                <a:cs typeface="Times New Roman" pitchFamily="18" charset="0"/>
              </a:rPr>
              <a:t> (APCE)</a:t>
            </a:r>
            <a:endParaRPr lang="en-US" sz="19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4784725" y="633413"/>
            <a:ext cx="3008313" cy="1997075"/>
          </a:xfrm>
          <a:prstGeom prst="rect">
            <a:avLst/>
          </a:prstGeom>
          <a:noFill/>
          <a:ln w="9525">
            <a:noFill/>
            <a:miter lim="800000"/>
            <a:headEnd/>
            <a:tailEnd/>
          </a:ln>
        </p:spPr>
      </p:pic>
      <p:pic>
        <p:nvPicPr>
          <p:cNvPr id="11267" name="Picture 3"/>
          <p:cNvPicPr>
            <a:picLocks noChangeAspect="1" noChangeArrowheads="1"/>
          </p:cNvPicPr>
          <p:nvPr/>
        </p:nvPicPr>
        <p:blipFill>
          <a:blip r:embed="rId3"/>
          <a:srcRect/>
          <a:stretch>
            <a:fillRect/>
          </a:stretch>
        </p:blipFill>
        <p:spPr bwMode="auto">
          <a:xfrm>
            <a:off x="1004888" y="609600"/>
            <a:ext cx="2738437" cy="2044700"/>
          </a:xfrm>
          <a:prstGeom prst="rect">
            <a:avLst/>
          </a:prstGeom>
          <a:noFill/>
          <a:ln w="9525">
            <a:noFill/>
            <a:miter lim="800000"/>
            <a:headEnd/>
            <a:tailEnd/>
          </a:ln>
        </p:spPr>
      </p:pic>
      <p:sp>
        <p:nvSpPr>
          <p:cNvPr id="11268" name="Rectangle 3"/>
          <p:cNvSpPr>
            <a:spLocks noChangeArrowheads="1"/>
          </p:cNvSpPr>
          <p:nvPr/>
        </p:nvSpPr>
        <p:spPr bwMode="auto">
          <a:xfrm>
            <a:off x="1736725" y="3652838"/>
            <a:ext cx="9144000" cy="457200"/>
          </a:xfrm>
          <a:prstGeom prst="rect">
            <a:avLst/>
          </a:prstGeom>
          <a:noFill/>
          <a:ln w="9525">
            <a:noFill/>
            <a:miter lim="800000"/>
            <a:headEnd/>
            <a:tailEnd/>
          </a:ln>
          <a:effectLst/>
        </p:spPr>
        <p:txBody>
          <a:bodyPr wrap="none" anchor="ctr">
            <a:spAutoFit/>
          </a:bodyPr>
          <a:lstStyle/>
          <a:p>
            <a:pPr eaLnBrk="0" hangingPunct="0"/>
            <a:endParaRPr lang="en-US"/>
          </a:p>
        </p:txBody>
      </p:sp>
      <p:sp>
        <p:nvSpPr>
          <p:cNvPr id="11269" name="Rectangle 5"/>
          <p:cNvSpPr>
            <a:spLocks noChangeArrowheads="1"/>
          </p:cNvSpPr>
          <p:nvPr/>
        </p:nvSpPr>
        <p:spPr bwMode="auto">
          <a:xfrm>
            <a:off x="4972050" y="2824163"/>
            <a:ext cx="2570163" cy="384175"/>
          </a:xfrm>
          <a:prstGeom prst="rect">
            <a:avLst/>
          </a:prstGeom>
          <a:noFill/>
          <a:ln w="9525">
            <a:noFill/>
            <a:miter lim="800000"/>
            <a:headEnd/>
            <a:tailEnd/>
          </a:ln>
        </p:spPr>
        <p:txBody>
          <a:bodyPr wrap="none">
            <a:spAutoFit/>
          </a:bodyPr>
          <a:lstStyle/>
          <a:p>
            <a:pPr algn="ctr">
              <a:lnSpc>
                <a:spcPct val="115000"/>
              </a:lnSpc>
            </a:pPr>
            <a:r>
              <a:rPr lang="id-ID" b="1"/>
              <a:t>IFAS course activities</a:t>
            </a:r>
            <a:endParaRPr lang="id-ID" sz="1600" b="1">
              <a:latin typeface="Verdana" pitchFamily="34" charset="0"/>
              <a:ea typeface="Verdana" pitchFamily="34" charset="0"/>
              <a:cs typeface="Times New Roman" pitchFamily="18" charset="0"/>
            </a:endParaRPr>
          </a:p>
        </p:txBody>
      </p:sp>
      <p:sp>
        <p:nvSpPr>
          <p:cNvPr id="11270" name="Rectangle 6"/>
          <p:cNvSpPr>
            <a:spLocks noChangeArrowheads="1"/>
          </p:cNvSpPr>
          <p:nvPr/>
        </p:nvSpPr>
        <p:spPr bwMode="auto">
          <a:xfrm>
            <a:off x="681038" y="2773363"/>
            <a:ext cx="3365500" cy="382587"/>
          </a:xfrm>
          <a:prstGeom prst="rect">
            <a:avLst/>
          </a:prstGeom>
          <a:noFill/>
          <a:ln w="9525">
            <a:noFill/>
            <a:miter lim="800000"/>
            <a:headEnd/>
            <a:tailEnd/>
          </a:ln>
        </p:spPr>
        <p:txBody>
          <a:bodyPr wrap="none">
            <a:spAutoFit/>
          </a:bodyPr>
          <a:lstStyle/>
          <a:p>
            <a:pPr algn="ctr">
              <a:lnSpc>
                <a:spcPct val="115000"/>
              </a:lnSpc>
            </a:pPr>
            <a:r>
              <a:rPr lang="id-ID" b="1"/>
              <a:t>Flooding events in Indonesia</a:t>
            </a:r>
            <a:endParaRPr lang="id-ID" sz="1600" b="1">
              <a:latin typeface="Verdana" pitchFamily="34" charset="0"/>
              <a:ea typeface="Verdana" pitchFamily="34" charset="0"/>
              <a:cs typeface="Times New Roman" pitchFamily="18" charset="0"/>
            </a:endParaRPr>
          </a:p>
        </p:txBody>
      </p:sp>
      <p:pic>
        <p:nvPicPr>
          <p:cNvPr id="11271" name="Picture 6"/>
          <p:cNvPicPr>
            <a:picLocks noChangeAspect="1" noChangeArrowheads="1"/>
          </p:cNvPicPr>
          <p:nvPr/>
        </p:nvPicPr>
        <p:blipFill>
          <a:blip r:embed="rId4"/>
          <a:srcRect/>
          <a:stretch>
            <a:fillRect/>
          </a:stretch>
        </p:blipFill>
        <p:spPr bwMode="auto">
          <a:xfrm>
            <a:off x="947738" y="3417888"/>
            <a:ext cx="2852737" cy="2141537"/>
          </a:xfrm>
          <a:prstGeom prst="rect">
            <a:avLst/>
          </a:prstGeom>
          <a:noFill/>
          <a:ln w="9525">
            <a:noFill/>
            <a:miter lim="800000"/>
            <a:headEnd/>
            <a:tailEnd/>
          </a:ln>
        </p:spPr>
      </p:pic>
      <p:pic>
        <p:nvPicPr>
          <p:cNvPr id="11272" name="Picture 10" descr="Description: J:\poto ciamis\DSC07276.JPG"/>
          <p:cNvPicPr>
            <a:picLocks noChangeAspect="1" noChangeArrowheads="1"/>
          </p:cNvPicPr>
          <p:nvPr/>
        </p:nvPicPr>
        <p:blipFill>
          <a:blip r:embed="rId5"/>
          <a:srcRect/>
          <a:stretch>
            <a:fillRect/>
          </a:stretch>
        </p:blipFill>
        <p:spPr bwMode="auto">
          <a:xfrm>
            <a:off x="4911725" y="3468688"/>
            <a:ext cx="2879725" cy="2163762"/>
          </a:xfrm>
          <a:prstGeom prst="rect">
            <a:avLst/>
          </a:prstGeom>
          <a:noFill/>
          <a:ln w="9525">
            <a:noFill/>
            <a:miter lim="800000"/>
            <a:headEnd/>
            <a:tailEnd/>
          </a:ln>
        </p:spPr>
      </p:pic>
      <p:sp>
        <p:nvSpPr>
          <p:cNvPr id="11273" name="Rectangle 6"/>
          <p:cNvSpPr>
            <a:spLocks noChangeArrowheads="1"/>
          </p:cNvSpPr>
          <p:nvPr/>
        </p:nvSpPr>
        <p:spPr bwMode="auto">
          <a:xfrm>
            <a:off x="1779588" y="3670300"/>
            <a:ext cx="9144000" cy="457200"/>
          </a:xfrm>
          <a:prstGeom prst="rect">
            <a:avLst/>
          </a:prstGeom>
          <a:noFill/>
          <a:ln w="9525">
            <a:noFill/>
            <a:miter lim="800000"/>
            <a:headEnd/>
            <a:tailEnd/>
          </a:ln>
          <a:effectLst/>
        </p:spPr>
        <p:txBody>
          <a:bodyPr wrap="none" anchor="ctr">
            <a:spAutoFit/>
          </a:bodyPr>
          <a:lstStyle/>
          <a:p>
            <a:pPr eaLnBrk="0" hangingPunct="0"/>
            <a:endParaRPr lang="en-US"/>
          </a:p>
        </p:txBody>
      </p:sp>
      <p:sp>
        <p:nvSpPr>
          <p:cNvPr id="11274" name="Rectangle 10"/>
          <p:cNvSpPr>
            <a:spLocks noChangeArrowheads="1"/>
          </p:cNvSpPr>
          <p:nvPr/>
        </p:nvSpPr>
        <p:spPr bwMode="auto">
          <a:xfrm>
            <a:off x="785813" y="5645150"/>
            <a:ext cx="3065462" cy="646113"/>
          </a:xfrm>
          <a:prstGeom prst="rect">
            <a:avLst/>
          </a:prstGeom>
          <a:noFill/>
          <a:ln w="9525">
            <a:noFill/>
            <a:miter lim="800000"/>
            <a:headEnd/>
            <a:tailEnd/>
          </a:ln>
        </p:spPr>
        <p:txBody>
          <a:bodyPr>
            <a:spAutoFit/>
          </a:bodyPr>
          <a:lstStyle/>
          <a:p>
            <a:pPr algn="ctr"/>
            <a:r>
              <a:rPr lang="id-ID" b="1"/>
              <a:t>Discussing with Islamic </a:t>
            </a:r>
          </a:p>
          <a:p>
            <a:pPr algn="ctr"/>
            <a:r>
              <a:rPr lang="id-ID" b="1"/>
              <a:t>Leaders community</a:t>
            </a:r>
            <a:r>
              <a:rPr lang="id-ID"/>
              <a:t> </a:t>
            </a:r>
            <a:endParaRPr lang="id-ID">
              <a:latin typeface="Calibri" pitchFamily="34" charset="0"/>
              <a:cs typeface="Times New Roman" pitchFamily="18" charset="0"/>
            </a:endParaRPr>
          </a:p>
        </p:txBody>
      </p:sp>
      <p:sp>
        <p:nvSpPr>
          <p:cNvPr id="11275" name="Rectangle 11"/>
          <p:cNvSpPr>
            <a:spLocks noChangeArrowheads="1"/>
          </p:cNvSpPr>
          <p:nvPr/>
        </p:nvSpPr>
        <p:spPr bwMode="auto">
          <a:xfrm>
            <a:off x="4643438" y="5645150"/>
            <a:ext cx="3481387" cy="474663"/>
          </a:xfrm>
          <a:prstGeom prst="rect">
            <a:avLst/>
          </a:prstGeom>
          <a:noFill/>
          <a:ln w="9525">
            <a:noFill/>
            <a:miter lim="800000"/>
            <a:headEnd/>
            <a:tailEnd/>
          </a:ln>
        </p:spPr>
        <p:txBody>
          <a:bodyPr wrap="none">
            <a:spAutoFit/>
          </a:bodyPr>
          <a:lstStyle/>
          <a:p>
            <a:pPr algn="ctr">
              <a:lnSpc>
                <a:spcPct val="115000"/>
              </a:lnSpc>
            </a:pPr>
            <a:r>
              <a:rPr lang="en-US" b="1"/>
              <a:t>Artificial </a:t>
            </a:r>
            <a:r>
              <a:rPr lang="id-ID" b="1"/>
              <a:t>constructed </a:t>
            </a:r>
            <a:r>
              <a:rPr lang="en-US" b="1"/>
              <a:t>wetland </a:t>
            </a:r>
            <a:endParaRPr lang="id-ID" sz="2400" b="1">
              <a:latin typeface="Verdana" pitchFamily="34" charset="0"/>
              <a:ea typeface="Verdana" pitchFamily="34" charset="0"/>
              <a:cs typeface="Times New Roman" pitchFamily="18" charset="0"/>
            </a:endParaRPr>
          </a:p>
        </p:txBody>
      </p:sp>
      <p:cxnSp>
        <p:nvCxnSpPr>
          <p:cNvPr id="12" name="Straight Connector 11"/>
          <p:cNvCxnSpPr/>
          <p:nvPr/>
        </p:nvCxnSpPr>
        <p:spPr>
          <a:xfrm rot="10800000" flipH="1">
            <a:off x="0" y="6411594"/>
            <a:ext cx="9144000" cy="1588"/>
          </a:xfrm>
          <a:prstGeom prst="line">
            <a:avLst/>
          </a:prstGeom>
        </p:spPr>
        <p:style>
          <a:lnRef idx="2">
            <a:schemeClr val="accent5"/>
          </a:lnRef>
          <a:fillRef idx="0">
            <a:schemeClr val="accent5"/>
          </a:fillRef>
          <a:effectRef idx="1">
            <a:schemeClr val="accent5"/>
          </a:effectRef>
          <a:fontRef idx="minor">
            <a:schemeClr val="tx1"/>
          </a:fontRef>
        </p:style>
      </p:cxnSp>
      <p:sp>
        <p:nvSpPr>
          <p:cNvPr id="13" name="TextBox 12"/>
          <p:cNvSpPr txBox="1"/>
          <p:nvPr/>
        </p:nvSpPr>
        <p:spPr>
          <a:xfrm>
            <a:off x="0" y="6477001"/>
            <a:ext cx="9144000" cy="389426"/>
          </a:xfrm>
          <a:prstGeom prst="rect">
            <a:avLst/>
          </a:prstGeom>
          <a:solidFill>
            <a:srgbClr val="002060"/>
          </a:solidFill>
        </p:spPr>
        <p:txBody>
          <a:bodyPr wrap="square" rtlCol="0">
            <a:spAutoFit/>
          </a:bodyPr>
          <a:lstStyle/>
          <a:p>
            <a:pPr algn="ctr">
              <a:spcAft>
                <a:spcPts val="600"/>
              </a:spcAft>
            </a:pPr>
            <a:r>
              <a:rPr lang="en-US" sz="1900" b="1" dirty="0" smtClean="0">
                <a:solidFill>
                  <a:schemeClr val="bg1"/>
                </a:solidFill>
                <a:latin typeface="Times New Roman" pitchFamily="18" charset="0"/>
                <a:cs typeface="Times New Roman" pitchFamily="18" charset="0"/>
              </a:rPr>
              <a:t>Research Centre for Limnology-LIPI &amp; Asia Pacific Centre for </a:t>
            </a:r>
            <a:r>
              <a:rPr lang="en-US" sz="1900" b="1" dirty="0" err="1" smtClean="0">
                <a:solidFill>
                  <a:schemeClr val="bg1"/>
                </a:solidFill>
                <a:latin typeface="Times New Roman" pitchFamily="18" charset="0"/>
                <a:cs typeface="Times New Roman" pitchFamily="18" charset="0"/>
              </a:rPr>
              <a:t>Ecohydrology</a:t>
            </a:r>
            <a:r>
              <a:rPr lang="en-US" sz="1900" b="1" dirty="0" smtClean="0">
                <a:solidFill>
                  <a:schemeClr val="bg1"/>
                </a:solidFill>
                <a:latin typeface="Times New Roman" pitchFamily="18" charset="0"/>
                <a:cs typeface="Times New Roman" pitchFamily="18" charset="0"/>
              </a:rPr>
              <a:t> (APCE)</a:t>
            </a:r>
            <a:endParaRPr lang="en-US" sz="1900" b="1" dirty="0">
              <a:solidFill>
                <a:schemeClr val="bg1"/>
              </a:solidFill>
              <a:latin typeface="Times New Roman" pitchFamily="18" charset="0"/>
              <a:cs typeface="Times New Roman" pitchFamily="18" charset="0"/>
            </a:endParaRPr>
          </a:p>
        </p:txBody>
      </p:sp>
      <p:sp>
        <p:nvSpPr>
          <p:cNvPr id="14" name="Right Arrow 13"/>
          <p:cNvSpPr/>
          <p:nvPr/>
        </p:nvSpPr>
        <p:spPr>
          <a:xfrm>
            <a:off x="3810000" y="1447800"/>
            <a:ext cx="914400" cy="762000"/>
          </a:xfrm>
          <a:prstGeom prst="rightArrow">
            <a:avLst/>
          </a:prstGeom>
          <a:solidFill>
            <a:schemeClr val="tx2">
              <a:lumMod val="20000"/>
              <a:lumOff val="8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5" name="Right Arrow 14"/>
          <p:cNvSpPr/>
          <p:nvPr/>
        </p:nvSpPr>
        <p:spPr>
          <a:xfrm>
            <a:off x="3886200" y="4114800"/>
            <a:ext cx="914400" cy="762000"/>
          </a:xfrm>
          <a:prstGeom prst="rightArrow">
            <a:avLst/>
          </a:prstGeom>
          <a:solidFill>
            <a:schemeClr val="tx2">
              <a:lumMod val="20000"/>
              <a:lumOff val="8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G_5448"/>
          <p:cNvPicPr>
            <a:picLocks noChangeAspect="1" noChangeArrowheads="1"/>
          </p:cNvPicPr>
          <p:nvPr/>
        </p:nvPicPr>
        <p:blipFill>
          <a:blip r:embed="rId2"/>
          <a:srcRect/>
          <a:stretch>
            <a:fillRect/>
          </a:stretch>
        </p:blipFill>
        <p:spPr bwMode="auto">
          <a:xfrm>
            <a:off x="1042988" y="620713"/>
            <a:ext cx="2851150" cy="2160587"/>
          </a:xfrm>
          <a:prstGeom prst="rect">
            <a:avLst/>
          </a:prstGeom>
          <a:noFill/>
          <a:ln w="9525">
            <a:noFill/>
            <a:miter lim="800000"/>
            <a:headEnd/>
            <a:tailEnd/>
          </a:ln>
        </p:spPr>
      </p:pic>
      <p:pic>
        <p:nvPicPr>
          <p:cNvPr id="12291" name="Picture 1" descr="IMG_5374"/>
          <p:cNvPicPr>
            <a:picLocks noChangeAspect="1" noChangeArrowheads="1"/>
          </p:cNvPicPr>
          <p:nvPr/>
        </p:nvPicPr>
        <p:blipFill>
          <a:blip r:embed="rId3"/>
          <a:srcRect/>
          <a:stretch>
            <a:fillRect/>
          </a:stretch>
        </p:blipFill>
        <p:spPr bwMode="auto">
          <a:xfrm>
            <a:off x="4962525" y="649288"/>
            <a:ext cx="2835275" cy="2132012"/>
          </a:xfrm>
          <a:prstGeom prst="rect">
            <a:avLst/>
          </a:prstGeom>
          <a:noFill/>
          <a:ln w="9525">
            <a:noFill/>
            <a:miter lim="800000"/>
            <a:headEnd/>
            <a:tailEnd/>
          </a:ln>
        </p:spPr>
      </p:pic>
      <p:sp>
        <p:nvSpPr>
          <p:cNvPr id="12292" name="Rectangle 3"/>
          <p:cNvSpPr>
            <a:spLocks noChangeArrowheads="1"/>
          </p:cNvSpPr>
          <p:nvPr/>
        </p:nvSpPr>
        <p:spPr bwMode="auto">
          <a:xfrm>
            <a:off x="1638300" y="3652838"/>
            <a:ext cx="9144000" cy="457200"/>
          </a:xfrm>
          <a:prstGeom prst="rect">
            <a:avLst/>
          </a:prstGeom>
          <a:noFill/>
          <a:ln w="9525">
            <a:noFill/>
            <a:miter lim="800000"/>
            <a:headEnd/>
            <a:tailEnd/>
          </a:ln>
          <a:effectLst/>
        </p:spPr>
        <p:txBody>
          <a:bodyPr wrap="none" anchor="ctr">
            <a:spAutoFit/>
          </a:bodyPr>
          <a:lstStyle/>
          <a:p>
            <a:pPr eaLnBrk="0" hangingPunct="0"/>
            <a:endParaRPr lang="en-US"/>
          </a:p>
        </p:txBody>
      </p:sp>
      <p:sp>
        <p:nvSpPr>
          <p:cNvPr id="12293" name="Rectangle 6"/>
          <p:cNvSpPr>
            <a:spLocks noChangeArrowheads="1"/>
          </p:cNvSpPr>
          <p:nvPr/>
        </p:nvSpPr>
        <p:spPr bwMode="auto">
          <a:xfrm>
            <a:off x="1092200" y="2813050"/>
            <a:ext cx="2659063" cy="701675"/>
          </a:xfrm>
          <a:prstGeom prst="rect">
            <a:avLst/>
          </a:prstGeom>
          <a:noFill/>
          <a:ln w="9525">
            <a:noFill/>
            <a:miter lim="800000"/>
            <a:headEnd/>
            <a:tailEnd/>
          </a:ln>
        </p:spPr>
        <p:txBody>
          <a:bodyPr wrap="none">
            <a:spAutoFit/>
          </a:bodyPr>
          <a:lstStyle/>
          <a:p>
            <a:pPr algn="ctr">
              <a:lnSpc>
                <a:spcPct val="115000"/>
              </a:lnSpc>
            </a:pPr>
            <a:r>
              <a:rPr lang="id-ID" b="1"/>
              <a:t>Rice Field in Jatiluwih </a:t>
            </a:r>
          </a:p>
          <a:p>
            <a:pPr algn="ctr">
              <a:lnSpc>
                <a:spcPct val="115000"/>
              </a:lnSpc>
            </a:pPr>
            <a:r>
              <a:rPr lang="id-ID" b="1"/>
              <a:t>world heritage site</a:t>
            </a:r>
            <a:endParaRPr lang="id-ID" sz="1600" b="1">
              <a:latin typeface="Verdana" pitchFamily="34" charset="0"/>
              <a:ea typeface="Verdana" pitchFamily="34" charset="0"/>
              <a:cs typeface="Times New Roman" pitchFamily="18" charset="0"/>
            </a:endParaRPr>
          </a:p>
        </p:txBody>
      </p:sp>
      <p:sp>
        <p:nvSpPr>
          <p:cNvPr id="12294" name="Rectangle 7"/>
          <p:cNvSpPr>
            <a:spLocks noChangeArrowheads="1"/>
          </p:cNvSpPr>
          <p:nvPr/>
        </p:nvSpPr>
        <p:spPr bwMode="auto">
          <a:xfrm>
            <a:off x="4957763" y="2852738"/>
            <a:ext cx="2709862" cy="730250"/>
          </a:xfrm>
          <a:prstGeom prst="rect">
            <a:avLst/>
          </a:prstGeom>
          <a:noFill/>
          <a:ln w="9525">
            <a:noFill/>
            <a:miter lim="800000"/>
            <a:headEnd/>
            <a:tailEnd/>
          </a:ln>
        </p:spPr>
        <p:txBody>
          <a:bodyPr>
            <a:spAutoFit/>
          </a:bodyPr>
          <a:lstStyle/>
          <a:p>
            <a:pPr algn="ctr">
              <a:lnSpc>
                <a:spcPct val="115000"/>
              </a:lnSpc>
            </a:pPr>
            <a:r>
              <a:rPr lang="id-ID" b="1"/>
              <a:t>Subak system : Pura, </a:t>
            </a:r>
          </a:p>
          <a:p>
            <a:pPr algn="ctr">
              <a:lnSpc>
                <a:spcPct val="115000"/>
              </a:lnSpc>
            </a:pPr>
            <a:r>
              <a:rPr lang="id-ID" b="1"/>
              <a:t>paddy field and water</a:t>
            </a:r>
            <a:endParaRPr lang="id-ID" sz="1600" b="1">
              <a:latin typeface="Verdana" pitchFamily="34" charset="0"/>
              <a:ea typeface="Verdana" pitchFamily="34" charset="0"/>
              <a:cs typeface="Times New Roman" pitchFamily="18" charset="0"/>
            </a:endParaRPr>
          </a:p>
        </p:txBody>
      </p:sp>
      <p:pic>
        <p:nvPicPr>
          <p:cNvPr id="12295" name="Picture 5" descr="Description: G:\Pictures\2013-02-04\072.JPG"/>
          <p:cNvPicPr>
            <a:picLocks noChangeAspect="1" noChangeArrowheads="1"/>
          </p:cNvPicPr>
          <p:nvPr/>
        </p:nvPicPr>
        <p:blipFill>
          <a:blip r:embed="rId4"/>
          <a:srcRect/>
          <a:stretch>
            <a:fillRect/>
          </a:stretch>
        </p:blipFill>
        <p:spPr bwMode="auto">
          <a:xfrm>
            <a:off x="4932363" y="3716338"/>
            <a:ext cx="2919412" cy="2190750"/>
          </a:xfrm>
          <a:prstGeom prst="rect">
            <a:avLst/>
          </a:prstGeom>
          <a:noFill/>
          <a:ln w="9525">
            <a:noFill/>
            <a:miter lim="800000"/>
            <a:headEnd/>
            <a:tailEnd/>
          </a:ln>
        </p:spPr>
      </p:pic>
      <p:pic>
        <p:nvPicPr>
          <p:cNvPr id="12296" name="Picture 6" descr="Description: C:\Users\Arief Wiyoso\Pictures\2012-12-30\064 IPAG60 Produk Unggulan P2L 2012.jpg"/>
          <p:cNvPicPr>
            <a:picLocks noChangeAspect="1" noChangeArrowheads="1"/>
          </p:cNvPicPr>
          <p:nvPr/>
        </p:nvPicPr>
        <p:blipFill>
          <a:blip r:embed="rId5"/>
          <a:srcRect/>
          <a:stretch>
            <a:fillRect/>
          </a:stretch>
        </p:blipFill>
        <p:spPr bwMode="auto">
          <a:xfrm>
            <a:off x="1031875" y="3716338"/>
            <a:ext cx="2862263" cy="2190750"/>
          </a:xfrm>
          <a:prstGeom prst="rect">
            <a:avLst/>
          </a:prstGeom>
          <a:noFill/>
          <a:ln w="9525">
            <a:noFill/>
            <a:miter lim="800000"/>
            <a:headEnd/>
            <a:tailEnd/>
          </a:ln>
        </p:spPr>
      </p:pic>
      <p:sp>
        <p:nvSpPr>
          <p:cNvPr id="12297" name="Rectangle 8"/>
          <p:cNvSpPr>
            <a:spLocks noChangeArrowheads="1"/>
          </p:cNvSpPr>
          <p:nvPr/>
        </p:nvSpPr>
        <p:spPr bwMode="auto">
          <a:xfrm>
            <a:off x="4932363" y="5992813"/>
            <a:ext cx="2952750" cy="647700"/>
          </a:xfrm>
          <a:prstGeom prst="rect">
            <a:avLst/>
          </a:prstGeom>
          <a:noFill/>
          <a:ln w="9525">
            <a:noFill/>
            <a:miter lim="800000"/>
            <a:headEnd/>
            <a:tailEnd/>
          </a:ln>
        </p:spPr>
        <p:txBody>
          <a:bodyPr>
            <a:spAutoFit/>
          </a:bodyPr>
          <a:lstStyle/>
          <a:p>
            <a:r>
              <a:rPr lang="id-ID" b="1"/>
              <a:t>Clean water produced by </a:t>
            </a:r>
          </a:p>
          <a:p>
            <a:r>
              <a:rPr lang="id-ID" b="1"/>
              <a:t>local people with IPAG60</a:t>
            </a:r>
            <a:endParaRPr lang="id-ID"/>
          </a:p>
        </p:txBody>
      </p:sp>
      <p:sp>
        <p:nvSpPr>
          <p:cNvPr id="12298" name="Rectangle 9"/>
          <p:cNvSpPr>
            <a:spLocks noChangeArrowheads="1"/>
          </p:cNvSpPr>
          <p:nvPr/>
        </p:nvSpPr>
        <p:spPr bwMode="auto">
          <a:xfrm>
            <a:off x="901700" y="6000750"/>
            <a:ext cx="2911475" cy="646113"/>
          </a:xfrm>
          <a:prstGeom prst="rect">
            <a:avLst/>
          </a:prstGeom>
          <a:noFill/>
          <a:ln w="9525">
            <a:noFill/>
            <a:miter lim="800000"/>
            <a:headEnd/>
            <a:tailEnd/>
          </a:ln>
        </p:spPr>
        <p:txBody>
          <a:bodyPr wrap="none">
            <a:spAutoFit/>
          </a:bodyPr>
          <a:lstStyle/>
          <a:p>
            <a:pPr algn="ctr"/>
            <a:r>
              <a:rPr lang="id-ID" b="1"/>
              <a:t>IPAG 60 : from peatwater</a:t>
            </a:r>
          </a:p>
          <a:p>
            <a:pPr algn="ctr"/>
            <a:r>
              <a:rPr lang="id-ID" b="1"/>
              <a:t> to clean water</a:t>
            </a:r>
          </a:p>
        </p:txBody>
      </p:sp>
      <p:sp>
        <p:nvSpPr>
          <p:cNvPr id="11" name="Right Arrow 10"/>
          <p:cNvSpPr/>
          <p:nvPr/>
        </p:nvSpPr>
        <p:spPr>
          <a:xfrm>
            <a:off x="3962400" y="1371600"/>
            <a:ext cx="914400" cy="762000"/>
          </a:xfrm>
          <a:prstGeom prst="rightArrow">
            <a:avLst/>
          </a:prstGeom>
          <a:solidFill>
            <a:schemeClr val="tx2">
              <a:lumMod val="20000"/>
              <a:lumOff val="8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2" name="Right Arrow 11"/>
          <p:cNvSpPr/>
          <p:nvPr/>
        </p:nvSpPr>
        <p:spPr>
          <a:xfrm>
            <a:off x="3962400" y="4419600"/>
            <a:ext cx="914400" cy="762000"/>
          </a:xfrm>
          <a:prstGeom prst="rightArrow">
            <a:avLst/>
          </a:prstGeom>
          <a:solidFill>
            <a:schemeClr val="tx2">
              <a:lumMod val="20000"/>
              <a:lumOff val="8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70848" y="2514600"/>
            <a:ext cx="8458200" cy="24384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685800" y="2962870"/>
            <a:ext cx="3124200" cy="923330"/>
          </a:xfrm>
          <a:prstGeom prst="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dirty="0" smtClean="0">
                <a:latin typeface="Tahoma" pitchFamily="34" charset="0"/>
                <a:ea typeface="Tahoma" pitchFamily="34" charset="0"/>
                <a:cs typeface="Tahoma" pitchFamily="34" charset="0"/>
              </a:rPr>
              <a:t>Flood Hazards </a:t>
            </a:r>
          </a:p>
          <a:p>
            <a:pPr algn="ctr"/>
            <a:r>
              <a:rPr lang="en-US" dirty="0" smtClean="0">
                <a:latin typeface="Tahoma" pitchFamily="34" charset="0"/>
                <a:ea typeface="Tahoma" pitchFamily="34" charset="0"/>
                <a:cs typeface="Tahoma" pitchFamily="34" charset="0"/>
              </a:rPr>
              <a:t>(Flood Discharge, Flood Extent, Inundated Area, )</a:t>
            </a:r>
            <a:endParaRPr lang="en-US" dirty="0">
              <a:latin typeface="Tahoma" pitchFamily="34" charset="0"/>
              <a:ea typeface="Tahoma" pitchFamily="34" charset="0"/>
              <a:cs typeface="Tahoma" pitchFamily="34" charset="0"/>
            </a:endParaRPr>
          </a:p>
        </p:txBody>
      </p:sp>
      <p:sp>
        <p:nvSpPr>
          <p:cNvPr id="5" name="TextBox 4"/>
          <p:cNvSpPr txBox="1"/>
          <p:nvPr/>
        </p:nvSpPr>
        <p:spPr>
          <a:xfrm>
            <a:off x="5562600" y="2819400"/>
            <a:ext cx="3124200" cy="1200329"/>
          </a:xfrm>
          <a:prstGeom prst="rect">
            <a:avLst/>
          </a:prstGeom>
          <a:ln/>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dirty="0" smtClean="0">
                <a:solidFill>
                  <a:schemeClr val="tx1"/>
                </a:solidFill>
                <a:latin typeface="Tahoma" pitchFamily="34" charset="0"/>
                <a:ea typeface="Tahoma" pitchFamily="34" charset="0"/>
                <a:cs typeface="Tahoma" pitchFamily="34" charset="0"/>
              </a:rPr>
              <a:t>Flood Exposure &amp; Vulnerabilities </a:t>
            </a:r>
          </a:p>
          <a:p>
            <a:pPr algn="ctr"/>
            <a:r>
              <a:rPr lang="en-US" dirty="0" smtClean="0">
                <a:solidFill>
                  <a:schemeClr val="tx1"/>
                </a:solidFill>
                <a:latin typeface="Tahoma" pitchFamily="34" charset="0"/>
                <a:ea typeface="Tahoma" pitchFamily="34" charset="0"/>
                <a:cs typeface="Tahoma" pitchFamily="34" charset="0"/>
              </a:rPr>
              <a:t>(Physical &amp; Non-Physical Impacts)</a:t>
            </a:r>
            <a:endParaRPr lang="en-US" dirty="0">
              <a:solidFill>
                <a:schemeClr val="tx1"/>
              </a:solidFill>
              <a:latin typeface="Tahoma" pitchFamily="34" charset="0"/>
              <a:ea typeface="Tahoma" pitchFamily="34" charset="0"/>
              <a:cs typeface="Tahoma" pitchFamily="34" charset="0"/>
            </a:endParaRPr>
          </a:p>
        </p:txBody>
      </p:sp>
      <p:sp>
        <p:nvSpPr>
          <p:cNvPr id="6" name="TextBox 5"/>
          <p:cNvSpPr txBox="1"/>
          <p:nvPr/>
        </p:nvSpPr>
        <p:spPr>
          <a:xfrm>
            <a:off x="3352800" y="4198960"/>
            <a:ext cx="3124200" cy="646331"/>
          </a:xfrm>
          <a:prstGeom prst="rect">
            <a:avLst/>
          </a:prstGeom>
          <a:noFill/>
          <a:ln w="28575">
            <a:solidFill>
              <a:schemeClr val="tx1"/>
            </a:solidFill>
          </a:ln>
        </p:spPr>
        <p:txBody>
          <a:bodyPr wrap="square" rtlCol="0">
            <a:spAutoFit/>
          </a:bodyPr>
          <a:lstStyle/>
          <a:p>
            <a:pPr algn="ctr"/>
            <a:r>
              <a:rPr lang="en-US" b="1" dirty="0" smtClean="0">
                <a:latin typeface="Tahoma" pitchFamily="34" charset="0"/>
                <a:ea typeface="Tahoma" pitchFamily="34" charset="0"/>
                <a:cs typeface="Tahoma" pitchFamily="34" charset="0"/>
              </a:rPr>
              <a:t>Flood Risk </a:t>
            </a:r>
          </a:p>
          <a:p>
            <a:pPr algn="ctr"/>
            <a:r>
              <a:rPr lang="en-US" b="1" dirty="0" smtClean="0">
                <a:latin typeface="Tahoma" pitchFamily="34" charset="0"/>
                <a:ea typeface="Tahoma" pitchFamily="34" charset="0"/>
                <a:cs typeface="Tahoma" pitchFamily="34" charset="0"/>
              </a:rPr>
              <a:t>(Damage Cost) </a:t>
            </a:r>
            <a:endParaRPr lang="en-US" b="1" dirty="0">
              <a:latin typeface="Tahoma" pitchFamily="34" charset="0"/>
              <a:ea typeface="Tahoma" pitchFamily="34" charset="0"/>
              <a:cs typeface="Tahoma" pitchFamily="34" charset="0"/>
            </a:endParaRPr>
          </a:p>
        </p:txBody>
      </p:sp>
      <p:sp>
        <p:nvSpPr>
          <p:cNvPr id="7" name="TextBox 6"/>
          <p:cNvSpPr txBox="1"/>
          <p:nvPr/>
        </p:nvSpPr>
        <p:spPr>
          <a:xfrm>
            <a:off x="4038600" y="152400"/>
            <a:ext cx="4648200" cy="646331"/>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latin typeface="Tahoma" pitchFamily="34" charset="0"/>
                <a:ea typeface="Tahoma" pitchFamily="34" charset="0"/>
                <a:cs typeface="Tahoma" pitchFamily="34" charset="0"/>
              </a:rPr>
              <a:t>Simulated &amp; Projected Climate Data: 1979-2004; 2015-2039; 2075-2100 </a:t>
            </a:r>
            <a:endParaRPr lang="en-US" dirty="0">
              <a:latin typeface="Tahoma" pitchFamily="34" charset="0"/>
              <a:ea typeface="Tahoma" pitchFamily="34" charset="0"/>
              <a:cs typeface="Tahoma" pitchFamily="34" charset="0"/>
            </a:endParaRPr>
          </a:p>
        </p:txBody>
      </p:sp>
      <p:sp>
        <p:nvSpPr>
          <p:cNvPr id="8" name="TextBox 7"/>
          <p:cNvSpPr txBox="1"/>
          <p:nvPr/>
        </p:nvSpPr>
        <p:spPr>
          <a:xfrm>
            <a:off x="5181600" y="1438870"/>
            <a:ext cx="3505200" cy="923330"/>
          </a:xfrm>
          <a:prstGeom prst="rect">
            <a:avLst/>
          </a:prstGeom>
          <a:noFill/>
          <a:ln>
            <a:solidFill>
              <a:schemeClr val="tx1"/>
            </a:solidFill>
          </a:ln>
        </p:spPr>
        <p:txBody>
          <a:bodyPr wrap="square" rtlCol="0">
            <a:spAutoFit/>
          </a:bodyPr>
          <a:lstStyle/>
          <a:p>
            <a:pPr algn="ctr"/>
            <a:r>
              <a:rPr lang="en-US" dirty="0" err="1" smtClean="0">
                <a:latin typeface="Tahoma" pitchFamily="34" charset="0"/>
                <a:ea typeface="Tahoma" pitchFamily="34" charset="0"/>
                <a:cs typeface="Tahoma" pitchFamily="34" charset="0"/>
              </a:rPr>
              <a:t>Hydrotopographic</a:t>
            </a:r>
            <a:r>
              <a:rPr lang="en-US" dirty="0" smtClean="0">
                <a:latin typeface="Tahoma" pitchFamily="34" charset="0"/>
                <a:ea typeface="Tahoma" pitchFamily="34" charset="0"/>
                <a:cs typeface="Tahoma" pitchFamily="34" charset="0"/>
              </a:rPr>
              <a:t>, Socio-Economic, Land-use, Population Resilience, Education</a:t>
            </a:r>
            <a:endParaRPr lang="en-US" dirty="0">
              <a:latin typeface="Tahoma" pitchFamily="34" charset="0"/>
              <a:ea typeface="Tahoma" pitchFamily="34" charset="0"/>
              <a:cs typeface="Tahoma" pitchFamily="34" charset="0"/>
            </a:endParaRPr>
          </a:p>
        </p:txBody>
      </p:sp>
      <p:cxnSp>
        <p:nvCxnSpPr>
          <p:cNvPr id="10" name="Elbow Connector 9"/>
          <p:cNvCxnSpPr>
            <a:stCxn id="7" idx="2"/>
            <a:endCxn id="19" idx="0"/>
          </p:cNvCxnSpPr>
          <p:nvPr/>
        </p:nvCxnSpPr>
        <p:spPr>
          <a:xfrm rot="5400000">
            <a:off x="3866466" y="-819835"/>
            <a:ext cx="877669" cy="41148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85800" y="1676400"/>
            <a:ext cx="3124200" cy="646331"/>
          </a:xfrm>
          <a:prstGeom prst="rect">
            <a:avLst/>
          </a:prstGeom>
          <a:noFill/>
          <a:ln>
            <a:solidFill>
              <a:schemeClr val="tx1"/>
            </a:solidFill>
          </a:ln>
        </p:spPr>
        <p:txBody>
          <a:bodyPr wrap="square" rtlCol="0">
            <a:spAutoFit/>
          </a:bodyPr>
          <a:lstStyle/>
          <a:p>
            <a:pPr algn="ctr"/>
            <a:r>
              <a:rPr lang="en-US" dirty="0" smtClean="0">
                <a:latin typeface="Tahoma" pitchFamily="34" charset="0"/>
                <a:ea typeface="Tahoma" pitchFamily="34" charset="0"/>
                <a:cs typeface="Tahoma" pitchFamily="34" charset="0"/>
              </a:rPr>
              <a:t>Hydrologic Model (Rainfall-Runoff-Inundation)</a:t>
            </a:r>
            <a:endParaRPr lang="en-US" dirty="0">
              <a:latin typeface="Tahoma" pitchFamily="34" charset="0"/>
              <a:ea typeface="Tahoma" pitchFamily="34" charset="0"/>
              <a:cs typeface="Tahoma" pitchFamily="34" charset="0"/>
            </a:endParaRPr>
          </a:p>
        </p:txBody>
      </p:sp>
      <p:cxnSp>
        <p:nvCxnSpPr>
          <p:cNvPr id="21" name="Elbow Connector 20"/>
          <p:cNvCxnSpPr>
            <a:stCxn id="8" idx="1"/>
            <a:endCxn id="19" idx="3"/>
          </p:cNvCxnSpPr>
          <p:nvPr/>
        </p:nvCxnSpPr>
        <p:spPr>
          <a:xfrm rot="10800000" flipV="1">
            <a:off x="3810000" y="1900534"/>
            <a:ext cx="1371600" cy="9903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19" idx="2"/>
            <a:endCxn id="4" idx="0"/>
          </p:cNvCxnSpPr>
          <p:nvPr/>
        </p:nvCxnSpPr>
        <p:spPr>
          <a:xfrm rot="5400000">
            <a:off x="1927831" y="2642800"/>
            <a:ext cx="640139" cy="158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4" idx="2"/>
            <a:endCxn id="6" idx="1"/>
          </p:cNvCxnSpPr>
          <p:nvPr/>
        </p:nvCxnSpPr>
        <p:spPr>
          <a:xfrm rot="16200000" flipH="1">
            <a:off x="2482387" y="3651713"/>
            <a:ext cx="635926" cy="110490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5" idx="2"/>
            <a:endCxn id="6" idx="3"/>
          </p:cNvCxnSpPr>
          <p:nvPr/>
        </p:nvCxnSpPr>
        <p:spPr>
          <a:xfrm rot="5400000">
            <a:off x="6549652" y="3947077"/>
            <a:ext cx="502397" cy="64770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8" idx="2"/>
            <a:endCxn id="5" idx="0"/>
          </p:cNvCxnSpPr>
          <p:nvPr/>
        </p:nvCxnSpPr>
        <p:spPr>
          <a:xfrm rot="16200000" flipH="1">
            <a:off x="6800850" y="2495550"/>
            <a:ext cx="457200" cy="1905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4" idx="3"/>
            <a:endCxn id="5" idx="1"/>
          </p:cNvCxnSpPr>
          <p:nvPr/>
        </p:nvCxnSpPr>
        <p:spPr>
          <a:xfrm flipV="1">
            <a:off x="3810000" y="3419565"/>
            <a:ext cx="1752600" cy="497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366448" y="5334000"/>
            <a:ext cx="3124200" cy="923330"/>
          </a:xfrm>
          <a:prstGeom prst="rect">
            <a:avLst/>
          </a:prstGeom>
          <a:noFill/>
          <a:ln w="28575">
            <a:solidFill>
              <a:schemeClr val="tx1"/>
            </a:solidFill>
          </a:ln>
        </p:spPr>
        <p:txBody>
          <a:bodyPr wrap="square" rtlCol="0">
            <a:spAutoFit/>
          </a:bodyPr>
          <a:lstStyle/>
          <a:p>
            <a:pPr algn="ctr"/>
            <a:r>
              <a:rPr lang="en-US" b="1" dirty="0" err="1" smtClean="0">
                <a:latin typeface="Tahoma" pitchFamily="34" charset="0"/>
                <a:ea typeface="Tahoma" pitchFamily="34" charset="0"/>
                <a:cs typeface="Tahoma" pitchFamily="34" charset="0"/>
              </a:rPr>
              <a:t>Ecohydrology</a:t>
            </a:r>
            <a:r>
              <a:rPr lang="en-US" b="1" dirty="0" smtClean="0">
                <a:latin typeface="Tahoma" pitchFamily="34" charset="0"/>
                <a:ea typeface="Tahoma" pitchFamily="34" charset="0"/>
                <a:cs typeface="Tahoma" pitchFamily="34" charset="0"/>
              </a:rPr>
              <a:t>-Based Mitigation Strategy for Flood Risk Reduction</a:t>
            </a:r>
            <a:endParaRPr lang="en-US" b="1" dirty="0">
              <a:latin typeface="Tahoma" pitchFamily="34" charset="0"/>
              <a:ea typeface="Tahoma" pitchFamily="34" charset="0"/>
              <a:cs typeface="Tahoma" pitchFamily="34" charset="0"/>
            </a:endParaRPr>
          </a:p>
        </p:txBody>
      </p:sp>
      <p:cxnSp>
        <p:nvCxnSpPr>
          <p:cNvPr id="42" name="Straight Arrow Connector 41"/>
          <p:cNvCxnSpPr/>
          <p:nvPr/>
        </p:nvCxnSpPr>
        <p:spPr>
          <a:xfrm rot="5400000">
            <a:off x="4685506" y="5143500"/>
            <a:ext cx="381000" cy="1588"/>
          </a:xfrm>
          <a:prstGeom prst="straightConnector1">
            <a:avLst/>
          </a:prstGeom>
          <a:ln>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flipH="1">
            <a:off x="0" y="6411594"/>
            <a:ext cx="9144000" cy="1588"/>
          </a:xfrm>
          <a:prstGeom prst="line">
            <a:avLst/>
          </a:prstGeom>
        </p:spPr>
        <p:style>
          <a:lnRef idx="2">
            <a:schemeClr val="accent5"/>
          </a:lnRef>
          <a:fillRef idx="0">
            <a:schemeClr val="accent5"/>
          </a:fillRef>
          <a:effectRef idx="1">
            <a:schemeClr val="accent5"/>
          </a:effectRef>
          <a:fontRef idx="minor">
            <a:schemeClr val="tx1"/>
          </a:fontRef>
        </p:style>
      </p:cxnSp>
      <p:sp>
        <p:nvSpPr>
          <p:cNvPr id="18" name="TextBox 17"/>
          <p:cNvSpPr txBox="1"/>
          <p:nvPr/>
        </p:nvSpPr>
        <p:spPr>
          <a:xfrm>
            <a:off x="0" y="6477001"/>
            <a:ext cx="9144000" cy="389426"/>
          </a:xfrm>
          <a:prstGeom prst="rect">
            <a:avLst/>
          </a:prstGeom>
          <a:solidFill>
            <a:srgbClr val="002060"/>
          </a:solidFill>
        </p:spPr>
        <p:txBody>
          <a:bodyPr wrap="square" rtlCol="0">
            <a:spAutoFit/>
          </a:bodyPr>
          <a:lstStyle/>
          <a:p>
            <a:pPr algn="ctr">
              <a:spcAft>
                <a:spcPts val="600"/>
              </a:spcAft>
            </a:pPr>
            <a:r>
              <a:rPr lang="en-US" sz="1900" b="1" dirty="0" smtClean="0">
                <a:solidFill>
                  <a:schemeClr val="bg1"/>
                </a:solidFill>
                <a:latin typeface="Times New Roman" pitchFamily="18" charset="0"/>
                <a:cs typeface="Times New Roman" pitchFamily="18" charset="0"/>
              </a:rPr>
              <a:t>Research Centre for Limnology-LIPI &amp; Asia Pacific Centre for </a:t>
            </a:r>
            <a:r>
              <a:rPr lang="en-US" sz="1900" b="1" dirty="0" err="1" smtClean="0">
                <a:solidFill>
                  <a:schemeClr val="bg1"/>
                </a:solidFill>
                <a:latin typeface="Times New Roman" pitchFamily="18" charset="0"/>
                <a:cs typeface="Times New Roman" pitchFamily="18" charset="0"/>
              </a:rPr>
              <a:t>Ecohydrology</a:t>
            </a:r>
            <a:r>
              <a:rPr lang="en-US" sz="1900" b="1" dirty="0" smtClean="0">
                <a:solidFill>
                  <a:schemeClr val="bg1"/>
                </a:solidFill>
                <a:latin typeface="Times New Roman" pitchFamily="18" charset="0"/>
                <a:cs typeface="Times New Roman" pitchFamily="18" charset="0"/>
              </a:rPr>
              <a:t> (APCE)</a:t>
            </a:r>
            <a:endParaRPr lang="en-US" sz="1900" b="1" dirty="0">
              <a:solidFill>
                <a:schemeClr val="bg1"/>
              </a:solidFill>
              <a:latin typeface="Times New Roman" pitchFamily="18" charset="0"/>
              <a:cs typeface="Times New Roman" pitchFamily="18" charset="0"/>
            </a:endParaRPr>
          </a:p>
        </p:txBody>
      </p:sp>
      <p:sp>
        <p:nvSpPr>
          <p:cNvPr id="23" name="TextBox 22"/>
          <p:cNvSpPr txBox="1"/>
          <p:nvPr/>
        </p:nvSpPr>
        <p:spPr>
          <a:xfrm>
            <a:off x="0" y="35256"/>
            <a:ext cx="3733800" cy="1200329"/>
          </a:xfrm>
          <a:prstGeom prst="rect">
            <a:avLst/>
          </a:prstGeom>
          <a:noFill/>
        </p:spPr>
        <p:txBody>
          <a:bodyPr wrap="square" rtlCol="0">
            <a:spAutoFit/>
          </a:bodyPr>
          <a:lstStyle/>
          <a:p>
            <a:pPr algn="ctr"/>
            <a:r>
              <a:rPr lang="en-US" b="1" dirty="0" smtClean="0">
                <a:latin typeface="Tahoma" pitchFamily="34" charset="0"/>
                <a:ea typeface="Tahoma" pitchFamily="34" charset="0"/>
                <a:cs typeface="Tahoma" pitchFamily="34" charset="0"/>
              </a:rPr>
              <a:t>APCE: </a:t>
            </a:r>
          </a:p>
          <a:p>
            <a:pPr algn="ctr"/>
            <a:r>
              <a:rPr lang="en-US" b="1" dirty="0" smtClean="0">
                <a:latin typeface="Tahoma" pitchFamily="34" charset="0"/>
                <a:ea typeface="Tahoma" pitchFamily="34" charset="0"/>
                <a:cs typeface="Tahoma" pitchFamily="34" charset="0"/>
              </a:rPr>
              <a:t>Flood Risk Assessment and Its Mitigation Strategy under Climate Change </a:t>
            </a:r>
            <a:endParaRPr lang="en-US" b="1" dirty="0">
              <a:latin typeface="Tahoma" pitchFamily="34" charset="0"/>
              <a:ea typeface="Tahoma" pitchFamily="34" charset="0"/>
              <a:cs typeface="Tahoma" pitchFamily="34" charset="0"/>
            </a:endParaRPr>
          </a:p>
        </p:txBody>
      </p:sp>
      <p:pic>
        <p:nvPicPr>
          <p:cNvPr id="22" name="Picture 21" descr="INA CC.jpg"/>
          <p:cNvPicPr>
            <a:picLocks noChangeAspect="1"/>
          </p:cNvPicPr>
          <p:nvPr/>
        </p:nvPicPr>
        <p:blipFill>
          <a:blip r:embed="rId2"/>
          <a:stretch>
            <a:fillRect/>
          </a:stretch>
        </p:blipFill>
        <p:spPr>
          <a:xfrm>
            <a:off x="131064" y="1267968"/>
            <a:ext cx="8816239"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ox(ou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205552" y="5193268"/>
            <a:ext cx="5181600" cy="1588"/>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Line 24"/>
          <p:cNvSpPr>
            <a:spLocks noChangeShapeType="1"/>
          </p:cNvSpPr>
          <p:nvPr/>
        </p:nvSpPr>
        <p:spPr bwMode="auto">
          <a:xfrm>
            <a:off x="900752" y="5581951"/>
            <a:ext cx="5943600" cy="0"/>
          </a:xfrm>
          <a:prstGeom prst="line">
            <a:avLst/>
          </a:prstGeom>
          <a:noFill/>
          <a:ln w="9525">
            <a:solidFill>
              <a:schemeClr val="tx1"/>
            </a:solidFill>
            <a:round/>
            <a:headEnd/>
            <a:tailEnd type="stealth" w="lg" len="lg"/>
          </a:ln>
        </p:spPr>
        <p:txBody>
          <a:bodyPr wrap="none" anchor="ctr"/>
          <a:lstStyle/>
          <a:p>
            <a:endParaRPr lang="pl-PL"/>
          </a:p>
        </p:txBody>
      </p:sp>
      <p:cxnSp>
        <p:nvCxnSpPr>
          <p:cNvPr id="12" name="Straight Connector 11"/>
          <p:cNvCxnSpPr/>
          <p:nvPr/>
        </p:nvCxnSpPr>
        <p:spPr>
          <a:xfrm flipV="1">
            <a:off x="1170296" y="1459468"/>
            <a:ext cx="5334000" cy="3505200"/>
          </a:xfrm>
          <a:prstGeom prst="line">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rot="16200000">
            <a:off x="-362381" y="2265401"/>
            <a:ext cx="2590799" cy="369332"/>
          </a:xfrm>
          <a:prstGeom prst="rect">
            <a:avLst/>
          </a:prstGeom>
          <a:noFill/>
          <a:ln>
            <a:noFill/>
          </a:ln>
        </p:spPr>
        <p:txBody>
          <a:bodyPr wrap="square" rtlCol="0">
            <a:spAutoFit/>
          </a:bodyPr>
          <a:lstStyle/>
          <a:p>
            <a:pPr algn="ctr"/>
            <a:r>
              <a:rPr lang="en-US" b="1" dirty="0" smtClean="0">
                <a:latin typeface="Tahoma" pitchFamily="34" charset="0"/>
                <a:ea typeface="Tahoma" pitchFamily="34" charset="0"/>
                <a:cs typeface="Tahoma" pitchFamily="34" charset="0"/>
              </a:rPr>
              <a:t>Damage Cost</a:t>
            </a:r>
            <a:endParaRPr lang="en-US" b="1" dirty="0">
              <a:latin typeface="Tahoma" pitchFamily="34" charset="0"/>
              <a:ea typeface="Tahoma" pitchFamily="34" charset="0"/>
              <a:cs typeface="Tahoma" pitchFamily="34" charset="0"/>
            </a:endParaRPr>
          </a:p>
        </p:txBody>
      </p:sp>
      <p:sp>
        <p:nvSpPr>
          <p:cNvPr id="25" name="TextBox 24"/>
          <p:cNvSpPr txBox="1"/>
          <p:nvPr/>
        </p:nvSpPr>
        <p:spPr>
          <a:xfrm>
            <a:off x="3186752" y="5726668"/>
            <a:ext cx="1600200" cy="369332"/>
          </a:xfrm>
          <a:prstGeom prst="rect">
            <a:avLst/>
          </a:prstGeom>
          <a:noFill/>
          <a:ln>
            <a:noFill/>
          </a:ln>
        </p:spPr>
        <p:txBody>
          <a:bodyPr wrap="square" rtlCol="0">
            <a:spAutoFit/>
          </a:bodyPr>
          <a:lstStyle/>
          <a:p>
            <a:pPr algn="ctr"/>
            <a:r>
              <a:rPr lang="en-US" b="1" dirty="0" smtClean="0">
                <a:latin typeface="Tahoma" pitchFamily="34" charset="0"/>
                <a:ea typeface="Tahoma" pitchFamily="34" charset="0"/>
                <a:cs typeface="Tahoma" pitchFamily="34" charset="0"/>
              </a:rPr>
              <a:t>Time</a:t>
            </a:r>
            <a:endParaRPr lang="en-US" b="1" dirty="0">
              <a:latin typeface="Tahoma" pitchFamily="34" charset="0"/>
              <a:ea typeface="Tahoma" pitchFamily="34" charset="0"/>
              <a:cs typeface="Tahoma" pitchFamily="34" charset="0"/>
            </a:endParaRPr>
          </a:p>
        </p:txBody>
      </p:sp>
      <p:sp>
        <p:nvSpPr>
          <p:cNvPr id="26" name="TextBox 25"/>
          <p:cNvSpPr txBox="1"/>
          <p:nvPr/>
        </p:nvSpPr>
        <p:spPr>
          <a:xfrm>
            <a:off x="685800" y="5585936"/>
            <a:ext cx="1600200" cy="369332"/>
          </a:xfrm>
          <a:prstGeom prst="rect">
            <a:avLst/>
          </a:prstGeom>
          <a:noFill/>
          <a:ln>
            <a:noFill/>
          </a:ln>
        </p:spPr>
        <p:txBody>
          <a:bodyPr wrap="square" rtlCol="0">
            <a:spAutoFit/>
          </a:bodyPr>
          <a:lstStyle/>
          <a:p>
            <a:pPr algn="ctr"/>
            <a:r>
              <a:rPr lang="en-US" b="1" dirty="0" smtClean="0">
                <a:latin typeface="Tahoma" pitchFamily="34" charset="0"/>
                <a:ea typeface="Tahoma" pitchFamily="34" charset="0"/>
                <a:cs typeface="Tahoma" pitchFamily="34" charset="0"/>
              </a:rPr>
              <a:t>t</a:t>
            </a:r>
            <a:r>
              <a:rPr lang="en-US" b="1" baseline="-25000" dirty="0" smtClean="0">
                <a:latin typeface="Tahoma" pitchFamily="34" charset="0"/>
                <a:ea typeface="Tahoma" pitchFamily="34" charset="0"/>
                <a:cs typeface="Tahoma" pitchFamily="34" charset="0"/>
              </a:rPr>
              <a:t>o</a:t>
            </a:r>
            <a:endParaRPr lang="en-US" b="1" baseline="-25000" dirty="0">
              <a:latin typeface="Tahoma" pitchFamily="34" charset="0"/>
              <a:ea typeface="Tahoma" pitchFamily="34" charset="0"/>
              <a:cs typeface="Tahoma" pitchFamily="34" charset="0"/>
            </a:endParaRPr>
          </a:p>
        </p:txBody>
      </p:sp>
      <p:sp>
        <p:nvSpPr>
          <p:cNvPr id="27" name="TextBox 26"/>
          <p:cNvSpPr txBox="1"/>
          <p:nvPr/>
        </p:nvSpPr>
        <p:spPr>
          <a:xfrm>
            <a:off x="5929952" y="5650468"/>
            <a:ext cx="1600200" cy="369332"/>
          </a:xfrm>
          <a:prstGeom prst="rect">
            <a:avLst/>
          </a:prstGeom>
          <a:noFill/>
          <a:ln>
            <a:noFill/>
          </a:ln>
        </p:spPr>
        <p:txBody>
          <a:bodyPr wrap="square" rtlCol="0">
            <a:spAutoFit/>
          </a:bodyPr>
          <a:lstStyle/>
          <a:p>
            <a:pPr algn="ctr"/>
            <a:r>
              <a:rPr lang="en-US" b="1" dirty="0" err="1" smtClean="0">
                <a:latin typeface="Tahoma" pitchFamily="34" charset="0"/>
                <a:ea typeface="Tahoma" pitchFamily="34" charset="0"/>
                <a:cs typeface="Tahoma" pitchFamily="34" charset="0"/>
              </a:rPr>
              <a:t>t</a:t>
            </a:r>
            <a:r>
              <a:rPr lang="en-US" b="1" baseline="-25000" dirty="0" err="1" smtClean="0">
                <a:latin typeface="Tahoma" pitchFamily="34" charset="0"/>
                <a:ea typeface="Tahoma" pitchFamily="34" charset="0"/>
                <a:cs typeface="Tahoma" pitchFamily="34" charset="0"/>
              </a:rPr>
              <a:t>p</a:t>
            </a:r>
            <a:endParaRPr lang="en-US" b="1" baseline="-25000" dirty="0">
              <a:latin typeface="Tahoma" pitchFamily="34" charset="0"/>
              <a:ea typeface="Tahoma" pitchFamily="34" charset="0"/>
              <a:cs typeface="Tahoma" pitchFamily="34" charset="0"/>
            </a:endParaRPr>
          </a:p>
        </p:txBody>
      </p:sp>
      <p:sp>
        <p:nvSpPr>
          <p:cNvPr id="33" name="TextBox 32"/>
          <p:cNvSpPr txBox="1"/>
          <p:nvPr/>
        </p:nvSpPr>
        <p:spPr>
          <a:xfrm>
            <a:off x="6539552" y="1041737"/>
            <a:ext cx="2286000" cy="646331"/>
          </a:xfrm>
          <a:prstGeom prst="rect">
            <a:avLst/>
          </a:prstGeom>
          <a:noFill/>
          <a:ln>
            <a:noFill/>
          </a:ln>
        </p:spPr>
        <p:txBody>
          <a:bodyPr wrap="square" rtlCol="0">
            <a:spAutoFit/>
          </a:bodyPr>
          <a:lstStyle/>
          <a:p>
            <a:r>
              <a:rPr lang="en-US" dirty="0" smtClean="0">
                <a:latin typeface="Tahoma" pitchFamily="34" charset="0"/>
                <a:ea typeface="Tahoma" pitchFamily="34" charset="0"/>
                <a:cs typeface="Tahoma" pitchFamily="34" charset="0"/>
              </a:rPr>
              <a:t>No Adaptation with Climate Change</a:t>
            </a:r>
            <a:endParaRPr lang="en-US" baseline="-25000" dirty="0">
              <a:latin typeface="Tahoma" pitchFamily="34" charset="0"/>
              <a:ea typeface="Tahoma" pitchFamily="34" charset="0"/>
              <a:cs typeface="Tahoma" pitchFamily="34" charset="0"/>
            </a:endParaRPr>
          </a:p>
        </p:txBody>
      </p:sp>
      <p:grpSp>
        <p:nvGrpSpPr>
          <p:cNvPr id="2" name="Group 38"/>
          <p:cNvGrpSpPr/>
          <p:nvPr/>
        </p:nvGrpSpPr>
        <p:grpSpPr>
          <a:xfrm>
            <a:off x="1173707" y="1154668"/>
            <a:ext cx="5240741" cy="4047699"/>
            <a:chOff x="1263555" y="838200"/>
            <a:chExt cx="5240741" cy="4047699"/>
          </a:xfrm>
        </p:grpSpPr>
        <p:sp>
          <p:nvSpPr>
            <p:cNvPr id="17" name="Freeform 16"/>
            <p:cNvSpPr/>
            <p:nvPr/>
          </p:nvSpPr>
          <p:spPr>
            <a:xfrm>
              <a:off x="1263555" y="1228299"/>
              <a:ext cx="5240741" cy="3657600"/>
            </a:xfrm>
            <a:custGeom>
              <a:avLst/>
              <a:gdLst>
                <a:gd name="connsiteX0" fmla="*/ 27296 w 5240741"/>
                <a:gd name="connsiteY0" fmla="*/ 3425588 h 3657600"/>
                <a:gd name="connsiteX1" fmla="*/ 5240741 w 5240741"/>
                <a:gd name="connsiteY1" fmla="*/ 0 h 3657600"/>
                <a:gd name="connsiteX2" fmla="*/ 5172502 w 5240741"/>
                <a:gd name="connsiteY2" fmla="*/ 1719617 h 3657600"/>
                <a:gd name="connsiteX3" fmla="*/ 436729 w 5240741"/>
                <a:gd name="connsiteY3" fmla="*/ 3657600 h 3657600"/>
                <a:gd name="connsiteX4" fmla="*/ 0 w 5240741"/>
                <a:gd name="connsiteY4" fmla="*/ 3657600 h 3657600"/>
                <a:gd name="connsiteX5" fmla="*/ 27296 w 5240741"/>
                <a:gd name="connsiteY5" fmla="*/ 3425588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0741" h="3657600">
                  <a:moveTo>
                    <a:pt x="27296" y="3425588"/>
                  </a:moveTo>
                  <a:lnTo>
                    <a:pt x="5240741" y="0"/>
                  </a:lnTo>
                  <a:lnTo>
                    <a:pt x="5172502" y="1719617"/>
                  </a:lnTo>
                  <a:lnTo>
                    <a:pt x="436729" y="3657600"/>
                  </a:lnTo>
                  <a:lnTo>
                    <a:pt x="0" y="3657600"/>
                  </a:lnTo>
                  <a:lnTo>
                    <a:pt x="27296" y="3425588"/>
                  </a:lnTo>
                  <a:close/>
                </a:path>
              </a:pathLst>
            </a:cu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5334000" y="2057400"/>
              <a:ext cx="304800" cy="11430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4267200" y="2743200"/>
              <a:ext cx="304800" cy="9144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a:off x="3124200" y="3505200"/>
              <a:ext cx="304800" cy="6096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752600" y="838200"/>
              <a:ext cx="3124200" cy="1200329"/>
            </a:xfrm>
            <a:prstGeom prst="rect">
              <a:avLst/>
            </a:prstGeom>
            <a:noFill/>
            <a:ln>
              <a:solidFill>
                <a:schemeClr val="tx1"/>
              </a:solidFill>
            </a:ln>
          </p:spPr>
          <p:txBody>
            <a:bodyPr wrap="square" rtlCol="0">
              <a:spAutoFit/>
            </a:bodyPr>
            <a:lstStyle/>
            <a:p>
              <a:pPr algn="ctr"/>
              <a:r>
                <a:rPr lang="en-US" i="1" dirty="0" smtClean="0">
                  <a:latin typeface="Tahoma" pitchFamily="34" charset="0"/>
                  <a:ea typeface="Tahoma" pitchFamily="34" charset="0"/>
                  <a:cs typeface="Tahoma" pitchFamily="34" charset="0"/>
                </a:rPr>
                <a:t>Reduced Flood Risk Due To Adaptation with Climate Change Impact on Water Disasters</a:t>
              </a:r>
              <a:endParaRPr lang="en-US" i="1" dirty="0">
                <a:latin typeface="Tahoma" pitchFamily="34" charset="0"/>
                <a:ea typeface="Tahoma" pitchFamily="34" charset="0"/>
                <a:cs typeface="Tahoma" pitchFamily="34" charset="0"/>
              </a:endParaRPr>
            </a:p>
          </p:txBody>
        </p:sp>
        <p:cxnSp>
          <p:nvCxnSpPr>
            <p:cNvPr id="23" name="Shape 22"/>
            <p:cNvCxnSpPr>
              <a:stCxn id="19" idx="1"/>
            </p:cNvCxnSpPr>
            <p:nvPr/>
          </p:nvCxnSpPr>
          <p:spPr>
            <a:xfrm rot="10800000">
              <a:off x="3124200" y="2133600"/>
              <a:ext cx="1143000" cy="1371600"/>
            </a:xfrm>
            <a:prstGeom prst="curvedConnector2">
              <a:avLst/>
            </a:prstGeom>
            <a:ln w="28575">
              <a:tailEnd type="arrow" w="lg" len="lg"/>
            </a:ln>
          </p:spPr>
          <p:style>
            <a:lnRef idx="1">
              <a:schemeClr val="accent1"/>
            </a:lnRef>
            <a:fillRef idx="0">
              <a:schemeClr val="accent1"/>
            </a:fillRef>
            <a:effectRef idx="0">
              <a:schemeClr val="accent1"/>
            </a:effectRef>
            <a:fontRef idx="minor">
              <a:schemeClr val="tx1"/>
            </a:fontRef>
          </p:style>
        </p:cxnSp>
      </p:grpSp>
      <p:grpSp>
        <p:nvGrpSpPr>
          <p:cNvPr id="3" name="Group 37"/>
          <p:cNvGrpSpPr/>
          <p:nvPr/>
        </p:nvGrpSpPr>
        <p:grpSpPr>
          <a:xfrm>
            <a:off x="1586552" y="2621339"/>
            <a:ext cx="7176448" cy="2571929"/>
            <a:chOff x="1676400" y="2304871"/>
            <a:chExt cx="7176448" cy="2571929"/>
          </a:xfrm>
        </p:grpSpPr>
        <p:cxnSp>
          <p:nvCxnSpPr>
            <p:cNvPr id="10" name="Straight Connector 9"/>
            <p:cNvCxnSpPr/>
            <p:nvPr/>
          </p:nvCxnSpPr>
          <p:spPr>
            <a:xfrm flipV="1">
              <a:off x="1676400" y="2895600"/>
              <a:ext cx="4876800" cy="1981200"/>
            </a:xfrm>
            <a:prstGeom prst="line">
              <a:avLst/>
            </a:prstGeom>
            <a:ln w="28575">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566848" y="2304871"/>
              <a:ext cx="2286000" cy="1200329"/>
            </a:xfrm>
            <a:prstGeom prst="rect">
              <a:avLst/>
            </a:prstGeom>
            <a:noFill/>
            <a:ln>
              <a:noFill/>
            </a:ln>
          </p:spPr>
          <p:txBody>
            <a:bodyPr wrap="square" rtlCol="0">
              <a:spAutoFit/>
            </a:bodyPr>
            <a:lstStyle/>
            <a:p>
              <a:r>
                <a:rPr lang="en-US" dirty="0" smtClean="0">
                  <a:latin typeface="Tahoma" pitchFamily="34" charset="0"/>
                  <a:ea typeface="Tahoma" pitchFamily="34" charset="0"/>
                  <a:cs typeface="Tahoma" pitchFamily="34" charset="0"/>
                </a:rPr>
                <a:t>Flood Risk Reduction as Adaptation Strategy to Climate Change Impacts</a:t>
              </a:r>
              <a:endParaRPr lang="en-US" baseline="-25000" dirty="0">
                <a:latin typeface="Tahoma" pitchFamily="34" charset="0"/>
                <a:ea typeface="Tahoma" pitchFamily="34" charset="0"/>
                <a:cs typeface="Tahoma" pitchFamily="34" charset="0"/>
              </a:endParaRPr>
            </a:p>
          </p:txBody>
        </p:sp>
      </p:grpSp>
      <p:sp>
        <p:nvSpPr>
          <p:cNvPr id="35" name="TextBox 34"/>
          <p:cNvSpPr txBox="1"/>
          <p:nvPr/>
        </p:nvSpPr>
        <p:spPr>
          <a:xfrm>
            <a:off x="4634552" y="4777012"/>
            <a:ext cx="3124200" cy="369332"/>
          </a:xfrm>
          <a:prstGeom prst="rect">
            <a:avLst/>
          </a:prstGeom>
          <a:noFill/>
          <a:ln>
            <a:noFill/>
          </a:ln>
        </p:spPr>
        <p:txBody>
          <a:bodyPr wrap="square" rtlCol="0">
            <a:spAutoFit/>
          </a:bodyPr>
          <a:lstStyle/>
          <a:p>
            <a:pPr algn="ctr"/>
            <a:r>
              <a:rPr lang="en-US" i="1" dirty="0" smtClean="0">
                <a:solidFill>
                  <a:srgbClr val="0070C0"/>
                </a:solidFill>
                <a:latin typeface="Tahoma" pitchFamily="34" charset="0"/>
                <a:ea typeface="Tahoma" pitchFamily="34" charset="0"/>
                <a:cs typeface="Tahoma" pitchFamily="34" charset="0"/>
              </a:rPr>
              <a:t>Baseline (Present Condition)</a:t>
            </a:r>
            <a:endParaRPr lang="en-US" i="1" dirty="0">
              <a:solidFill>
                <a:srgbClr val="0070C0"/>
              </a:solidFill>
              <a:latin typeface="Tahoma" pitchFamily="34" charset="0"/>
              <a:ea typeface="Tahoma" pitchFamily="34" charset="0"/>
              <a:cs typeface="Tahoma" pitchFamily="34" charset="0"/>
            </a:endParaRPr>
          </a:p>
        </p:txBody>
      </p:sp>
      <p:sp>
        <p:nvSpPr>
          <p:cNvPr id="4" name="Line 23"/>
          <p:cNvSpPr>
            <a:spLocks noChangeShapeType="1"/>
          </p:cNvSpPr>
          <p:nvPr/>
        </p:nvSpPr>
        <p:spPr bwMode="auto">
          <a:xfrm flipV="1">
            <a:off x="1193161" y="1307068"/>
            <a:ext cx="0" cy="4480560"/>
          </a:xfrm>
          <a:prstGeom prst="line">
            <a:avLst/>
          </a:prstGeom>
          <a:noFill/>
          <a:ln w="9525">
            <a:solidFill>
              <a:schemeClr val="tx1"/>
            </a:solidFill>
            <a:round/>
            <a:headEnd/>
            <a:tailEnd type="stealth" w="lg" len="lg"/>
          </a:ln>
        </p:spPr>
        <p:txBody>
          <a:bodyPr wrap="none" anchor="ctr"/>
          <a:lstStyle/>
          <a:p>
            <a:endParaRPr lang="pl-PL"/>
          </a:p>
        </p:txBody>
      </p:sp>
      <p:cxnSp>
        <p:nvCxnSpPr>
          <p:cNvPr id="37" name="Straight Connector 36"/>
          <p:cNvCxnSpPr/>
          <p:nvPr/>
        </p:nvCxnSpPr>
        <p:spPr>
          <a:xfrm rot="5400000">
            <a:off x="1243652" y="5383768"/>
            <a:ext cx="381000" cy="158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7" name="Group 31"/>
          <p:cNvGrpSpPr/>
          <p:nvPr/>
        </p:nvGrpSpPr>
        <p:grpSpPr>
          <a:xfrm>
            <a:off x="1281752" y="2754868"/>
            <a:ext cx="1600200" cy="2819400"/>
            <a:chOff x="1371600" y="2438400"/>
            <a:chExt cx="1600200" cy="2819400"/>
          </a:xfrm>
        </p:grpSpPr>
        <p:sp>
          <p:nvSpPr>
            <p:cNvPr id="28" name="TextBox 27"/>
            <p:cNvSpPr txBox="1"/>
            <p:nvPr/>
          </p:nvSpPr>
          <p:spPr>
            <a:xfrm>
              <a:off x="1371600" y="2438400"/>
              <a:ext cx="1600200" cy="923330"/>
            </a:xfrm>
            <a:prstGeom prst="rect">
              <a:avLst/>
            </a:prstGeom>
            <a:noFill/>
            <a:ln>
              <a:noFill/>
            </a:ln>
          </p:spPr>
          <p:txBody>
            <a:bodyPr wrap="square" rtlCol="0">
              <a:spAutoFit/>
            </a:bodyPr>
            <a:lstStyle/>
            <a:p>
              <a:pPr algn="ctr"/>
              <a:r>
                <a:rPr lang="en-US" dirty="0" err="1" smtClean="0">
                  <a:latin typeface="Tahoma" pitchFamily="34" charset="0"/>
                  <a:ea typeface="Tahoma" pitchFamily="34" charset="0"/>
                  <a:cs typeface="Tahoma" pitchFamily="34" charset="0"/>
                </a:rPr>
                <a:t>Ecohydrology</a:t>
              </a:r>
              <a:r>
                <a:rPr lang="en-US" dirty="0" smtClean="0">
                  <a:latin typeface="Tahoma" pitchFamily="34" charset="0"/>
                  <a:ea typeface="Tahoma" pitchFamily="34" charset="0"/>
                  <a:cs typeface="Tahoma" pitchFamily="34" charset="0"/>
                </a:rPr>
                <a:t>- Based Investment</a:t>
              </a:r>
              <a:endParaRPr lang="en-US" baseline="-25000" dirty="0">
                <a:latin typeface="Tahoma" pitchFamily="34" charset="0"/>
                <a:ea typeface="Tahoma" pitchFamily="34" charset="0"/>
                <a:cs typeface="Tahoma" pitchFamily="34" charset="0"/>
              </a:endParaRPr>
            </a:p>
          </p:txBody>
        </p:sp>
        <p:sp>
          <p:nvSpPr>
            <p:cNvPr id="6" name="Rectangle 5"/>
            <p:cNvSpPr/>
            <p:nvPr/>
          </p:nvSpPr>
          <p:spPr>
            <a:xfrm>
              <a:off x="1371600" y="3581400"/>
              <a:ext cx="304800" cy="16764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hape 28"/>
            <p:cNvCxnSpPr>
              <a:stCxn id="6" idx="2"/>
              <a:endCxn id="28" idx="2"/>
            </p:cNvCxnSpPr>
            <p:nvPr/>
          </p:nvCxnSpPr>
          <p:spPr>
            <a:xfrm rot="5400000" flipH="1" flipV="1">
              <a:off x="899815" y="3985915"/>
              <a:ext cx="1896070" cy="647700"/>
            </a:xfrm>
            <a:prstGeom prst="curvedConnector3">
              <a:avLst>
                <a:gd name="adj1" fmla="val -12057"/>
              </a:avLst>
            </a:prstGeom>
            <a:ln w="28575">
              <a:tailEnd type="triangle" w="lg" len="lg"/>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rot="10800000" flipH="1">
            <a:off x="0" y="6411594"/>
            <a:ext cx="9144000" cy="1588"/>
          </a:xfrm>
          <a:prstGeom prst="line">
            <a:avLst/>
          </a:prstGeom>
        </p:spPr>
        <p:style>
          <a:lnRef idx="2">
            <a:schemeClr val="accent5"/>
          </a:lnRef>
          <a:fillRef idx="0">
            <a:schemeClr val="accent5"/>
          </a:fillRef>
          <a:effectRef idx="1">
            <a:schemeClr val="accent5"/>
          </a:effectRef>
          <a:fontRef idx="minor">
            <a:schemeClr val="tx1"/>
          </a:fontRef>
        </p:style>
      </p:cxnSp>
      <p:sp>
        <p:nvSpPr>
          <p:cNvPr id="31" name="TextBox 30"/>
          <p:cNvSpPr txBox="1"/>
          <p:nvPr/>
        </p:nvSpPr>
        <p:spPr>
          <a:xfrm>
            <a:off x="0" y="6477001"/>
            <a:ext cx="9144000" cy="389426"/>
          </a:xfrm>
          <a:prstGeom prst="rect">
            <a:avLst/>
          </a:prstGeom>
          <a:solidFill>
            <a:srgbClr val="002060"/>
          </a:solidFill>
        </p:spPr>
        <p:txBody>
          <a:bodyPr wrap="square" rtlCol="0">
            <a:spAutoFit/>
          </a:bodyPr>
          <a:lstStyle/>
          <a:p>
            <a:pPr algn="ctr">
              <a:spcAft>
                <a:spcPts val="600"/>
              </a:spcAft>
            </a:pPr>
            <a:r>
              <a:rPr lang="en-US" sz="1900" b="1" dirty="0" smtClean="0">
                <a:solidFill>
                  <a:schemeClr val="bg1"/>
                </a:solidFill>
                <a:latin typeface="Times New Roman" pitchFamily="18" charset="0"/>
                <a:cs typeface="Times New Roman" pitchFamily="18" charset="0"/>
              </a:rPr>
              <a:t>Research Centre for Limnology-LIPI &amp; Asia Pacific Centre for </a:t>
            </a:r>
            <a:r>
              <a:rPr lang="en-US" sz="1900" b="1" dirty="0" err="1" smtClean="0">
                <a:solidFill>
                  <a:schemeClr val="bg1"/>
                </a:solidFill>
                <a:latin typeface="Times New Roman" pitchFamily="18" charset="0"/>
                <a:cs typeface="Times New Roman" pitchFamily="18" charset="0"/>
              </a:rPr>
              <a:t>Ecohydrology</a:t>
            </a:r>
            <a:r>
              <a:rPr lang="en-US" sz="1900" b="1" dirty="0" smtClean="0">
                <a:solidFill>
                  <a:schemeClr val="bg1"/>
                </a:solidFill>
                <a:latin typeface="Times New Roman" pitchFamily="18" charset="0"/>
                <a:cs typeface="Times New Roman" pitchFamily="18" charset="0"/>
              </a:rPr>
              <a:t> (APCE)</a:t>
            </a:r>
            <a:endParaRPr lang="en-US" sz="1900" b="1" dirty="0">
              <a:solidFill>
                <a:schemeClr val="bg1"/>
              </a:solidFill>
              <a:latin typeface="Times New Roman" pitchFamily="18" charset="0"/>
              <a:cs typeface="Times New Roman" pitchFamily="18" charset="0"/>
            </a:endParaRPr>
          </a:p>
        </p:txBody>
      </p:sp>
      <p:sp>
        <p:nvSpPr>
          <p:cNvPr id="32" name="TextBox 31"/>
          <p:cNvSpPr txBox="1"/>
          <p:nvPr/>
        </p:nvSpPr>
        <p:spPr>
          <a:xfrm>
            <a:off x="0" y="185676"/>
            <a:ext cx="9144000" cy="646331"/>
          </a:xfrm>
          <a:prstGeom prst="rect">
            <a:avLst/>
          </a:prstGeom>
          <a:noFill/>
        </p:spPr>
        <p:txBody>
          <a:bodyPr wrap="square" rtlCol="0">
            <a:spAutoFit/>
          </a:bodyPr>
          <a:lstStyle/>
          <a:p>
            <a:pPr algn="ctr"/>
            <a:r>
              <a:rPr lang="en-US" b="1" dirty="0" smtClean="0">
                <a:latin typeface="Tahoma" pitchFamily="34" charset="0"/>
                <a:ea typeface="Tahoma" pitchFamily="34" charset="0"/>
                <a:cs typeface="Tahoma" pitchFamily="34" charset="0"/>
              </a:rPr>
              <a:t>Assessment &amp; Evaluation of Cost-Benefit Adaptation Measures for Flood Risk Reduction Over Time </a:t>
            </a:r>
            <a:endParaRPr lang="en-US" b="1"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ou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ou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4" name="Content Placeholder 2"/>
          <p:cNvSpPr>
            <a:spLocks noGrp="1"/>
          </p:cNvSpPr>
          <p:nvPr>
            <p:ph idx="1"/>
          </p:nvPr>
        </p:nvSpPr>
        <p:spPr>
          <a:xfrm>
            <a:off x="457200" y="1600200"/>
            <a:ext cx="8229600" cy="4525963"/>
          </a:xfrm>
        </p:spPr>
        <p:txBody>
          <a:bodyPr>
            <a:normAutofit fontScale="92500" lnSpcReduction="10000"/>
          </a:bodyPr>
          <a:lstStyle/>
          <a:p>
            <a:pPr marL="514350" indent="-514350" algn="just">
              <a:buFont typeface="+mj-lt"/>
              <a:buAutoNum type="arabicPeriod"/>
            </a:pPr>
            <a:r>
              <a:rPr lang="en-US" dirty="0" smtClean="0"/>
              <a:t>Obviously that </a:t>
            </a:r>
            <a:r>
              <a:rPr lang="en-US" dirty="0" err="1" smtClean="0"/>
              <a:t>ecohydrology</a:t>
            </a:r>
            <a:r>
              <a:rPr lang="en-US" dirty="0" smtClean="0"/>
              <a:t> theory and concepts can provide integrative science base solution to Asia-Pacific water resources problems.</a:t>
            </a:r>
          </a:p>
          <a:p>
            <a:pPr marL="514350" indent="-514350" algn="just">
              <a:buFont typeface="+mj-lt"/>
              <a:buAutoNum type="arabicPeriod"/>
            </a:pPr>
            <a:r>
              <a:rPr lang="en-US" dirty="0" smtClean="0"/>
              <a:t>Such effective solution needs to be introduced through capacity building and water education at the different levels </a:t>
            </a:r>
            <a:r>
              <a:rPr lang="en-US" dirty="0" smtClean="0">
                <a:solidFill>
                  <a:srgbClr val="0070C0"/>
                </a:solidFill>
              </a:rPr>
              <a:t>enhanced with deep scientific understanding on hydrological &amp; ecological processes and interaction as well as socio-cultural-technology innovation.</a:t>
            </a:r>
            <a:endParaRPr lang="en-US" dirty="0">
              <a:solidFill>
                <a:srgbClr val="0070C0"/>
              </a:solidFill>
            </a:endParaRPr>
          </a:p>
        </p:txBody>
      </p:sp>
      <p:cxnSp>
        <p:nvCxnSpPr>
          <p:cNvPr id="5" name="Straight Connector 4"/>
          <p:cNvCxnSpPr/>
          <p:nvPr/>
        </p:nvCxnSpPr>
        <p:spPr>
          <a:xfrm rot="10800000" flipH="1">
            <a:off x="0" y="6411594"/>
            <a:ext cx="9144000" cy="1588"/>
          </a:xfrm>
          <a:prstGeom prst="line">
            <a:avLst/>
          </a:prstGeom>
        </p:spPr>
        <p:style>
          <a:lnRef idx="2">
            <a:schemeClr val="accent5"/>
          </a:lnRef>
          <a:fillRef idx="0">
            <a:schemeClr val="accent5"/>
          </a:fillRef>
          <a:effectRef idx="1">
            <a:schemeClr val="accent5"/>
          </a:effectRef>
          <a:fontRef idx="minor">
            <a:schemeClr val="tx1"/>
          </a:fontRef>
        </p:style>
      </p:cxnSp>
      <p:sp>
        <p:nvSpPr>
          <p:cNvPr id="6" name="TextBox 5"/>
          <p:cNvSpPr txBox="1"/>
          <p:nvPr/>
        </p:nvSpPr>
        <p:spPr>
          <a:xfrm>
            <a:off x="0" y="6477001"/>
            <a:ext cx="9144000" cy="389426"/>
          </a:xfrm>
          <a:prstGeom prst="rect">
            <a:avLst/>
          </a:prstGeom>
          <a:solidFill>
            <a:srgbClr val="002060"/>
          </a:solidFill>
        </p:spPr>
        <p:txBody>
          <a:bodyPr wrap="square" rtlCol="0">
            <a:spAutoFit/>
          </a:bodyPr>
          <a:lstStyle/>
          <a:p>
            <a:pPr algn="ctr">
              <a:spcAft>
                <a:spcPts val="600"/>
              </a:spcAft>
            </a:pPr>
            <a:r>
              <a:rPr lang="en-US" sz="1900" b="1" dirty="0" smtClean="0">
                <a:solidFill>
                  <a:schemeClr val="bg1"/>
                </a:solidFill>
                <a:latin typeface="Times New Roman" pitchFamily="18" charset="0"/>
                <a:cs typeface="Times New Roman" pitchFamily="18" charset="0"/>
              </a:rPr>
              <a:t>Research Centre for Limnology-LIPI &amp; Asia Pacific Centre for </a:t>
            </a:r>
            <a:r>
              <a:rPr lang="en-US" sz="1900" b="1" dirty="0" err="1" smtClean="0">
                <a:solidFill>
                  <a:schemeClr val="bg1"/>
                </a:solidFill>
                <a:latin typeface="Times New Roman" pitchFamily="18" charset="0"/>
                <a:cs typeface="Times New Roman" pitchFamily="18" charset="0"/>
              </a:rPr>
              <a:t>Ecohydrology</a:t>
            </a:r>
            <a:r>
              <a:rPr lang="en-US" sz="1900" b="1" dirty="0" smtClean="0">
                <a:solidFill>
                  <a:schemeClr val="bg1"/>
                </a:solidFill>
                <a:latin typeface="Times New Roman" pitchFamily="18" charset="0"/>
                <a:cs typeface="Times New Roman" pitchFamily="18" charset="0"/>
              </a:rPr>
              <a:t> (APCE)</a:t>
            </a:r>
            <a:endParaRPr lang="en-US" sz="19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24083" t="8000" r="24667" b="3111"/>
          <a:stretch/>
        </p:blipFill>
        <p:spPr bwMode="auto">
          <a:xfrm>
            <a:off x="381000" y="23272"/>
            <a:ext cx="6984776" cy="68144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正方形/長方形 3"/>
          <p:cNvSpPr/>
          <p:nvPr/>
        </p:nvSpPr>
        <p:spPr>
          <a:xfrm rot="16200000">
            <a:off x="5357424" y="2965430"/>
            <a:ext cx="5810373" cy="1077218"/>
          </a:xfrm>
          <a:prstGeom prst="rect">
            <a:avLst/>
          </a:prstGeom>
        </p:spPr>
        <p:txBody>
          <a:bodyPr wrap="none">
            <a:spAutoFit/>
          </a:bodyPr>
          <a:lstStyle/>
          <a:p>
            <a:r>
              <a:rPr lang="en-US" altLang="ja-JP" sz="3200" b="1" dirty="0" smtClean="0">
                <a:latin typeface="Times New Roman" pitchFamily="18" charset="0"/>
                <a:cs typeface="Times New Roman" pitchFamily="18" charset="0"/>
                <a:hlinkClick r:id="rId3"/>
              </a:rPr>
              <a:t>http://ice2014.apce-unesco.or.id/</a:t>
            </a:r>
            <a:endParaRPr lang="en-US" altLang="ja-JP" sz="3200" b="1" dirty="0" smtClean="0">
              <a:latin typeface="Times New Roman" pitchFamily="18" charset="0"/>
              <a:cs typeface="Times New Roman" pitchFamily="18" charset="0"/>
            </a:endParaRPr>
          </a:p>
          <a:p>
            <a:endParaRPr lang="ja-JP" altLang="en-US" sz="3200" b="1" dirty="0">
              <a:latin typeface="Times New Roman" pitchFamily="18" charset="0"/>
              <a:cs typeface="Times New Roman" pitchFamily="18" charset="0"/>
            </a:endParaRPr>
          </a:p>
        </p:txBody>
      </p:sp>
      <p:sp>
        <p:nvSpPr>
          <p:cNvPr id="5" name="Content Placeholder 2"/>
          <p:cNvSpPr txBox="1">
            <a:spLocks/>
          </p:cNvSpPr>
          <p:nvPr/>
        </p:nvSpPr>
        <p:spPr>
          <a:xfrm>
            <a:off x="381000" y="1295400"/>
            <a:ext cx="7467600" cy="5181600"/>
          </a:xfrm>
          <a:prstGeom prst="rect">
            <a:avLst/>
          </a:prstGeom>
          <a:solidFill>
            <a:schemeClr val="tx1"/>
          </a:solidFill>
        </p:spPr>
        <p:txBody>
          <a:bodyPr vert="horz" lIns="91440" tIns="45720" rIns="91440" bIns="45720" rtlCol="0">
            <a:noAutofit/>
          </a:bodyPr>
          <a:lstStyle/>
          <a:p>
            <a:pPr marL="1028700" lvl="1" indent="-571500">
              <a:spcBef>
                <a:spcPct val="20000"/>
              </a:spcBef>
              <a:defRPr/>
            </a:pPr>
            <a:r>
              <a:rPr lang="id-ID" sz="2400" b="1" dirty="0" smtClean="0">
                <a:solidFill>
                  <a:schemeClr val="bg1"/>
                </a:solidFill>
              </a:rPr>
              <a:t>Scope of Topics</a:t>
            </a:r>
            <a:endParaRPr kumimoji="0" lang="en-US" sz="2400" b="1"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endParaRPr>
          </a:p>
          <a:p>
            <a:pPr marL="1028700" marR="0" lvl="1" indent="-571500" defTabSz="914400" rtl="0" eaLnBrk="1" fontAlgn="auto" latinLnBrk="0" hangingPunct="1">
              <a:lnSpc>
                <a:spcPct val="100000"/>
              </a:lnSpc>
              <a:spcBef>
                <a:spcPct val="20000"/>
              </a:spcBef>
              <a:spcAft>
                <a:spcPts val="0"/>
              </a:spcAft>
              <a:buClrTx/>
              <a:buSzTx/>
              <a:buFont typeface="+mj-lt"/>
              <a:buAutoNum type="arabicPeriod"/>
              <a:tabLst/>
              <a:defRPr/>
            </a:pPr>
            <a:r>
              <a:rPr kumimoji="0" lang="id-ID" sz="1800" b="0" i="0" u="none" strike="noStrike" kern="1200" cap="none" spc="0" normalizeH="0" baseline="0" noProof="0" dirty="0" smtClean="0">
                <a:ln>
                  <a:noFill/>
                </a:ln>
                <a:solidFill>
                  <a:srgbClr val="FFFF00"/>
                </a:solidFill>
                <a:effectLst/>
                <a:uLnTx/>
                <a:uFillTx/>
                <a:latin typeface="Times New Roman" pitchFamily="18" charset="0"/>
                <a:ea typeface="+mn-ea"/>
                <a:cs typeface="Times New Roman" pitchFamily="18" charset="0"/>
              </a:rPr>
              <a:t>Development of Ecohydrological Concepts and Implementation Issues</a:t>
            </a:r>
          </a:p>
          <a:p>
            <a:pPr marL="1028700" marR="0" lvl="1" indent="-571500" defTabSz="914400" rtl="0" eaLnBrk="1" fontAlgn="auto" latinLnBrk="0" hangingPunct="1">
              <a:lnSpc>
                <a:spcPct val="100000"/>
              </a:lnSpc>
              <a:spcBef>
                <a:spcPct val="20000"/>
              </a:spcBef>
              <a:spcAft>
                <a:spcPts val="0"/>
              </a:spcAft>
              <a:buClrTx/>
              <a:buSzTx/>
              <a:buFont typeface="+mj-lt"/>
              <a:buAutoNum type="arabicPeriod"/>
              <a:tabLst/>
              <a:defRPr/>
            </a:pPr>
            <a:r>
              <a:rPr kumimoji="0" lang="id-ID" sz="1800" b="0" i="0" u="none" strike="noStrike" kern="1200" cap="none" spc="0" normalizeH="0" baseline="0" noProof="0" dirty="0" smtClean="0">
                <a:ln>
                  <a:noFill/>
                </a:ln>
                <a:solidFill>
                  <a:srgbClr val="FFFF00"/>
                </a:solidFill>
                <a:effectLst/>
                <a:uLnTx/>
                <a:uFillTx/>
                <a:latin typeface="Times New Roman" pitchFamily="18" charset="0"/>
                <a:ea typeface="+mn-ea"/>
                <a:cs typeface="Times New Roman" pitchFamily="18" charset="0"/>
              </a:rPr>
              <a:t>Ecotechnology for water, food and energy security </a:t>
            </a:r>
          </a:p>
          <a:p>
            <a:pPr marL="1028700" marR="0" lvl="1" indent="-571500" defTabSz="914400" rtl="0" eaLnBrk="1" fontAlgn="auto" latinLnBrk="0" hangingPunct="1">
              <a:lnSpc>
                <a:spcPct val="100000"/>
              </a:lnSpc>
              <a:spcBef>
                <a:spcPct val="20000"/>
              </a:spcBef>
              <a:spcAft>
                <a:spcPts val="0"/>
              </a:spcAft>
              <a:buClrTx/>
              <a:buSzTx/>
              <a:buFont typeface="+mj-lt"/>
              <a:buAutoNum type="arabicPeriod"/>
              <a:tabLst/>
              <a:defRPr/>
            </a:pPr>
            <a:r>
              <a:rPr kumimoji="0" lang="id-ID" sz="1800" b="0" i="0" u="none" strike="noStrike" kern="1200" cap="none" spc="0" normalizeH="0" baseline="0" noProof="0" dirty="0" smtClean="0">
                <a:ln>
                  <a:noFill/>
                </a:ln>
                <a:solidFill>
                  <a:srgbClr val="FFFF00"/>
                </a:solidFill>
                <a:effectLst/>
                <a:uLnTx/>
                <a:uFillTx/>
                <a:latin typeface="Times New Roman" pitchFamily="18" charset="0"/>
                <a:ea typeface="+mn-ea"/>
                <a:cs typeface="Times New Roman" pitchFamily="18" charset="0"/>
              </a:rPr>
              <a:t>Sustainability issues in water environment</a:t>
            </a:r>
          </a:p>
          <a:p>
            <a:pPr marL="1028700" marR="0" lvl="1" indent="-571500" defTabSz="914400" rtl="0" eaLnBrk="1" fontAlgn="auto" latinLnBrk="0" hangingPunct="1">
              <a:lnSpc>
                <a:spcPct val="100000"/>
              </a:lnSpc>
              <a:spcBef>
                <a:spcPct val="20000"/>
              </a:spcBef>
              <a:spcAft>
                <a:spcPts val="0"/>
              </a:spcAft>
              <a:buClrTx/>
              <a:buSzTx/>
              <a:buFont typeface="+mj-lt"/>
              <a:buAutoNum type="arabicPeriod"/>
              <a:tabLst/>
              <a:defRPr/>
            </a:pPr>
            <a:r>
              <a:rPr kumimoji="0" lang="id-ID" sz="1800" b="0" i="0" u="none" strike="noStrike" kern="1200" cap="none" spc="0" normalizeH="0" baseline="0" noProof="0" dirty="0" smtClean="0">
                <a:ln>
                  <a:noFill/>
                </a:ln>
                <a:solidFill>
                  <a:srgbClr val="FFFF00"/>
                </a:solidFill>
                <a:effectLst/>
                <a:uLnTx/>
                <a:uFillTx/>
                <a:latin typeface="Times New Roman" pitchFamily="18" charset="0"/>
                <a:ea typeface="+mn-ea"/>
                <a:cs typeface="Times New Roman" pitchFamily="18" charset="0"/>
              </a:rPr>
              <a:t>Ecohydrology in Lakes and reservoirs </a:t>
            </a:r>
          </a:p>
          <a:p>
            <a:pPr marL="1028700" marR="0" lvl="1" indent="-571500" defTabSz="914400" rtl="0" eaLnBrk="1" fontAlgn="auto" latinLnBrk="0" hangingPunct="1">
              <a:lnSpc>
                <a:spcPct val="100000"/>
              </a:lnSpc>
              <a:spcBef>
                <a:spcPct val="20000"/>
              </a:spcBef>
              <a:spcAft>
                <a:spcPts val="0"/>
              </a:spcAft>
              <a:buClrTx/>
              <a:buSzTx/>
              <a:buFont typeface="+mj-lt"/>
              <a:buAutoNum type="arabicPeriod"/>
              <a:tabLst/>
              <a:defRPr/>
            </a:pPr>
            <a:r>
              <a:rPr kumimoji="0" lang="id-ID" sz="1800" b="0" i="0" u="none" strike="noStrike" kern="1200" cap="none" spc="0" normalizeH="0" baseline="0" noProof="0" dirty="0" smtClean="0">
                <a:ln>
                  <a:noFill/>
                </a:ln>
                <a:solidFill>
                  <a:srgbClr val="FFFF00"/>
                </a:solidFill>
                <a:effectLst/>
                <a:uLnTx/>
                <a:uFillTx/>
                <a:latin typeface="Times New Roman" pitchFamily="18" charset="0"/>
                <a:ea typeface="+mn-ea"/>
                <a:cs typeface="Times New Roman" pitchFamily="18" charset="0"/>
              </a:rPr>
              <a:t>Ecohydrology in Wetlands </a:t>
            </a:r>
          </a:p>
          <a:p>
            <a:pPr marL="1028700" marR="0" lvl="1" indent="-571500" defTabSz="914400" rtl="0" eaLnBrk="1" fontAlgn="auto" latinLnBrk="0" hangingPunct="1">
              <a:lnSpc>
                <a:spcPct val="100000"/>
              </a:lnSpc>
              <a:spcBef>
                <a:spcPct val="20000"/>
              </a:spcBef>
              <a:spcAft>
                <a:spcPts val="0"/>
              </a:spcAft>
              <a:buClrTx/>
              <a:buSzTx/>
              <a:buFont typeface="+mj-lt"/>
              <a:buAutoNum type="arabicPeriod"/>
              <a:tabLst/>
              <a:defRPr/>
            </a:pPr>
            <a:r>
              <a:rPr kumimoji="0" lang="id-ID" sz="1800" b="0" i="0" u="none" strike="noStrike" kern="1200" cap="none" spc="0" normalizeH="0" baseline="0" noProof="0" dirty="0" smtClean="0">
                <a:ln>
                  <a:noFill/>
                </a:ln>
                <a:solidFill>
                  <a:srgbClr val="FFFF00"/>
                </a:solidFill>
                <a:effectLst/>
                <a:uLnTx/>
                <a:uFillTx/>
                <a:latin typeface="Times New Roman" pitchFamily="18" charset="0"/>
                <a:ea typeface="+mn-ea"/>
                <a:cs typeface="Times New Roman" pitchFamily="18" charset="0"/>
              </a:rPr>
              <a:t>Ecohydrology in karst and terrestrial ecosystems </a:t>
            </a:r>
          </a:p>
          <a:p>
            <a:pPr marL="1028700" marR="0" lvl="1" indent="-571500" defTabSz="914400" rtl="0" eaLnBrk="1" fontAlgn="auto" latinLnBrk="0" hangingPunct="1">
              <a:lnSpc>
                <a:spcPct val="100000"/>
              </a:lnSpc>
              <a:spcBef>
                <a:spcPct val="20000"/>
              </a:spcBef>
              <a:spcAft>
                <a:spcPts val="0"/>
              </a:spcAft>
              <a:buClrTx/>
              <a:buSzTx/>
              <a:buFont typeface="+mj-lt"/>
              <a:buAutoNum type="arabicPeriod"/>
              <a:tabLst/>
              <a:defRPr/>
            </a:pPr>
            <a:r>
              <a:rPr kumimoji="0" lang="id-ID" sz="1800" b="1"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rPr>
              <a:t>Hydroinformatics and modelling</a:t>
            </a:r>
          </a:p>
          <a:p>
            <a:pPr marL="1028700" marR="0" lvl="1" indent="-571500" defTabSz="914400" rtl="0" eaLnBrk="1" fontAlgn="auto" latinLnBrk="0" hangingPunct="1">
              <a:lnSpc>
                <a:spcPct val="100000"/>
              </a:lnSpc>
              <a:spcBef>
                <a:spcPct val="20000"/>
              </a:spcBef>
              <a:spcAft>
                <a:spcPts val="0"/>
              </a:spcAft>
              <a:buClrTx/>
              <a:buSzTx/>
              <a:buFont typeface="+mj-lt"/>
              <a:buAutoNum type="arabicPeriod"/>
              <a:tabLst/>
              <a:defRPr/>
            </a:pPr>
            <a:r>
              <a:rPr kumimoji="0" lang="id-ID" sz="1800" b="1"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rPr>
              <a:t>Human &amp; water environment </a:t>
            </a:r>
          </a:p>
          <a:p>
            <a:pPr marL="1028700" marR="0" lvl="1" indent="-571500" defTabSz="914400" rtl="0" eaLnBrk="1" fontAlgn="auto" latinLnBrk="0" hangingPunct="1">
              <a:lnSpc>
                <a:spcPct val="100000"/>
              </a:lnSpc>
              <a:spcBef>
                <a:spcPct val="20000"/>
              </a:spcBef>
              <a:spcAft>
                <a:spcPts val="0"/>
              </a:spcAft>
              <a:buClrTx/>
              <a:buSzTx/>
              <a:buFont typeface="+mj-lt"/>
              <a:buAutoNum type="arabicPeriod"/>
              <a:tabLst/>
              <a:defRPr/>
            </a:pPr>
            <a:r>
              <a:rPr kumimoji="0" lang="id-ID" sz="1800" b="0" i="0" u="none" strike="noStrike" kern="1200" cap="none" spc="0" normalizeH="0" baseline="0" noProof="0" dirty="0" smtClean="0">
                <a:ln>
                  <a:noFill/>
                </a:ln>
                <a:solidFill>
                  <a:srgbClr val="FFFF00"/>
                </a:solidFill>
                <a:effectLst/>
                <a:uLnTx/>
                <a:uFillTx/>
                <a:latin typeface="Times New Roman" pitchFamily="18" charset="0"/>
                <a:ea typeface="+mn-ea"/>
                <a:cs typeface="Times New Roman" pitchFamily="18" charset="0"/>
              </a:rPr>
              <a:t>Local tradition, knowledge , wisdoms and cultural values</a:t>
            </a:r>
          </a:p>
          <a:p>
            <a:pPr marL="1028700" marR="0" lvl="1" indent="-571500" defTabSz="914400" rtl="0" eaLnBrk="1" fontAlgn="auto" latinLnBrk="0" hangingPunct="1">
              <a:lnSpc>
                <a:spcPct val="100000"/>
              </a:lnSpc>
              <a:spcBef>
                <a:spcPct val="20000"/>
              </a:spcBef>
              <a:spcAft>
                <a:spcPts val="0"/>
              </a:spcAft>
              <a:buClrTx/>
              <a:buSzTx/>
              <a:buFont typeface="+mj-lt"/>
              <a:buAutoNum type="arabicPeriod"/>
              <a:tabLst/>
              <a:defRPr/>
            </a:pPr>
            <a:r>
              <a:rPr kumimoji="0" lang="id-ID" sz="1800" b="1" i="0" u="none" strike="noStrike" kern="1200" cap="none" spc="0" normalizeH="0" baseline="0" noProof="0" dirty="0" smtClean="0">
                <a:ln>
                  <a:noFill/>
                </a:ln>
                <a:solidFill>
                  <a:schemeClr val="bg1"/>
                </a:solidFill>
                <a:effectLst/>
                <a:uLnTx/>
                <a:uFillTx/>
                <a:latin typeface="Times New Roman" pitchFamily="18" charset="0"/>
                <a:ea typeface="+mn-ea"/>
                <a:cs typeface="Times New Roman" pitchFamily="18" charset="0"/>
              </a:rPr>
              <a:t>Water environment related disasters </a:t>
            </a:r>
          </a:p>
          <a:p>
            <a:pPr marL="1028700" marR="0" lvl="1" indent="-571500" defTabSz="914400" rtl="0" eaLnBrk="1" fontAlgn="auto" latinLnBrk="0" hangingPunct="1">
              <a:lnSpc>
                <a:spcPct val="100000"/>
              </a:lnSpc>
              <a:spcBef>
                <a:spcPct val="20000"/>
              </a:spcBef>
              <a:spcAft>
                <a:spcPts val="0"/>
              </a:spcAft>
              <a:buClrTx/>
              <a:buSzTx/>
              <a:buFont typeface="+mj-lt"/>
              <a:buAutoNum type="arabicPeriod"/>
              <a:tabLst/>
              <a:defRPr/>
            </a:pPr>
            <a:r>
              <a:rPr kumimoji="0" lang="id-ID" sz="1800" b="0" i="0" u="none" strike="noStrike" kern="1200" cap="none" spc="0" normalizeH="0" baseline="0" noProof="0" dirty="0" smtClean="0">
                <a:ln>
                  <a:noFill/>
                </a:ln>
                <a:solidFill>
                  <a:srgbClr val="FFFF00"/>
                </a:solidFill>
                <a:effectLst/>
                <a:uLnTx/>
                <a:uFillTx/>
                <a:latin typeface="Times New Roman" pitchFamily="18" charset="0"/>
                <a:ea typeface="+mn-ea"/>
                <a:cs typeface="Times New Roman" pitchFamily="18" charset="0"/>
              </a:rPr>
              <a:t>Governance and management challenges</a:t>
            </a:r>
          </a:p>
          <a:p>
            <a:pPr marL="1028700" marR="0" lvl="1" indent="-571500" defTabSz="914400" rtl="0" eaLnBrk="1" fontAlgn="auto" latinLnBrk="0" hangingPunct="1">
              <a:lnSpc>
                <a:spcPct val="100000"/>
              </a:lnSpc>
              <a:spcBef>
                <a:spcPct val="20000"/>
              </a:spcBef>
              <a:spcAft>
                <a:spcPts val="0"/>
              </a:spcAft>
              <a:buClrTx/>
              <a:buSzTx/>
              <a:buFont typeface="+mj-lt"/>
              <a:buAutoNum type="arabicPeriod"/>
              <a:tabLst/>
              <a:defRPr/>
            </a:pPr>
            <a:r>
              <a:rPr kumimoji="0" lang="id-ID" sz="1800" b="0" i="0" u="none" strike="noStrike" kern="1200" cap="none" spc="0" normalizeH="0" baseline="0" noProof="0" dirty="0" smtClean="0">
                <a:ln>
                  <a:noFill/>
                </a:ln>
                <a:solidFill>
                  <a:srgbClr val="FFFF00"/>
                </a:solidFill>
                <a:effectLst/>
                <a:uLnTx/>
                <a:uFillTx/>
                <a:latin typeface="Times New Roman" pitchFamily="18" charset="0"/>
                <a:ea typeface="+mn-ea"/>
                <a:cs typeface="Times New Roman" pitchFamily="18" charset="0"/>
              </a:rPr>
              <a:t>Biodiversity and water environment</a:t>
            </a:r>
          </a:p>
          <a:p>
            <a:pPr marL="1028700" marR="0" lvl="1" indent="-571500" defTabSz="914400" rtl="0" eaLnBrk="1" fontAlgn="auto" latinLnBrk="0" hangingPunct="1">
              <a:lnSpc>
                <a:spcPct val="100000"/>
              </a:lnSpc>
              <a:spcBef>
                <a:spcPct val="20000"/>
              </a:spcBef>
              <a:spcAft>
                <a:spcPts val="0"/>
              </a:spcAft>
              <a:buClrTx/>
              <a:buSzTx/>
              <a:buFont typeface="+mj-lt"/>
              <a:buAutoNum type="arabicPeriod"/>
              <a:tabLst/>
              <a:defRPr/>
            </a:pPr>
            <a:r>
              <a:rPr kumimoji="0" lang="id-ID" sz="1800" b="0" i="0" u="none" strike="noStrike" kern="1200" cap="none" spc="0" normalizeH="0" baseline="0" noProof="0" dirty="0" smtClean="0">
                <a:ln>
                  <a:noFill/>
                </a:ln>
                <a:solidFill>
                  <a:srgbClr val="FFFF00"/>
                </a:solidFill>
                <a:effectLst/>
                <a:uLnTx/>
                <a:uFillTx/>
                <a:latin typeface="Times New Roman" pitchFamily="18" charset="0"/>
                <a:ea typeface="+mn-ea"/>
                <a:cs typeface="Times New Roman" pitchFamily="18" charset="0"/>
              </a:rPr>
              <a:t>Public participation </a:t>
            </a: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id-ID" sz="1800" b="0"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endParaRPr>
          </a:p>
        </p:txBody>
      </p:sp>
    </p:spTree>
    <p:extLst>
      <p:ext uri="{BB962C8B-B14F-4D97-AF65-F5344CB8AC3E}">
        <p14:creationId xmlns="" xmlns:p14="http://schemas.microsoft.com/office/powerpoint/2010/main" val="185731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ou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780871"/>
            <a:ext cx="8610600" cy="1200329"/>
          </a:xfrm>
          <a:prstGeom prst="rect">
            <a:avLst/>
          </a:prstGeom>
          <a:noFill/>
        </p:spPr>
        <p:txBody>
          <a:bodyPr wrap="square" rtlCol="0">
            <a:spAutoFit/>
          </a:bodyPr>
          <a:lstStyle/>
          <a:p>
            <a:pPr algn="just"/>
            <a:r>
              <a:rPr lang="en-US" dirty="0" smtClean="0"/>
              <a:t>Since 1996, International Hydrological </a:t>
            </a:r>
            <a:r>
              <a:rPr lang="en-US" dirty="0" err="1" smtClean="0"/>
              <a:t>Programme's</a:t>
            </a:r>
            <a:r>
              <a:rPr lang="en-US" dirty="0" smtClean="0"/>
              <a:t> (IHP) through a key theme of the fifth phase “</a:t>
            </a:r>
            <a:r>
              <a:rPr lang="en-US" b="1" dirty="0" smtClean="0"/>
              <a:t>Hydrology and Water Resources Development in Vulnerable Environment</a:t>
            </a:r>
            <a:r>
              <a:rPr lang="en-US" dirty="0" smtClean="0"/>
              <a:t>” developed and formulated a new program called “</a:t>
            </a:r>
            <a:r>
              <a:rPr lang="en-US" b="1" dirty="0" smtClean="0"/>
              <a:t>Integrative Approach of </a:t>
            </a:r>
            <a:r>
              <a:rPr lang="en-US" b="1" dirty="0" err="1" smtClean="0"/>
              <a:t>Ecohydrology</a:t>
            </a:r>
            <a:r>
              <a:rPr lang="en-US" dirty="0" smtClean="0"/>
              <a:t>” (</a:t>
            </a:r>
            <a:r>
              <a:rPr lang="en-US" dirty="0" err="1" smtClean="0"/>
              <a:t>Zalewski</a:t>
            </a:r>
            <a:r>
              <a:rPr lang="en-US" dirty="0" smtClean="0"/>
              <a:t>, 2002)</a:t>
            </a:r>
            <a:endParaRPr lang="en-US" dirty="0"/>
          </a:p>
        </p:txBody>
      </p:sp>
      <p:sp>
        <p:nvSpPr>
          <p:cNvPr id="3" name="Text Box 4"/>
          <p:cNvSpPr txBox="1">
            <a:spLocks noChangeArrowheads="1"/>
          </p:cNvSpPr>
          <p:nvPr/>
        </p:nvSpPr>
        <p:spPr bwMode="auto">
          <a:xfrm>
            <a:off x="381000" y="228600"/>
            <a:ext cx="8109329" cy="400110"/>
          </a:xfrm>
          <a:prstGeom prst="rect">
            <a:avLst/>
          </a:prstGeom>
          <a:noFill/>
          <a:ln w="9525">
            <a:noFill/>
            <a:miter lim="800000"/>
            <a:headEnd/>
            <a:tailEnd/>
          </a:ln>
        </p:spPr>
        <p:txBody>
          <a:bodyPr wrap="square">
            <a:spAutoFit/>
          </a:bodyPr>
          <a:lstStyle/>
          <a:p>
            <a:pPr algn="ctr"/>
            <a:r>
              <a:rPr lang="id-ID" sz="2000" b="1" dirty="0" smtClean="0">
                <a:solidFill>
                  <a:srgbClr val="0070C0"/>
                </a:solidFill>
                <a:latin typeface="Verdana" pitchFamily="34" charset="0"/>
              </a:rPr>
              <a:t>ECOHYDROLOGY</a:t>
            </a:r>
            <a:r>
              <a:rPr lang="en-US" sz="2000" b="1" dirty="0" smtClean="0">
                <a:solidFill>
                  <a:srgbClr val="0070C0"/>
                </a:solidFill>
                <a:latin typeface="Verdana" pitchFamily="34" charset="0"/>
              </a:rPr>
              <a:t> as Integrative Science</a:t>
            </a:r>
            <a:endParaRPr lang="pl-PL" sz="2400" b="1" dirty="0">
              <a:solidFill>
                <a:srgbClr val="0070C0"/>
              </a:solidFill>
              <a:latin typeface="Verdana" pitchFamily="34" charset="0"/>
            </a:endParaRPr>
          </a:p>
        </p:txBody>
      </p:sp>
      <p:sp>
        <p:nvSpPr>
          <p:cNvPr id="4" name="TextBox 3"/>
          <p:cNvSpPr txBox="1"/>
          <p:nvPr/>
        </p:nvSpPr>
        <p:spPr>
          <a:xfrm>
            <a:off x="342900" y="2209800"/>
            <a:ext cx="8534400" cy="9233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dirty="0" smtClean="0"/>
              <a:t>The commitment of the UNESCO and IHP on the implementation of </a:t>
            </a:r>
            <a:r>
              <a:rPr lang="en-US" dirty="0" err="1" smtClean="0"/>
              <a:t>ecohydrology</a:t>
            </a:r>
            <a:r>
              <a:rPr lang="en-US" dirty="0" smtClean="0"/>
              <a:t> concept shown by establishment the </a:t>
            </a:r>
            <a:r>
              <a:rPr lang="en-US" b="1" dirty="0" err="1" smtClean="0"/>
              <a:t>Europen</a:t>
            </a:r>
            <a:r>
              <a:rPr lang="en-US" b="1" dirty="0" smtClean="0"/>
              <a:t> Regional Centre for </a:t>
            </a:r>
            <a:r>
              <a:rPr lang="en-US" b="1" dirty="0" err="1" smtClean="0"/>
              <a:t>Ecohydrology</a:t>
            </a:r>
            <a:r>
              <a:rPr lang="en-US" b="1" dirty="0" smtClean="0"/>
              <a:t> </a:t>
            </a:r>
            <a:r>
              <a:rPr lang="en-US" dirty="0" smtClean="0"/>
              <a:t>(</a:t>
            </a:r>
            <a:r>
              <a:rPr lang="en-US" b="1" dirty="0" smtClean="0"/>
              <a:t>ERCE</a:t>
            </a:r>
            <a:r>
              <a:rPr lang="en-US" dirty="0" smtClean="0"/>
              <a:t>) and the </a:t>
            </a:r>
            <a:r>
              <a:rPr lang="en-US" b="1" dirty="0" smtClean="0"/>
              <a:t>International Centre for Coastal </a:t>
            </a:r>
            <a:r>
              <a:rPr lang="en-US" b="1" dirty="0" err="1" smtClean="0"/>
              <a:t>Ecohydrology</a:t>
            </a:r>
            <a:r>
              <a:rPr lang="en-US" b="1" dirty="0" smtClean="0"/>
              <a:t> </a:t>
            </a:r>
            <a:r>
              <a:rPr lang="en-US" dirty="0" smtClean="0"/>
              <a:t>(</a:t>
            </a:r>
            <a:r>
              <a:rPr lang="en-US" b="1" dirty="0" smtClean="0"/>
              <a:t>ICCE</a:t>
            </a:r>
            <a:r>
              <a:rPr lang="en-US" dirty="0" smtClean="0"/>
              <a:t>) in 2006 and 2009 respectively. </a:t>
            </a:r>
          </a:p>
        </p:txBody>
      </p:sp>
      <p:sp>
        <p:nvSpPr>
          <p:cNvPr id="5" name="TextBox 4"/>
          <p:cNvSpPr txBox="1"/>
          <p:nvPr/>
        </p:nvSpPr>
        <p:spPr>
          <a:xfrm>
            <a:off x="381000" y="3657600"/>
            <a:ext cx="8458200" cy="1754326"/>
          </a:xfrm>
          <a:prstGeom prst="rect">
            <a:avLst/>
          </a:prstGeom>
          <a:solidFill>
            <a:schemeClr val="tx2">
              <a:lumMod val="20000"/>
              <a:lumOff val="80000"/>
            </a:schemeClr>
          </a:solidFill>
          <a:ln>
            <a:solidFill>
              <a:srgbClr val="C00000"/>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just"/>
            <a:r>
              <a:rPr lang="en-US" dirty="0" smtClean="0">
                <a:solidFill>
                  <a:schemeClr val="tx1"/>
                </a:solidFill>
              </a:rPr>
              <a:t>One of the new centers on the field of </a:t>
            </a:r>
            <a:r>
              <a:rPr lang="en-US" dirty="0" err="1" smtClean="0">
                <a:solidFill>
                  <a:schemeClr val="tx1"/>
                </a:solidFill>
              </a:rPr>
              <a:t>Ecohydrology</a:t>
            </a:r>
            <a:r>
              <a:rPr lang="en-US" dirty="0" smtClean="0">
                <a:solidFill>
                  <a:schemeClr val="tx1"/>
                </a:solidFill>
              </a:rPr>
              <a:t> is the </a:t>
            </a:r>
            <a:r>
              <a:rPr lang="en-US" b="1" dirty="0" smtClean="0">
                <a:solidFill>
                  <a:schemeClr val="tx1"/>
                </a:solidFill>
              </a:rPr>
              <a:t>Asia Pacific Centre for </a:t>
            </a:r>
            <a:r>
              <a:rPr lang="en-US" b="1" dirty="0" err="1" smtClean="0">
                <a:solidFill>
                  <a:schemeClr val="tx1"/>
                </a:solidFill>
              </a:rPr>
              <a:t>Ecohydrology</a:t>
            </a:r>
            <a:r>
              <a:rPr lang="en-US" b="1" dirty="0" smtClean="0">
                <a:solidFill>
                  <a:schemeClr val="tx1"/>
                </a:solidFill>
              </a:rPr>
              <a:t> (APCE).</a:t>
            </a:r>
          </a:p>
          <a:p>
            <a:pPr algn="just"/>
            <a:endParaRPr lang="en-US" b="1" dirty="0" smtClean="0">
              <a:solidFill>
                <a:schemeClr val="tx1"/>
              </a:solidFill>
            </a:endParaRPr>
          </a:p>
          <a:p>
            <a:pPr algn="just"/>
            <a:r>
              <a:rPr lang="en-US" dirty="0" smtClean="0">
                <a:solidFill>
                  <a:schemeClr val="tx1"/>
                </a:solidFill>
              </a:rPr>
              <a:t>Indonesia designation as a Centre for Asia Pacific Regional </a:t>
            </a:r>
            <a:r>
              <a:rPr lang="en-US" dirty="0" err="1" smtClean="0">
                <a:solidFill>
                  <a:schemeClr val="tx1"/>
                </a:solidFill>
              </a:rPr>
              <a:t>Ecohydrology</a:t>
            </a:r>
            <a:r>
              <a:rPr lang="en-US" dirty="0" smtClean="0">
                <a:solidFill>
                  <a:schemeClr val="tx1"/>
                </a:solidFill>
              </a:rPr>
              <a:t> has been through a long process that began in 1997and finally set in Paris in October 2010. </a:t>
            </a:r>
          </a:p>
          <a:p>
            <a:pPr algn="just"/>
            <a:endParaRPr lang="en-US" dirty="0" smtClean="0">
              <a:solidFill>
                <a:schemeClr val="tx1"/>
              </a:solidFill>
            </a:endParaRPr>
          </a:p>
        </p:txBody>
      </p:sp>
      <p:sp>
        <p:nvSpPr>
          <p:cNvPr id="6" name="Down Arrow 5"/>
          <p:cNvSpPr/>
          <p:nvPr/>
        </p:nvSpPr>
        <p:spPr>
          <a:xfrm>
            <a:off x="4267200" y="1676400"/>
            <a:ext cx="685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4267200" y="3148584"/>
            <a:ext cx="685800" cy="5090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rot="10800000" flipH="1">
            <a:off x="0" y="6400800"/>
            <a:ext cx="9144000" cy="1588"/>
          </a:xfrm>
          <a:prstGeom prst="line">
            <a:avLst/>
          </a:prstGeom>
        </p:spPr>
        <p:style>
          <a:lnRef idx="2">
            <a:schemeClr val="accent5"/>
          </a:lnRef>
          <a:fillRef idx="0">
            <a:schemeClr val="accent5"/>
          </a:fillRef>
          <a:effectRef idx="1">
            <a:schemeClr val="accent5"/>
          </a:effectRef>
          <a:fontRef idx="minor">
            <a:schemeClr val="tx1"/>
          </a:fontRef>
        </p:style>
      </p:cxnSp>
      <p:sp>
        <p:nvSpPr>
          <p:cNvPr id="9" name="TextBox 8"/>
          <p:cNvSpPr txBox="1"/>
          <p:nvPr/>
        </p:nvSpPr>
        <p:spPr>
          <a:xfrm>
            <a:off x="0" y="6477001"/>
            <a:ext cx="9144000" cy="389426"/>
          </a:xfrm>
          <a:prstGeom prst="rect">
            <a:avLst/>
          </a:prstGeom>
          <a:solidFill>
            <a:srgbClr val="002060"/>
          </a:solidFill>
        </p:spPr>
        <p:txBody>
          <a:bodyPr wrap="square" rtlCol="0">
            <a:spAutoFit/>
          </a:bodyPr>
          <a:lstStyle/>
          <a:p>
            <a:pPr algn="ctr">
              <a:spcAft>
                <a:spcPts val="600"/>
              </a:spcAft>
            </a:pPr>
            <a:r>
              <a:rPr lang="en-US" sz="1900" b="1" dirty="0" smtClean="0">
                <a:solidFill>
                  <a:schemeClr val="bg1"/>
                </a:solidFill>
                <a:latin typeface="Times New Roman" pitchFamily="18" charset="0"/>
                <a:cs typeface="Times New Roman" pitchFamily="18" charset="0"/>
              </a:rPr>
              <a:t>Research Centre for Limnology-LIPI &amp; Asia Pacific Centre for </a:t>
            </a:r>
            <a:r>
              <a:rPr lang="en-US" sz="1900" b="1" dirty="0" err="1" smtClean="0">
                <a:solidFill>
                  <a:schemeClr val="bg1"/>
                </a:solidFill>
                <a:latin typeface="Times New Roman" pitchFamily="18" charset="0"/>
                <a:cs typeface="Times New Roman" pitchFamily="18" charset="0"/>
              </a:rPr>
              <a:t>Ecohydrology</a:t>
            </a:r>
            <a:r>
              <a:rPr lang="en-US" sz="1900" b="1" dirty="0" smtClean="0">
                <a:solidFill>
                  <a:schemeClr val="bg1"/>
                </a:solidFill>
                <a:latin typeface="Times New Roman" pitchFamily="18" charset="0"/>
                <a:cs typeface="Times New Roman" pitchFamily="18" charset="0"/>
              </a:rPr>
              <a:t> (APCE)</a:t>
            </a:r>
            <a:endParaRPr lang="en-US" sz="19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mbarukmo1.jpg"/>
          <p:cNvPicPr>
            <a:picLocks noChangeAspect="1"/>
          </p:cNvPicPr>
          <p:nvPr/>
        </p:nvPicPr>
        <p:blipFill>
          <a:blip r:embed="rId2"/>
          <a:stretch>
            <a:fillRect/>
          </a:stretch>
        </p:blipFill>
        <p:spPr>
          <a:xfrm>
            <a:off x="2590800" y="228600"/>
            <a:ext cx="5486400" cy="2366682"/>
          </a:xfrm>
          <a:prstGeom prst="rect">
            <a:avLst/>
          </a:prstGeom>
        </p:spPr>
      </p:pic>
      <p:sp>
        <p:nvSpPr>
          <p:cNvPr id="2" name="Title 1"/>
          <p:cNvSpPr>
            <a:spLocks noGrp="1"/>
          </p:cNvSpPr>
          <p:nvPr>
            <p:ph type="title"/>
          </p:nvPr>
        </p:nvSpPr>
        <p:spPr>
          <a:xfrm>
            <a:off x="457200" y="1143000"/>
            <a:ext cx="8229600" cy="563562"/>
          </a:xfrm>
        </p:spPr>
        <p:txBody>
          <a:bodyPr>
            <a:normAutofit fontScale="90000"/>
          </a:bodyPr>
          <a:lstStyle/>
          <a:p>
            <a:r>
              <a:rPr lang="en-US" b="1" dirty="0" smtClean="0">
                <a:solidFill>
                  <a:schemeClr val="tx2">
                    <a:lumMod val="40000"/>
                    <a:lumOff val="60000"/>
                  </a:schemeClr>
                </a:solidFill>
              </a:rPr>
              <a:t>Date and Venue</a:t>
            </a:r>
            <a:endParaRPr lang="id-ID" dirty="0">
              <a:solidFill>
                <a:schemeClr val="tx2">
                  <a:lumMod val="40000"/>
                  <a:lumOff val="60000"/>
                </a:schemeClr>
              </a:solidFill>
            </a:endParaRPr>
          </a:p>
        </p:txBody>
      </p:sp>
      <p:sp>
        <p:nvSpPr>
          <p:cNvPr id="3" name="Content Placeholder 2"/>
          <p:cNvSpPr>
            <a:spLocks noGrp="1"/>
          </p:cNvSpPr>
          <p:nvPr>
            <p:ph idx="1"/>
          </p:nvPr>
        </p:nvSpPr>
        <p:spPr>
          <a:xfrm>
            <a:off x="381000" y="2209800"/>
            <a:ext cx="8229600" cy="3230563"/>
          </a:xfrm>
        </p:spPr>
        <p:txBody>
          <a:bodyPr>
            <a:normAutofit fontScale="92500" lnSpcReduction="20000"/>
          </a:bodyPr>
          <a:lstStyle/>
          <a:p>
            <a:r>
              <a:rPr lang="id-ID" sz="2800" b="1" dirty="0" smtClean="0"/>
              <a:t>Dates :</a:t>
            </a:r>
          </a:p>
          <a:p>
            <a:pPr lvl="1"/>
            <a:r>
              <a:rPr lang="id-ID" dirty="0" smtClean="0"/>
              <a:t>IHP Training Course : November 8 – 9, 2014</a:t>
            </a:r>
          </a:p>
          <a:p>
            <a:pPr lvl="1"/>
            <a:r>
              <a:rPr lang="id-ID" dirty="0" smtClean="0"/>
              <a:t>ICE Event : November </a:t>
            </a:r>
            <a:r>
              <a:rPr lang="id-ID" dirty="0"/>
              <a:t>10 – </a:t>
            </a:r>
            <a:r>
              <a:rPr lang="id-ID" dirty="0" smtClean="0"/>
              <a:t>11, </a:t>
            </a:r>
            <a:r>
              <a:rPr lang="en-US" dirty="0"/>
              <a:t>201</a:t>
            </a:r>
            <a:r>
              <a:rPr lang="id-ID" dirty="0" smtClean="0"/>
              <a:t>4</a:t>
            </a:r>
          </a:p>
          <a:p>
            <a:pPr lvl="1"/>
            <a:r>
              <a:rPr lang="id-ID" dirty="0" smtClean="0"/>
              <a:t>Field Trip : November 12, 2014</a:t>
            </a:r>
          </a:p>
          <a:p>
            <a:pPr lvl="1"/>
            <a:r>
              <a:rPr lang="id-ID" dirty="0" smtClean="0"/>
              <a:t>RSC Meeting : November 13 – 14, 2014</a:t>
            </a:r>
            <a:endParaRPr lang="en-US" dirty="0" smtClean="0"/>
          </a:p>
          <a:p>
            <a:pPr lvl="1">
              <a:buNone/>
            </a:pPr>
            <a:endParaRPr lang="id-ID" dirty="0"/>
          </a:p>
          <a:p>
            <a:r>
              <a:rPr lang="id-ID" sz="2800" b="1" dirty="0" smtClean="0"/>
              <a:t>Venue : Hotel </a:t>
            </a:r>
            <a:r>
              <a:rPr lang="id-ID" sz="2800" b="1" dirty="0"/>
              <a:t>Royal </a:t>
            </a:r>
            <a:endParaRPr lang="en-US" sz="2800" b="1" dirty="0" smtClean="0"/>
          </a:p>
          <a:p>
            <a:pPr>
              <a:buNone/>
            </a:pPr>
            <a:r>
              <a:rPr lang="en-US" sz="2800" b="1" dirty="0" smtClean="0"/>
              <a:t>     </a:t>
            </a:r>
            <a:r>
              <a:rPr lang="id-ID" sz="2800" b="1" dirty="0" smtClean="0"/>
              <a:t>Ambarrukm</a:t>
            </a:r>
            <a:r>
              <a:rPr lang="en-US" sz="2800" b="1" dirty="0"/>
              <a:t>o, </a:t>
            </a:r>
            <a:r>
              <a:rPr lang="en-US" sz="2800" b="1" dirty="0" smtClean="0"/>
              <a:t>Yogyakarta</a:t>
            </a:r>
            <a:endParaRPr lang="id-ID" sz="2800" b="1" dirty="0"/>
          </a:p>
        </p:txBody>
      </p:sp>
      <p:pic>
        <p:nvPicPr>
          <p:cNvPr id="4" name="Picture 3"/>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457200" y="0"/>
            <a:ext cx="2074266" cy="2105246"/>
          </a:xfrm>
          <a:prstGeom prst="rect">
            <a:avLst/>
          </a:prstGeom>
          <a:noFill/>
          <a:ln>
            <a:noFill/>
          </a:ln>
        </p:spPr>
      </p:pic>
      <p:cxnSp>
        <p:nvCxnSpPr>
          <p:cNvPr id="5" name="Straight Connector 4"/>
          <p:cNvCxnSpPr/>
          <p:nvPr/>
        </p:nvCxnSpPr>
        <p:spPr>
          <a:xfrm rot="10800000" flipH="1">
            <a:off x="0" y="6411594"/>
            <a:ext cx="9144000" cy="1588"/>
          </a:xfrm>
          <a:prstGeom prst="line">
            <a:avLst/>
          </a:prstGeom>
        </p:spPr>
        <p:style>
          <a:lnRef idx="2">
            <a:schemeClr val="accent5"/>
          </a:lnRef>
          <a:fillRef idx="0">
            <a:schemeClr val="accent5"/>
          </a:fillRef>
          <a:effectRef idx="1">
            <a:schemeClr val="accent5"/>
          </a:effectRef>
          <a:fontRef idx="minor">
            <a:schemeClr val="tx1"/>
          </a:fontRef>
        </p:style>
      </p:cxnSp>
      <p:sp>
        <p:nvSpPr>
          <p:cNvPr id="6" name="TextBox 5"/>
          <p:cNvSpPr txBox="1"/>
          <p:nvPr/>
        </p:nvSpPr>
        <p:spPr>
          <a:xfrm>
            <a:off x="0" y="6477001"/>
            <a:ext cx="9144000" cy="389426"/>
          </a:xfrm>
          <a:prstGeom prst="rect">
            <a:avLst/>
          </a:prstGeom>
          <a:solidFill>
            <a:srgbClr val="002060"/>
          </a:solidFill>
        </p:spPr>
        <p:txBody>
          <a:bodyPr wrap="square" rtlCol="0">
            <a:spAutoFit/>
          </a:bodyPr>
          <a:lstStyle/>
          <a:p>
            <a:pPr algn="ctr">
              <a:spcAft>
                <a:spcPts val="600"/>
              </a:spcAft>
            </a:pPr>
            <a:r>
              <a:rPr lang="en-US" sz="1900" b="1" dirty="0" smtClean="0">
                <a:solidFill>
                  <a:schemeClr val="bg1"/>
                </a:solidFill>
                <a:latin typeface="Times New Roman" pitchFamily="18" charset="0"/>
                <a:cs typeface="Times New Roman" pitchFamily="18" charset="0"/>
              </a:rPr>
              <a:t>Research Centre for Limnology-LIPI &amp; Asia Pacific Centre for </a:t>
            </a:r>
            <a:r>
              <a:rPr lang="en-US" sz="1900" b="1" dirty="0" err="1" smtClean="0">
                <a:solidFill>
                  <a:schemeClr val="bg1"/>
                </a:solidFill>
                <a:latin typeface="Times New Roman" pitchFamily="18" charset="0"/>
                <a:cs typeface="Times New Roman" pitchFamily="18" charset="0"/>
              </a:rPr>
              <a:t>Ecohydrology</a:t>
            </a:r>
            <a:r>
              <a:rPr lang="en-US" sz="1900" b="1" dirty="0" smtClean="0">
                <a:solidFill>
                  <a:schemeClr val="bg1"/>
                </a:solidFill>
                <a:latin typeface="Times New Roman" pitchFamily="18" charset="0"/>
                <a:cs typeface="Times New Roman" pitchFamily="18" charset="0"/>
              </a:rPr>
              <a:t> (APCE)</a:t>
            </a:r>
            <a:endParaRPr lang="en-US" sz="1900" b="1" dirty="0">
              <a:solidFill>
                <a:schemeClr val="bg1"/>
              </a:solidFill>
              <a:latin typeface="Times New Roman" pitchFamily="18" charset="0"/>
              <a:cs typeface="Times New Roman" pitchFamily="18" charset="0"/>
            </a:endParaRPr>
          </a:p>
        </p:txBody>
      </p:sp>
      <p:pic>
        <p:nvPicPr>
          <p:cNvPr id="8" name="Picture 7" descr="ambarukmo.jpg"/>
          <p:cNvPicPr>
            <a:picLocks noChangeAspect="1"/>
          </p:cNvPicPr>
          <p:nvPr/>
        </p:nvPicPr>
        <p:blipFill>
          <a:blip r:embed="rId4"/>
          <a:stretch>
            <a:fillRect/>
          </a:stretch>
        </p:blipFill>
        <p:spPr>
          <a:xfrm>
            <a:off x="5276850" y="4419600"/>
            <a:ext cx="3867150" cy="1933575"/>
          </a:xfrm>
          <a:prstGeom prst="rect">
            <a:avLst/>
          </a:prstGeom>
        </p:spPr>
      </p:pic>
    </p:spTree>
    <p:extLst>
      <p:ext uri="{BB962C8B-B14F-4D97-AF65-F5344CB8AC3E}">
        <p14:creationId xmlns="" xmlns:p14="http://schemas.microsoft.com/office/powerpoint/2010/main" val="11355188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2"/>
          <p:cNvSpPr>
            <a:spLocks noGrp="1"/>
          </p:cNvSpPr>
          <p:nvPr>
            <p:ph type="ctrTitle" idx="4294967295"/>
          </p:nvPr>
        </p:nvSpPr>
        <p:spPr bwMode="auto">
          <a:xfrm>
            <a:off x="685800" y="142875"/>
            <a:ext cx="7772400" cy="785813"/>
          </a:xfrm>
          <a:prstGeom prst="rect">
            <a:avLst/>
          </a:prstGeom>
          <a:noFill/>
          <a:ln>
            <a:miter lim="800000"/>
            <a:headEnd/>
            <a:tailEnd/>
          </a:ln>
        </p:spPr>
        <p:txBody>
          <a:bodyPr/>
          <a:lstStyle/>
          <a:p>
            <a:pPr eaLnBrk="1" hangingPunct="1"/>
            <a:r>
              <a:rPr lang="de-DE" dirty="0" smtClean="0">
                <a:latin typeface="Arial" charset="0"/>
                <a:cs typeface="Arial" charset="0"/>
              </a:rPr>
              <a:t>Contact</a:t>
            </a:r>
          </a:p>
        </p:txBody>
      </p:sp>
      <p:sp>
        <p:nvSpPr>
          <p:cNvPr id="25603" name="Rectangle 3"/>
          <p:cNvSpPr>
            <a:spLocks noChangeArrowheads="1"/>
          </p:cNvSpPr>
          <p:nvPr/>
        </p:nvSpPr>
        <p:spPr bwMode="auto">
          <a:xfrm>
            <a:off x="250825" y="685800"/>
            <a:ext cx="8642350" cy="3139321"/>
          </a:xfrm>
          <a:prstGeom prst="rect">
            <a:avLst/>
          </a:prstGeom>
          <a:noFill/>
          <a:ln w="9525">
            <a:noFill/>
            <a:miter lim="800000"/>
            <a:headEnd/>
            <a:tailEnd/>
          </a:ln>
        </p:spPr>
        <p:txBody>
          <a:bodyPr anchor="ctr">
            <a:spAutoFit/>
          </a:bodyPr>
          <a:lstStyle/>
          <a:p>
            <a:endParaRPr lang="de-DE" sz="1800" dirty="0"/>
          </a:p>
          <a:p>
            <a:pPr lvl="0"/>
            <a:r>
              <a:rPr lang="en-US" b="1" dirty="0" smtClean="0"/>
              <a:t>Prof (R). Dr. Ir. </a:t>
            </a:r>
            <a:r>
              <a:rPr lang="en-US" b="1" dirty="0" err="1" smtClean="0"/>
              <a:t>Hery</a:t>
            </a:r>
            <a:r>
              <a:rPr lang="en-US" b="1" dirty="0" smtClean="0"/>
              <a:t> </a:t>
            </a:r>
            <a:r>
              <a:rPr lang="en-US" b="1" dirty="0" err="1" smtClean="0"/>
              <a:t>Harjono</a:t>
            </a:r>
            <a:endParaRPr lang="en-US" dirty="0" smtClean="0"/>
          </a:p>
          <a:p>
            <a:r>
              <a:rPr lang="en-US" dirty="0" smtClean="0"/>
              <a:t>Executive Director, Asia Pacific Center for </a:t>
            </a:r>
            <a:r>
              <a:rPr lang="en-US" dirty="0" err="1" smtClean="0"/>
              <a:t>Ecohydrology</a:t>
            </a:r>
            <a:r>
              <a:rPr lang="en-US" dirty="0" smtClean="0"/>
              <a:t> (APCE), </a:t>
            </a:r>
            <a:r>
              <a:rPr lang="id-ID" dirty="0" smtClean="0"/>
              <a:t>Catagory II Center </a:t>
            </a:r>
            <a:r>
              <a:rPr lang="en-US" dirty="0" smtClean="0"/>
              <a:t>of UNESCO, </a:t>
            </a:r>
            <a:r>
              <a:rPr lang="id-ID" dirty="0" smtClean="0"/>
              <a:t>and </a:t>
            </a:r>
            <a:r>
              <a:rPr lang="en-US" dirty="0" smtClean="0"/>
              <a:t>Research Center for Limnology, Indonesian Institute of Sciences (LIPI), Indonesia.</a:t>
            </a:r>
          </a:p>
          <a:p>
            <a:r>
              <a:rPr lang="en-US" dirty="0" smtClean="0"/>
              <a:t>E-mail: </a:t>
            </a:r>
            <a:r>
              <a:rPr lang="en-US" dirty="0" smtClean="0">
                <a:hlinkClick r:id="rId2"/>
              </a:rPr>
              <a:t>hery.harjono@gmail.com</a:t>
            </a:r>
            <a:r>
              <a:rPr lang="en-US" dirty="0" smtClean="0"/>
              <a:t> </a:t>
            </a:r>
          </a:p>
          <a:p>
            <a:r>
              <a:rPr lang="en-US" dirty="0" smtClean="0"/>
              <a:t>Tel: +62(21) – 875 7071 and +62 – 811214304</a:t>
            </a:r>
          </a:p>
          <a:p>
            <a:r>
              <a:rPr lang="en-US" dirty="0" smtClean="0"/>
              <a:t>Fax: +62(21) – 875 7076   </a:t>
            </a:r>
          </a:p>
          <a:p>
            <a:endParaRPr lang="en-GB" sz="1800" dirty="0"/>
          </a:p>
          <a:p>
            <a:pPr>
              <a:buFont typeface="Arial" charset="0"/>
              <a:buChar char="•"/>
            </a:pPr>
            <a:endParaRPr lang="de-DE" sz="1800" dirty="0"/>
          </a:p>
          <a:p>
            <a:pPr eaLnBrk="0" hangingPunct="0">
              <a:buFont typeface="Arial" charset="0"/>
              <a:buChar char="•"/>
            </a:pPr>
            <a:endParaRPr lang="de-DE" sz="1800" dirty="0"/>
          </a:p>
        </p:txBody>
      </p:sp>
      <p:sp>
        <p:nvSpPr>
          <p:cNvPr id="25605" name="Text Box 5"/>
          <p:cNvSpPr txBox="1">
            <a:spLocks noChangeArrowheads="1"/>
          </p:cNvSpPr>
          <p:nvPr/>
        </p:nvSpPr>
        <p:spPr bwMode="auto">
          <a:xfrm>
            <a:off x="4572000" y="4149725"/>
            <a:ext cx="4321175" cy="830997"/>
          </a:xfrm>
          <a:prstGeom prst="rect">
            <a:avLst/>
          </a:prstGeom>
          <a:noFill/>
          <a:ln w="9525">
            <a:noFill/>
            <a:miter lim="800000"/>
            <a:headEnd/>
            <a:tailEnd/>
          </a:ln>
          <a:effectLst/>
        </p:spPr>
        <p:txBody>
          <a:bodyPr>
            <a:spAutoFit/>
          </a:bodyPr>
          <a:lstStyle/>
          <a:p>
            <a:pPr>
              <a:spcBef>
                <a:spcPct val="50000"/>
              </a:spcBef>
            </a:pPr>
            <a:r>
              <a:rPr lang="de-DE" sz="2400" b="1" i="1" dirty="0">
                <a:solidFill>
                  <a:schemeClr val="hlink"/>
                </a:solidFill>
              </a:rPr>
              <a:t>Thank you for your attention and interest!</a:t>
            </a:r>
          </a:p>
        </p:txBody>
      </p:sp>
      <p:pic>
        <p:nvPicPr>
          <p:cNvPr id="6" name="Picture 5" descr="P5143839.JPG"/>
          <p:cNvPicPr>
            <a:picLocks noChangeAspect="1"/>
          </p:cNvPicPr>
          <p:nvPr/>
        </p:nvPicPr>
        <p:blipFill>
          <a:blip r:embed="rId3"/>
          <a:stretch>
            <a:fillRect/>
          </a:stretch>
        </p:blipFill>
        <p:spPr>
          <a:xfrm>
            <a:off x="0" y="3505200"/>
            <a:ext cx="4470400" cy="33528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Line 2"/>
          <p:cNvSpPr>
            <a:spLocks noChangeShapeType="1"/>
          </p:cNvSpPr>
          <p:nvPr/>
        </p:nvSpPr>
        <p:spPr bwMode="auto">
          <a:xfrm>
            <a:off x="0" y="1447800"/>
            <a:ext cx="9144000" cy="0"/>
          </a:xfrm>
          <a:prstGeom prst="line">
            <a:avLst/>
          </a:prstGeom>
          <a:noFill/>
          <a:ln w="9525">
            <a:solidFill>
              <a:schemeClr val="accent1"/>
            </a:solidFill>
            <a:round/>
            <a:headEnd/>
            <a:tailEnd/>
          </a:ln>
        </p:spPr>
        <p:txBody>
          <a:bodyPr wrap="none"/>
          <a:lstStyle/>
          <a:p>
            <a:endParaRPr lang="pl-PL"/>
          </a:p>
        </p:txBody>
      </p:sp>
      <p:sp>
        <p:nvSpPr>
          <p:cNvPr id="23555" name="Oval 3"/>
          <p:cNvSpPr>
            <a:spLocks noChangeArrowheads="1"/>
          </p:cNvSpPr>
          <p:nvPr/>
        </p:nvSpPr>
        <p:spPr bwMode="auto">
          <a:xfrm>
            <a:off x="1187627" y="1772818"/>
            <a:ext cx="6911975" cy="4319588"/>
          </a:xfrm>
          <a:prstGeom prst="ellipse">
            <a:avLst/>
          </a:prstGeom>
          <a:solidFill>
            <a:schemeClr val="bg1"/>
          </a:solidFill>
          <a:ln w="38100">
            <a:solidFill>
              <a:schemeClr val="accent5">
                <a:lumMod val="75000"/>
              </a:schemeClr>
            </a:solidFill>
            <a:round/>
            <a:headEnd/>
            <a:tailEnd/>
          </a:ln>
        </p:spPr>
        <p:txBody>
          <a:bodyPr wrap="none" anchor="ctr"/>
          <a:lstStyle/>
          <a:p>
            <a:pPr algn="ctr"/>
            <a:endParaRPr lang="pl-PL"/>
          </a:p>
        </p:txBody>
      </p:sp>
      <p:sp>
        <p:nvSpPr>
          <p:cNvPr id="98308" name="Rectangle 4"/>
          <p:cNvSpPr>
            <a:spLocks noChangeArrowheads="1"/>
          </p:cNvSpPr>
          <p:nvPr/>
        </p:nvSpPr>
        <p:spPr bwMode="auto">
          <a:xfrm>
            <a:off x="3059115" y="1196976"/>
            <a:ext cx="3025775" cy="1323439"/>
          </a:xfrm>
          <a:prstGeom prst="rect">
            <a:avLst/>
          </a:prstGeom>
          <a:solidFill>
            <a:srgbClr val="003366"/>
          </a:solidFill>
          <a:ln w="9525">
            <a:solidFill>
              <a:srgbClr val="FFFFCC"/>
            </a:solidFill>
            <a:miter lim="800000"/>
            <a:headEnd/>
            <a:tailEnd/>
          </a:ln>
        </p:spPr>
        <p:txBody>
          <a:bodyPr>
            <a:spAutoFit/>
          </a:bodyPr>
          <a:lstStyle/>
          <a:p>
            <a:pPr algn="ctr"/>
            <a:r>
              <a:rPr lang="en-US" sz="1600" b="1">
                <a:solidFill>
                  <a:srgbClr val="FFFFCC"/>
                </a:solidFill>
              </a:rPr>
              <a:t>“DUAL REGULATION”</a:t>
            </a:r>
          </a:p>
          <a:p>
            <a:pPr algn="ctr"/>
            <a:r>
              <a:rPr lang="en-US" sz="1600">
                <a:solidFill>
                  <a:srgbClr val="FFFFCC"/>
                </a:solidFill>
              </a:rPr>
              <a:t>Regulation of biota</a:t>
            </a:r>
            <a:br>
              <a:rPr lang="en-US" sz="1600">
                <a:solidFill>
                  <a:srgbClr val="FFFFCC"/>
                </a:solidFill>
              </a:rPr>
            </a:br>
            <a:r>
              <a:rPr lang="en-US" sz="1600">
                <a:solidFill>
                  <a:srgbClr val="FFFFCC"/>
                </a:solidFill>
              </a:rPr>
              <a:t>by altering hydrology</a:t>
            </a:r>
            <a:br>
              <a:rPr lang="en-US" sz="1600">
                <a:solidFill>
                  <a:srgbClr val="FFFFCC"/>
                </a:solidFill>
              </a:rPr>
            </a:br>
            <a:r>
              <a:rPr lang="en-US" sz="1600">
                <a:solidFill>
                  <a:srgbClr val="FFFFCC"/>
                </a:solidFill>
              </a:rPr>
              <a:t>and regulation of hydrology</a:t>
            </a:r>
            <a:br>
              <a:rPr lang="en-US" sz="1600">
                <a:solidFill>
                  <a:srgbClr val="FFFFCC"/>
                </a:solidFill>
              </a:rPr>
            </a:br>
            <a:r>
              <a:rPr lang="en-US" sz="1600">
                <a:solidFill>
                  <a:srgbClr val="FFFFCC"/>
                </a:solidFill>
              </a:rPr>
              <a:t>by shaping biota</a:t>
            </a:r>
          </a:p>
        </p:txBody>
      </p:sp>
      <p:sp>
        <p:nvSpPr>
          <p:cNvPr id="98309" name="Text Box 5"/>
          <p:cNvSpPr txBox="1">
            <a:spLocks noChangeArrowheads="1"/>
          </p:cNvSpPr>
          <p:nvPr/>
        </p:nvSpPr>
        <p:spPr bwMode="auto">
          <a:xfrm>
            <a:off x="611191" y="5397500"/>
            <a:ext cx="3240087" cy="1200329"/>
          </a:xfrm>
          <a:prstGeom prst="rect">
            <a:avLst/>
          </a:prstGeom>
          <a:solidFill>
            <a:srgbClr val="003366"/>
          </a:solidFill>
          <a:ln w="9525">
            <a:solidFill>
              <a:srgbClr val="FFFFCC"/>
            </a:solidFill>
            <a:miter lim="800000"/>
            <a:headEnd/>
            <a:tailEnd/>
          </a:ln>
        </p:spPr>
        <p:txBody>
          <a:bodyPr>
            <a:spAutoFit/>
          </a:bodyPr>
          <a:lstStyle/>
          <a:p>
            <a:pPr algn="ctr"/>
            <a:r>
              <a:rPr lang="en-US" b="1">
                <a:solidFill>
                  <a:srgbClr val="FFFFCC"/>
                </a:solidFill>
              </a:rPr>
              <a:t>HARMONIZATION</a:t>
            </a:r>
          </a:p>
          <a:p>
            <a:pPr algn="ctr"/>
            <a:r>
              <a:rPr lang="en-US">
                <a:solidFill>
                  <a:srgbClr val="FFFFCC"/>
                </a:solidFill>
              </a:rPr>
              <a:t>of ecohydrological measures</a:t>
            </a:r>
          </a:p>
          <a:p>
            <a:pPr algn="ctr"/>
            <a:r>
              <a:rPr lang="en-US">
                <a:solidFill>
                  <a:srgbClr val="FFFFCC"/>
                </a:solidFill>
              </a:rPr>
              <a:t>with necessary hydrotechnical infrastructure</a:t>
            </a:r>
          </a:p>
        </p:txBody>
      </p:sp>
      <p:sp>
        <p:nvSpPr>
          <p:cNvPr id="98310" name="Text Box 6"/>
          <p:cNvSpPr txBox="1">
            <a:spLocks noChangeArrowheads="1"/>
          </p:cNvSpPr>
          <p:nvPr/>
        </p:nvSpPr>
        <p:spPr bwMode="auto">
          <a:xfrm>
            <a:off x="4859340" y="5397500"/>
            <a:ext cx="4105275" cy="1200329"/>
          </a:xfrm>
          <a:prstGeom prst="rect">
            <a:avLst/>
          </a:prstGeom>
          <a:solidFill>
            <a:srgbClr val="003366"/>
          </a:solidFill>
          <a:ln w="9525">
            <a:solidFill>
              <a:srgbClr val="FFFFCC"/>
            </a:solidFill>
            <a:miter lim="800000"/>
            <a:headEnd/>
            <a:tailEnd/>
          </a:ln>
        </p:spPr>
        <p:txBody>
          <a:bodyPr>
            <a:spAutoFit/>
          </a:bodyPr>
          <a:lstStyle/>
          <a:p>
            <a:pPr algn="ctr"/>
            <a:r>
              <a:rPr lang="en-US" b="1">
                <a:solidFill>
                  <a:srgbClr val="FFFFCC"/>
                </a:solidFill>
              </a:rPr>
              <a:t>INTEGRATION</a:t>
            </a:r>
          </a:p>
          <a:p>
            <a:pPr algn="ctr"/>
            <a:r>
              <a:rPr lang="en-US">
                <a:solidFill>
                  <a:srgbClr val="FFFFCC"/>
                </a:solidFill>
              </a:rPr>
              <a:t>of various regulations acting in a synergistic way to stabilize and improve the quality of water resources</a:t>
            </a:r>
          </a:p>
        </p:txBody>
      </p:sp>
      <p:sp>
        <p:nvSpPr>
          <p:cNvPr id="23559" name="Oval 7"/>
          <p:cNvSpPr>
            <a:spLocks noChangeArrowheads="1"/>
          </p:cNvSpPr>
          <p:nvPr/>
        </p:nvSpPr>
        <p:spPr bwMode="auto">
          <a:xfrm>
            <a:off x="2916237" y="3021015"/>
            <a:ext cx="3168651" cy="2016125"/>
          </a:xfrm>
          <a:prstGeom prst="ellipse">
            <a:avLst/>
          </a:prstGeom>
          <a:solidFill>
            <a:schemeClr val="bg1"/>
          </a:solidFill>
          <a:ln w="57150">
            <a:solidFill>
              <a:schemeClr val="folHlink"/>
            </a:solidFill>
            <a:round/>
            <a:headEnd/>
            <a:tailEnd/>
          </a:ln>
        </p:spPr>
        <p:txBody>
          <a:bodyPr wrap="none" anchor="ctr"/>
          <a:lstStyle/>
          <a:p>
            <a:pPr algn="ctr"/>
            <a:endParaRPr lang="pl-PL"/>
          </a:p>
        </p:txBody>
      </p:sp>
      <p:sp>
        <p:nvSpPr>
          <p:cNvPr id="23560" name="Line 8"/>
          <p:cNvSpPr>
            <a:spLocks noChangeShapeType="1"/>
          </p:cNvSpPr>
          <p:nvPr/>
        </p:nvSpPr>
        <p:spPr bwMode="auto">
          <a:xfrm flipH="1">
            <a:off x="3924302" y="2876551"/>
            <a:ext cx="215900" cy="215900"/>
          </a:xfrm>
          <a:prstGeom prst="line">
            <a:avLst/>
          </a:prstGeom>
          <a:noFill/>
          <a:ln w="57150">
            <a:solidFill>
              <a:schemeClr val="folHlink"/>
            </a:solidFill>
            <a:round/>
            <a:headEnd/>
            <a:tailEnd/>
          </a:ln>
        </p:spPr>
        <p:txBody>
          <a:bodyPr/>
          <a:lstStyle/>
          <a:p>
            <a:endParaRPr lang="pl-PL"/>
          </a:p>
        </p:txBody>
      </p:sp>
      <p:sp>
        <p:nvSpPr>
          <p:cNvPr id="23561" name="Line 9"/>
          <p:cNvSpPr>
            <a:spLocks noChangeShapeType="1"/>
          </p:cNvSpPr>
          <p:nvPr/>
        </p:nvSpPr>
        <p:spPr bwMode="auto">
          <a:xfrm>
            <a:off x="3924301" y="3092452"/>
            <a:ext cx="287339" cy="71438"/>
          </a:xfrm>
          <a:prstGeom prst="line">
            <a:avLst/>
          </a:prstGeom>
          <a:noFill/>
          <a:ln w="57150">
            <a:solidFill>
              <a:schemeClr val="folHlink"/>
            </a:solidFill>
            <a:round/>
            <a:headEnd/>
            <a:tailEnd/>
          </a:ln>
        </p:spPr>
        <p:txBody>
          <a:bodyPr/>
          <a:lstStyle/>
          <a:p>
            <a:endParaRPr lang="pl-PL"/>
          </a:p>
        </p:txBody>
      </p:sp>
      <p:sp>
        <p:nvSpPr>
          <p:cNvPr id="23562" name="Line 10"/>
          <p:cNvSpPr>
            <a:spLocks noChangeShapeType="1"/>
          </p:cNvSpPr>
          <p:nvPr/>
        </p:nvSpPr>
        <p:spPr bwMode="auto">
          <a:xfrm>
            <a:off x="4787901" y="4892677"/>
            <a:ext cx="360363" cy="71438"/>
          </a:xfrm>
          <a:prstGeom prst="line">
            <a:avLst/>
          </a:prstGeom>
          <a:noFill/>
          <a:ln w="57150">
            <a:solidFill>
              <a:schemeClr val="folHlink"/>
            </a:solidFill>
            <a:round/>
            <a:headEnd/>
            <a:tailEnd/>
          </a:ln>
        </p:spPr>
        <p:txBody>
          <a:bodyPr/>
          <a:lstStyle/>
          <a:p>
            <a:endParaRPr lang="pl-PL"/>
          </a:p>
        </p:txBody>
      </p:sp>
      <p:sp>
        <p:nvSpPr>
          <p:cNvPr id="23563" name="Line 11"/>
          <p:cNvSpPr>
            <a:spLocks noChangeShapeType="1"/>
          </p:cNvSpPr>
          <p:nvPr/>
        </p:nvSpPr>
        <p:spPr bwMode="auto">
          <a:xfrm flipH="1">
            <a:off x="4859340" y="4964113"/>
            <a:ext cx="288925" cy="215900"/>
          </a:xfrm>
          <a:prstGeom prst="line">
            <a:avLst/>
          </a:prstGeom>
          <a:noFill/>
          <a:ln w="57150">
            <a:solidFill>
              <a:schemeClr val="folHlink"/>
            </a:solidFill>
            <a:round/>
            <a:headEnd/>
            <a:tailEnd/>
          </a:ln>
        </p:spPr>
        <p:txBody>
          <a:bodyPr/>
          <a:lstStyle/>
          <a:p>
            <a:endParaRPr lang="pl-PL"/>
          </a:p>
        </p:txBody>
      </p:sp>
      <p:sp>
        <p:nvSpPr>
          <p:cNvPr id="98316" name="Text Box 12"/>
          <p:cNvSpPr txBox="1">
            <a:spLocks noChangeArrowheads="1"/>
          </p:cNvSpPr>
          <p:nvPr/>
        </p:nvSpPr>
        <p:spPr bwMode="auto">
          <a:xfrm>
            <a:off x="3419476" y="3775076"/>
            <a:ext cx="2447925" cy="461665"/>
          </a:xfrm>
          <a:prstGeom prst="rect">
            <a:avLst/>
          </a:prstGeom>
          <a:noFill/>
          <a:ln w="9525">
            <a:noFill/>
            <a:miter lim="800000"/>
            <a:headEnd/>
            <a:tailEnd/>
          </a:ln>
          <a:effectLst/>
        </p:spPr>
        <p:txBody>
          <a:bodyPr>
            <a:spAutoFit/>
          </a:bodyPr>
          <a:lstStyle/>
          <a:p>
            <a:pPr algn="ctr">
              <a:spcBef>
                <a:spcPct val="50000"/>
              </a:spcBef>
              <a:defRPr/>
            </a:pPr>
            <a:r>
              <a:rPr lang="en-US" sz="2400" b="1" i="1">
                <a:solidFill>
                  <a:srgbClr val="FF0000"/>
                </a:solidFill>
                <a:effectLst>
                  <a:outerShdw blurRad="38100" dist="38100" dir="2700000" algn="tl">
                    <a:srgbClr val="000000"/>
                  </a:outerShdw>
                </a:effectLst>
                <a:latin typeface="Arial" pitchFamily="34" charset="0"/>
              </a:rPr>
              <a:t>REGULATION</a:t>
            </a:r>
          </a:p>
        </p:txBody>
      </p:sp>
      <p:sp>
        <p:nvSpPr>
          <p:cNvPr id="23565" name="Rectangle 13"/>
          <p:cNvSpPr>
            <a:spLocks noChangeArrowheads="1"/>
          </p:cNvSpPr>
          <p:nvPr/>
        </p:nvSpPr>
        <p:spPr bwMode="auto">
          <a:xfrm>
            <a:off x="2627313" y="3213101"/>
            <a:ext cx="1223963" cy="360363"/>
          </a:xfrm>
          <a:prstGeom prst="rect">
            <a:avLst/>
          </a:prstGeom>
          <a:solidFill>
            <a:schemeClr val="bg1"/>
          </a:solidFill>
          <a:ln w="9525">
            <a:noFill/>
            <a:miter lim="800000"/>
            <a:headEnd/>
            <a:tailEnd/>
          </a:ln>
        </p:spPr>
        <p:txBody>
          <a:bodyPr wrap="none" anchor="ctr"/>
          <a:lstStyle/>
          <a:p>
            <a:pPr algn="ctr"/>
            <a:endParaRPr lang="pl-PL"/>
          </a:p>
        </p:txBody>
      </p:sp>
      <p:sp>
        <p:nvSpPr>
          <p:cNvPr id="98318" name="Text Box 14"/>
          <p:cNvSpPr txBox="1">
            <a:spLocks noChangeArrowheads="1"/>
          </p:cNvSpPr>
          <p:nvPr/>
        </p:nvSpPr>
        <p:spPr bwMode="auto">
          <a:xfrm>
            <a:off x="2698753" y="3187702"/>
            <a:ext cx="1368425" cy="461665"/>
          </a:xfrm>
          <a:prstGeom prst="rect">
            <a:avLst/>
          </a:prstGeom>
          <a:noFill/>
          <a:ln w="9525">
            <a:noFill/>
            <a:miter lim="800000"/>
            <a:headEnd/>
            <a:tailEnd/>
          </a:ln>
          <a:effectLst/>
        </p:spPr>
        <p:txBody>
          <a:bodyPr>
            <a:spAutoFit/>
          </a:bodyPr>
          <a:lstStyle/>
          <a:p>
            <a:pPr algn="ctr">
              <a:spcBef>
                <a:spcPct val="50000"/>
              </a:spcBef>
              <a:defRPr/>
            </a:pPr>
            <a:r>
              <a:rPr lang="en-US" sz="2400" b="1" i="1">
                <a:solidFill>
                  <a:srgbClr val="00FF00"/>
                </a:solidFill>
                <a:effectLst>
                  <a:outerShdw blurRad="38100" dist="38100" dir="2700000" algn="tl">
                    <a:srgbClr val="000000"/>
                  </a:outerShdw>
                </a:effectLst>
                <a:latin typeface="Arial" pitchFamily="34" charset="0"/>
              </a:rPr>
              <a:t>BIOTA</a:t>
            </a:r>
          </a:p>
        </p:txBody>
      </p:sp>
      <p:sp>
        <p:nvSpPr>
          <p:cNvPr id="23567" name="Rectangle 15"/>
          <p:cNvSpPr>
            <a:spLocks noChangeArrowheads="1"/>
          </p:cNvSpPr>
          <p:nvPr/>
        </p:nvSpPr>
        <p:spPr bwMode="auto">
          <a:xfrm>
            <a:off x="5148264" y="4437064"/>
            <a:ext cx="1223963" cy="360362"/>
          </a:xfrm>
          <a:prstGeom prst="rect">
            <a:avLst/>
          </a:prstGeom>
          <a:solidFill>
            <a:schemeClr val="bg1"/>
          </a:solidFill>
          <a:ln w="9525">
            <a:noFill/>
            <a:miter lim="800000"/>
            <a:headEnd/>
            <a:tailEnd/>
          </a:ln>
        </p:spPr>
        <p:txBody>
          <a:bodyPr wrap="none" anchor="ctr"/>
          <a:lstStyle/>
          <a:p>
            <a:pPr algn="ctr"/>
            <a:endParaRPr lang="pl-PL"/>
          </a:p>
        </p:txBody>
      </p:sp>
      <p:sp>
        <p:nvSpPr>
          <p:cNvPr id="23570" name="Line 19"/>
          <p:cNvSpPr>
            <a:spLocks noChangeShapeType="1"/>
          </p:cNvSpPr>
          <p:nvPr/>
        </p:nvSpPr>
        <p:spPr bwMode="auto">
          <a:xfrm>
            <a:off x="0" y="6597650"/>
            <a:ext cx="9144000" cy="0"/>
          </a:xfrm>
          <a:prstGeom prst="line">
            <a:avLst/>
          </a:prstGeom>
          <a:noFill/>
          <a:ln w="9525">
            <a:solidFill>
              <a:schemeClr val="tx1"/>
            </a:solidFill>
            <a:round/>
            <a:headEnd/>
            <a:tailEnd/>
          </a:ln>
        </p:spPr>
        <p:txBody>
          <a:bodyPr/>
          <a:lstStyle/>
          <a:p>
            <a:endParaRPr lang="pl-PL"/>
          </a:p>
        </p:txBody>
      </p:sp>
      <p:sp>
        <p:nvSpPr>
          <p:cNvPr id="98324" name="Text Box 20"/>
          <p:cNvSpPr txBox="1">
            <a:spLocks noChangeArrowheads="1"/>
          </p:cNvSpPr>
          <p:nvPr/>
        </p:nvSpPr>
        <p:spPr bwMode="auto">
          <a:xfrm>
            <a:off x="4932366" y="4389439"/>
            <a:ext cx="2232025" cy="461665"/>
          </a:xfrm>
          <a:prstGeom prst="rect">
            <a:avLst/>
          </a:prstGeom>
          <a:noFill/>
          <a:ln w="9525">
            <a:noFill/>
            <a:miter lim="800000"/>
            <a:headEnd/>
            <a:tailEnd/>
          </a:ln>
          <a:effectLst/>
        </p:spPr>
        <p:txBody>
          <a:bodyPr>
            <a:spAutoFit/>
          </a:bodyPr>
          <a:lstStyle/>
          <a:p>
            <a:pPr algn="ctr">
              <a:spcBef>
                <a:spcPct val="50000"/>
              </a:spcBef>
              <a:defRPr/>
            </a:pPr>
            <a:r>
              <a:rPr lang="en-US" sz="2400" b="1">
                <a:solidFill>
                  <a:srgbClr val="003366"/>
                </a:solidFill>
                <a:effectLst>
                  <a:outerShdw blurRad="38100" dist="38100" dir="2700000" algn="tl">
                    <a:srgbClr val="000000"/>
                  </a:outerShdw>
                </a:effectLst>
                <a:latin typeface="Arial" pitchFamily="34" charset="0"/>
              </a:rPr>
              <a:t>HYDROLOGY</a:t>
            </a:r>
          </a:p>
        </p:txBody>
      </p:sp>
      <p:sp>
        <p:nvSpPr>
          <p:cNvPr id="22" name="Text Box 4"/>
          <p:cNvSpPr txBox="1">
            <a:spLocks noChangeArrowheads="1"/>
          </p:cNvSpPr>
          <p:nvPr/>
        </p:nvSpPr>
        <p:spPr bwMode="auto">
          <a:xfrm>
            <a:off x="685800" y="438090"/>
            <a:ext cx="8109329" cy="400110"/>
          </a:xfrm>
          <a:prstGeom prst="rect">
            <a:avLst/>
          </a:prstGeom>
          <a:noFill/>
          <a:ln w="9525">
            <a:noFill/>
            <a:miter lim="800000"/>
            <a:headEnd/>
            <a:tailEnd/>
          </a:ln>
        </p:spPr>
        <p:txBody>
          <a:bodyPr wrap="square">
            <a:spAutoFit/>
          </a:bodyPr>
          <a:lstStyle/>
          <a:p>
            <a:pPr algn="ctr"/>
            <a:r>
              <a:rPr lang="id-ID" sz="2000" b="1" i="1" dirty="0" smtClean="0">
                <a:solidFill>
                  <a:srgbClr val="0070C0"/>
                </a:solidFill>
                <a:latin typeface="Verdana" pitchFamily="34" charset="0"/>
              </a:rPr>
              <a:t>ECOHYDROLOGY </a:t>
            </a:r>
            <a:r>
              <a:rPr lang="en-US" sz="2000" b="1" i="1" dirty="0" smtClean="0">
                <a:solidFill>
                  <a:srgbClr val="0070C0"/>
                </a:solidFill>
                <a:latin typeface="Verdana" pitchFamily="34" charset="0"/>
              </a:rPr>
              <a:t> CONCEPT</a:t>
            </a:r>
            <a:endParaRPr lang="pl-PL" sz="2400" b="1" i="1" dirty="0">
              <a:solidFill>
                <a:srgbClr val="0070C0"/>
              </a:solidFill>
              <a:latin typeface="Verdana" pitchFamily="34" charset="0"/>
            </a:endParaRPr>
          </a:p>
        </p:txBody>
      </p:sp>
      <p:grpSp>
        <p:nvGrpSpPr>
          <p:cNvPr id="3" name="Group 2"/>
          <p:cNvGrpSpPr>
            <a:grpSpLocks/>
          </p:cNvGrpSpPr>
          <p:nvPr/>
        </p:nvGrpSpPr>
        <p:grpSpPr bwMode="auto">
          <a:xfrm>
            <a:off x="228600" y="228601"/>
            <a:ext cx="2057400" cy="1054100"/>
            <a:chOff x="1266" y="259"/>
            <a:chExt cx="3043" cy="1628"/>
          </a:xfrm>
        </p:grpSpPr>
        <p:pic>
          <p:nvPicPr>
            <p:cNvPr id="23" name="Picture 2" descr="unesco_transparant.png"/>
            <p:cNvPicPr>
              <a:picLocks noChangeAspect="1" noChangeArrowheads="1"/>
            </p:cNvPicPr>
            <p:nvPr/>
          </p:nvPicPr>
          <p:blipFill>
            <a:blip r:embed="rId3"/>
            <a:srcRect/>
            <a:stretch>
              <a:fillRect/>
            </a:stretch>
          </p:blipFill>
          <p:spPr bwMode="auto">
            <a:xfrm>
              <a:off x="1266" y="427"/>
              <a:ext cx="1526" cy="1159"/>
            </a:xfrm>
            <a:prstGeom prst="rect">
              <a:avLst/>
            </a:prstGeom>
            <a:noFill/>
          </p:spPr>
        </p:pic>
        <p:cxnSp>
          <p:nvCxnSpPr>
            <p:cNvPr id="24" name="AutoShape 4"/>
            <p:cNvCxnSpPr>
              <a:cxnSpLocks noChangeShapeType="1"/>
            </p:cNvCxnSpPr>
            <p:nvPr/>
          </p:nvCxnSpPr>
          <p:spPr bwMode="auto">
            <a:xfrm>
              <a:off x="2925" y="394"/>
              <a:ext cx="0" cy="1455"/>
            </a:xfrm>
            <a:prstGeom prst="straightConnector1">
              <a:avLst/>
            </a:prstGeom>
            <a:noFill/>
            <a:ln w="25400" cap="rnd">
              <a:solidFill>
                <a:srgbClr val="000000"/>
              </a:solidFill>
              <a:prstDash val="sysDot"/>
              <a:round/>
              <a:headEnd/>
              <a:tailEnd/>
            </a:ln>
          </p:spPr>
        </p:cxnSp>
        <p:pic>
          <p:nvPicPr>
            <p:cNvPr id="25" name="Picture 3" descr="apde_transparan.png"/>
            <p:cNvPicPr>
              <a:picLocks noChangeAspect="1" noChangeArrowheads="1"/>
            </p:cNvPicPr>
            <p:nvPr/>
          </p:nvPicPr>
          <p:blipFill>
            <a:blip r:embed="rId4"/>
            <a:srcRect/>
            <a:stretch>
              <a:fillRect/>
            </a:stretch>
          </p:blipFill>
          <p:spPr bwMode="auto">
            <a:xfrm>
              <a:off x="2985" y="259"/>
              <a:ext cx="1324" cy="1628"/>
            </a:xfrm>
            <a:prstGeom prst="rect">
              <a:avLst/>
            </a:prstGeom>
            <a:noFill/>
          </p:spPr>
        </p:pic>
      </p:grpSp>
      <p:pic>
        <p:nvPicPr>
          <p:cNvPr id="26" name="Picture 25" descr="C:\Kerjaan Kantor\2010\IGNAS PROJECT\Kompetitif 2011\20091122logo_lipi%20coremap_or_id.jpg"/>
          <p:cNvPicPr/>
          <p:nvPr/>
        </p:nvPicPr>
        <p:blipFill>
          <a:blip r:embed="rId5"/>
          <a:srcRect/>
          <a:stretch>
            <a:fillRect/>
          </a:stretch>
        </p:blipFill>
        <p:spPr bwMode="auto">
          <a:xfrm>
            <a:off x="8001000" y="152400"/>
            <a:ext cx="990600" cy="1219200"/>
          </a:xfrm>
          <a:prstGeom prst="rect">
            <a:avLst/>
          </a:prstGeom>
          <a:noFill/>
          <a:ln w="9525">
            <a:noFill/>
            <a:miter lim="800000"/>
            <a:headEnd/>
            <a:tailEnd/>
          </a:ln>
        </p:spPr>
      </p:pic>
      <p:sp>
        <p:nvSpPr>
          <p:cNvPr id="28" name="TextBox 27"/>
          <p:cNvSpPr txBox="1"/>
          <p:nvPr/>
        </p:nvSpPr>
        <p:spPr>
          <a:xfrm>
            <a:off x="0" y="3534768"/>
            <a:ext cx="9144000" cy="1015663"/>
          </a:xfrm>
          <a:prstGeom prst="rect">
            <a:avLst/>
          </a:prstGeom>
          <a:noFill/>
        </p:spPr>
        <p:txBody>
          <a:bodyPr wrap="square" rtlCol="0">
            <a:spAutoFit/>
          </a:bodyPr>
          <a:lstStyle/>
          <a:p>
            <a:pPr algn="ctr"/>
            <a:r>
              <a:rPr lang="en-US" sz="2000" b="1" i="1" dirty="0" err="1" smtClean="0">
                <a:latin typeface="Times New Roman" pitchFamily="18" charset="0"/>
                <a:cs typeface="Times New Roman" pitchFamily="18" charset="0"/>
              </a:rPr>
              <a:t>Ecohydrology</a:t>
            </a:r>
            <a:r>
              <a:rPr lang="en-US" sz="2000" b="1" i="1" dirty="0" smtClean="0">
                <a:latin typeface="Times New Roman" pitchFamily="18" charset="0"/>
                <a:cs typeface="Times New Roman" pitchFamily="18" charset="0"/>
              </a:rPr>
              <a:t> uses the dual interactions between biota and hydrology to regulate,</a:t>
            </a:r>
          </a:p>
          <a:p>
            <a:pPr algn="ctr"/>
            <a:endParaRPr lang="en-US" sz="2000" b="1" i="1" dirty="0" smtClean="0">
              <a:latin typeface="Times New Roman" pitchFamily="18" charset="0"/>
              <a:cs typeface="Times New Roman" pitchFamily="18" charset="0"/>
            </a:endParaRPr>
          </a:p>
          <a:p>
            <a:pPr algn="ctr"/>
            <a:r>
              <a:rPr lang="en-US" sz="2000" b="1" i="1" dirty="0" smtClean="0">
                <a:latin typeface="Times New Roman" pitchFamily="18" charset="0"/>
                <a:cs typeface="Times New Roman" pitchFamily="18" charset="0"/>
              </a:rPr>
              <a:t> remediate and conserve ecosystems</a:t>
            </a:r>
            <a:endParaRPr lang="en-US" sz="2000" b="1" i="1" dirty="0">
              <a:latin typeface="Times New Roman" pitchFamily="18" charset="0"/>
              <a:cs typeface="Times New Roman" pitchFamily="18" charset="0"/>
            </a:endParaRPr>
          </a:p>
        </p:txBody>
      </p:sp>
      <p:sp>
        <p:nvSpPr>
          <p:cNvPr id="27" name="TextBox 26"/>
          <p:cNvSpPr txBox="1"/>
          <p:nvPr/>
        </p:nvSpPr>
        <p:spPr>
          <a:xfrm>
            <a:off x="304800" y="1676400"/>
            <a:ext cx="1752600" cy="369332"/>
          </a:xfrm>
          <a:prstGeom prst="rect">
            <a:avLst/>
          </a:prstGeom>
          <a:noFill/>
        </p:spPr>
        <p:txBody>
          <a:bodyPr wrap="square" rtlCol="0">
            <a:spAutoFit/>
          </a:bodyPr>
          <a:lstStyle/>
          <a:p>
            <a:r>
              <a:rPr lang="en-US" dirty="0" smtClean="0"/>
              <a:t>(</a:t>
            </a:r>
            <a:r>
              <a:rPr lang="en-US" dirty="0" err="1" smtClean="0"/>
              <a:t>Zalewski</a:t>
            </a:r>
            <a:r>
              <a:rPr lang="en-US" dirty="0" smtClean="0"/>
              <a:t>, 2002)</a:t>
            </a:r>
            <a:endParaRPr lang="en-US" dirty="0"/>
          </a:p>
        </p:txBody>
      </p:sp>
    </p:spTree>
    <p:extLst>
      <p:ext uri="{BB962C8B-B14F-4D97-AF65-F5344CB8AC3E}">
        <p14:creationId xmlns:p14="http://schemas.microsoft.com/office/powerpoint/2010/main" xmlns="" val="39372013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3.bmp"/>
          <p:cNvPicPr>
            <a:picLocks noChangeAspect="1"/>
          </p:cNvPicPr>
          <p:nvPr/>
        </p:nvPicPr>
        <p:blipFill>
          <a:blip r:embed="rId2"/>
          <a:srcRect t="17407" r="3333" b="2592"/>
          <a:stretch>
            <a:fillRect/>
          </a:stretch>
        </p:blipFill>
        <p:spPr bwMode="auto">
          <a:xfrm>
            <a:off x="179388" y="1484313"/>
            <a:ext cx="8839200" cy="4114800"/>
          </a:xfrm>
          <a:prstGeom prst="rect">
            <a:avLst/>
          </a:prstGeom>
          <a:noFill/>
          <a:ln w="9525">
            <a:noFill/>
            <a:miter lim="800000"/>
            <a:headEnd/>
            <a:tailEnd/>
          </a:ln>
        </p:spPr>
      </p:pic>
      <p:sp>
        <p:nvSpPr>
          <p:cNvPr id="2051" name="Title 1"/>
          <p:cNvSpPr>
            <a:spLocks noGrp="1"/>
          </p:cNvSpPr>
          <p:nvPr>
            <p:ph type="ctrTitle"/>
          </p:nvPr>
        </p:nvSpPr>
        <p:spPr>
          <a:xfrm>
            <a:off x="287338" y="115888"/>
            <a:ext cx="8569325" cy="1152525"/>
          </a:xfrm>
        </p:spPr>
        <p:txBody>
          <a:bodyPr>
            <a:normAutofit fontScale="90000"/>
          </a:bodyPr>
          <a:lstStyle/>
          <a:p>
            <a:r>
              <a:rPr lang="id-ID" sz="3600" b="1" dirty="0" smtClean="0">
                <a:solidFill>
                  <a:srgbClr val="0070C0"/>
                </a:solidFill>
              </a:rPr>
              <a:t>ASIA PACIFIC CENTRE FOR ECOHYDROLOGY</a:t>
            </a:r>
            <a:br>
              <a:rPr lang="id-ID" sz="3600" b="1" dirty="0" smtClean="0">
                <a:solidFill>
                  <a:srgbClr val="0070C0"/>
                </a:solidFill>
              </a:rPr>
            </a:br>
            <a:r>
              <a:rPr lang="en-US" sz="3600" b="1" dirty="0" smtClean="0">
                <a:solidFill>
                  <a:srgbClr val="0070C0"/>
                </a:solidFill>
              </a:rPr>
              <a:t>(</a:t>
            </a:r>
            <a:r>
              <a:rPr lang="id-ID" sz="3600" b="1" dirty="0" smtClean="0">
                <a:solidFill>
                  <a:srgbClr val="0070C0"/>
                </a:solidFill>
              </a:rPr>
              <a:t>APCE</a:t>
            </a:r>
            <a:r>
              <a:rPr lang="en-US" sz="3600" b="1" dirty="0" smtClean="0">
                <a:solidFill>
                  <a:srgbClr val="0070C0"/>
                </a:solidFill>
              </a:rPr>
              <a:t>)</a:t>
            </a:r>
            <a:endParaRPr lang="id-ID" sz="3600" b="1" dirty="0" smtClean="0">
              <a:solidFill>
                <a:srgbClr val="0070C0"/>
              </a:solidFill>
            </a:endParaRPr>
          </a:p>
        </p:txBody>
      </p:sp>
      <p:sp>
        <p:nvSpPr>
          <p:cNvPr id="2052" name="Subtitle 2"/>
          <p:cNvSpPr>
            <a:spLocks noGrp="1"/>
          </p:cNvSpPr>
          <p:nvPr>
            <p:ph type="subTitle" idx="1"/>
          </p:nvPr>
        </p:nvSpPr>
        <p:spPr>
          <a:xfrm>
            <a:off x="0" y="1435608"/>
            <a:ext cx="6440487" cy="1198563"/>
          </a:xfrm>
        </p:spPr>
        <p:txBody>
          <a:bodyPr/>
          <a:lstStyle/>
          <a:p>
            <a:r>
              <a:rPr lang="id-ID" b="1" i="1" dirty="0" smtClean="0">
                <a:solidFill>
                  <a:schemeClr val="bg1"/>
                </a:solidFill>
              </a:rPr>
              <a:t>“Managing Water Systems through Ecohydrology and Cultural Values”</a:t>
            </a:r>
          </a:p>
        </p:txBody>
      </p:sp>
      <p:pic>
        <p:nvPicPr>
          <p:cNvPr id="2053" name="Picture 4"/>
          <p:cNvPicPr>
            <a:picLocks noChangeAspect="1" noChangeArrowheads="1"/>
          </p:cNvPicPr>
          <p:nvPr/>
        </p:nvPicPr>
        <p:blipFill>
          <a:blip r:embed="rId3"/>
          <a:srcRect/>
          <a:stretch>
            <a:fillRect/>
          </a:stretch>
        </p:blipFill>
        <p:spPr bwMode="auto">
          <a:xfrm>
            <a:off x="1619250" y="5732463"/>
            <a:ext cx="865188" cy="1047750"/>
          </a:xfrm>
          <a:prstGeom prst="rect">
            <a:avLst/>
          </a:prstGeom>
          <a:noFill/>
          <a:ln w="9525" algn="in">
            <a:noFill/>
            <a:miter lim="800000"/>
            <a:headEnd/>
            <a:tailEnd/>
          </a:ln>
          <a:effectLst/>
        </p:spPr>
      </p:pic>
      <p:pic>
        <p:nvPicPr>
          <p:cNvPr id="2054" name="Picture 5"/>
          <p:cNvPicPr>
            <a:picLocks noChangeAspect="1" noChangeArrowheads="1"/>
          </p:cNvPicPr>
          <p:nvPr/>
        </p:nvPicPr>
        <p:blipFill>
          <a:blip r:embed="rId4"/>
          <a:srcRect/>
          <a:stretch>
            <a:fillRect/>
          </a:stretch>
        </p:blipFill>
        <p:spPr bwMode="auto">
          <a:xfrm>
            <a:off x="522288" y="5864225"/>
            <a:ext cx="996950" cy="762000"/>
          </a:xfrm>
          <a:prstGeom prst="rect">
            <a:avLst/>
          </a:prstGeom>
          <a:noFill/>
          <a:ln w="9525" algn="in">
            <a:noFill/>
            <a:miter lim="800000"/>
            <a:headEnd/>
            <a:tailEnd/>
          </a:ln>
          <a:effectLst/>
        </p:spPr>
      </p:pic>
      <p:sp>
        <p:nvSpPr>
          <p:cNvPr id="2055" name="TextBox 1"/>
          <p:cNvSpPr txBox="1">
            <a:spLocks noChangeArrowheads="1"/>
          </p:cNvSpPr>
          <p:nvPr/>
        </p:nvSpPr>
        <p:spPr bwMode="auto">
          <a:xfrm>
            <a:off x="3132138" y="5661025"/>
            <a:ext cx="5673725" cy="1200150"/>
          </a:xfrm>
          <a:prstGeom prst="rect">
            <a:avLst/>
          </a:prstGeom>
          <a:noFill/>
          <a:ln w="9525">
            <a:noFill/>
            <a:miter lim="800000"/>
            <a:headEnd/>
            <a:tailEnd/>
          </a:ln>
        </p:spPr>
        <p:txBody>
          <a:bodyPr wrap="none">
            <a:spAutoFit/>
          </a:bodyPr>
          <a:lstStyle/>
          <a:p>
            <a:r>
              <a:rPr lang="id-ID" b="1"/>
              <a:t>Research Centre for Lymnology Campus</a:t>
            </a:r>
          </a:p>
          <a:p>
            <a:r>
              <a:rPr lang="id-ID" b="1"/>
              <a:t>Cibinong Sciences Centre – Jl. Raya Bogor Km 46</a:t>
            </a:r>
          </a:p>
          <a:p>
            <a:r>
              <a:rPr lang="id-ID" b="1"/>
              <a:t>Cibinong – Bogor – West Java - INDONESIA</a:t>
            </a:r>
          </a:p>
          <a:p>
            <a:r>
              <a:rPr lang="id-ID"/>
              <a:t>Tel.: 021-8757071 Email : ignasdas@yahoo.co.id</a:t>
            </a:r>
          </a:p>
        </p:txBody>
      </p:sp>
      <p:pic>
        <p:nvPicPr>
          <p:cNvPr id="8" name="Picture 7" descr="das ina"/>
          <p:cNvPicPr>
            <a:picLocks noChangeAspect="1"/>
          </p:cNvPicPr>
          <p:nvPr/>
        </p:nvPicPr>
        <p:blipFill>
          <a:blip r:embed="rId5"/>
          <a:srcRect l="9734" t="35270" r="711" b="1689"/>
          <a:stretch>
            <a:fillRect/>
          </a:stretch>
        </p:blipFill>
        <p:spPr bwMode="auto">
          <a:xfrm>
            <a:off x="228600" y="4296328"/>
            <a:ext cx="3048000" cy="1210188"/>
          </a:xfrm>
          <a:prstGeom prst="rect">
            <a:avLst/>
          </a:prstGeom>
          <a:noFill/>
          <a:ln w="9525">
            <a:solidFill>
              <a:srgbClr val="0070C0"/>
            </a:solidFill>
            <a:miter lim="800000"/>
            <a:headEnd/>
            <a:tailEnd/>
          </a:ln>
        </p:spPr>
      </p:pic>
      <p:cxnSp>
        <p:nvCxnSpPr>
          <p:cNvPr id="9" name="Straight Arrow Connector 8"/>
          <p:cNvCxnSpPr/>
          <p:nvPr/>
        </p:nvCxnSpPr>
        <p:spPr>
          <a:xfrm rot="5400000" flipH="1" flipV="1">
            <a:off x="800100" y="4610100"/>
            <a:ext cx="914400" cy="381000"/>
          </a:xfrm>
          <a:prstGeom prst="straightConnector1">
            <a:avLst/>
          </a:prstGeom>
          <a:ln w="2857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57200" y="3962400"/>
            <a:ext cx="2819400" cy="369332"/>
          </a:xfrm>
          <a:prstGeom prst="rect">
            <a:avLst/>
          </a:prstGeom>
          <a:noFill/>
        </p:spPr>
        <p:txBody>
          <a:bodyPr wrap="square" rtlCol="0">
            <a:spAutoFit/>
          </a:bodyPr>
          <a:lstStyle/>
          <a:p>
            <a:r>
              <a:rPr lang="en-US" b="1" dirty="0" smtClean="0">
                <a:solidFill>
                  <a:srgbClr val="FFFF00"/>
                </a:solidFill>
                <a:latin typeface="Times New Roman" pitchFamily="18" charset="0"/>
                <a:cs typeface="Times New Roman" pitchFamily="18" charset="0"/>
              </a:rPr>
              <a:t>Cibinong,   West Java</a:t>
            </a:r>
            <a:endParaRPr lang="en-US"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p:cNvSpPr>
          <p:nvPr>
            <p:ph idx="1"/>
          </p:nvPr>
        </p:nvSpPr>
        <p:spPr>
          <a:xfrm>
            <a:off x="457200" y="1295400"/>
            <a:ext cx="8229600" cy="4924425"/>
          </a:xfrm>
        </p:spPr>
        <p:txBody>
          <a:bodyPr>
            <a:normAutofit lnSpcReduction="10000"/>
          </a:bodyPr>
          <a:lstStyle/>
          <a:p>
            <a:pPr algn="just"/>
            <a:r>
              <a:rPr lang="en-US" sz="2800" dirty="0" smtClean="0"/>
              <a:t>The Asia Pacific Centre for </a:t>
            </a:r>
            <a:r>
              <a:rPr lang="en-US" sz="2800" dirty="0" err="1" smtClean="0"/>
              <a:t>Ecohydrology</a:t>
            </a:r>
            <a:r>
              <a:rPr lang="en-US" sz="2800" dirty="0" smtClean="0"/>
              <a:t> (APCE) is a category II centre of the United Nations Educational, Scientific and Cultural Organization (UNESCO). </a:t>
            </a:r>
          </a:p>
          <a:p>
            <a:pPr algn="just"/>
            <a:r>
              <a:rPr lang="en-US" sz="2800" dirty="0" smtClean="0"/>
              <a:t>It focuses on ecological approaches to water resources management, to provide sustainable water for the people by harnessing science and technology, education and culture. </a:t>
            </a:r>
          </a:p>
          <a:p>
            <a:pPr algn="just"/>
            <a:r>
              <a:rPr lang="en-US" sz="2800" dirty="0" smtClean="0"/>
              <a:t>APCE is committed to contributing towards overcoming current and important issues of national, regional and global interest, such as poverty, disaster risk reduction and climate change mitigation &amp; adaptation .</a:t>
            </a:r>
          </a:p>
          <a:p>
            <a:endParaRPr lang="id-ID" dirty="0" smtClean="0"/>
          </a:p>
        </p:txBody>
      </p:sp>
      <p:sp>
        <p:nvSpPr>
          <p:cNvPr id="5" name="Title 1"/>
          <p:cNvSpPr txBox="1">
            <a:spLocks/>
          </p:cNvSpPr>
          <p:nvPr/>
        </p:nvSpPr>
        <p:spPr>
          <a:xfrm>
            <a:off x="287338" y="115888"/>
            <a:ext cx="8569325" cy="1152525"/>
          </a:xfrm>
          <a:prstGeom prst="rect">
            <a:avLst/>
          </a:prstGeom>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d-ID" sz="3600" b="1" i="0" u="none" strike="noStrike" kern="1200" cap="none" spc="0" normalizeH="0" baseline="0" noProof="0" dirty="0" smtClean="0">
                <a:ln>
                  <a:noFill/>
                </a:ln>
                <a:solidFill>
                  <a:srgbClr val="0070C0"/>
                </a:solidFill>
                <a:effectLst/>
                <a:uLnTx/>
                <a:uFillTx/>
                <a:latin typeface="+mj-lt"/>
                <a:ea typeface="+mj-ea"/>
                <a:cs typeface="+mj-cs"/>
              </a:rPr>
              <a:t>ASIA PACIFIC CENTRE FOR ECOHYDROLOGY</a:t>
            </a:r>
            <a:br>
              <a:rPr kumimoji="0" lang="id-ID" sz="3600" b="1" i="0" u="none" strike="noStrike" kern="1200" cap="none" spc="0" normalizeH="0" baseline="0" noProof="0" dirty="0" smtClean="0">
                <a:ln>
                  <a:noFill/>
                </a:ln>
                <a:solidFill>
                  <a:srgbClr val="0070C0"/>
                </a:solidFill>
                <a:effectLst/>
                <a:uLnTx/>
                <a:uFillTx/>
                <a:latin typeface="+mj-lt"/>
                <a:ea typeface="+mj-ea"/>
                <a:cs typeface="+mj-cs"/>
              </a:rPr>
            </a:br>
            <a:r>
              <a:rPr kumimoji="0" lang="id-ID" sz="3600" b="1" i="0" u="none" strike="noStrike" kern="1200" cap="none" spc="0" normalizeH="0" baseline="0" noProof="0" dirty="0" smtClean="0">
                <a:ln>
                  <a:noFill/>
                </a:ln>
                <a:solidFill>
                  <a:srgbClr val="0070C0"/>
                </a:solidFill>
                <a:effectLst/>
                <a:uLnTx/>
                <a:uFillTx/>
                <a:latin typeface="+mj-lt"/>
                <a:ea typeface="+mj-ea"/>
                <a:cs typeface="+mj-cs"/>
              </a:rPr>
              <a:t>APCE – UNESCO CATEGORY II CENTRE</a:t>
            </a:r>
          </a:p>
        </p:txBody>
      </p:sp>
      <p:cxnSp>
        <p:nvCxnSpPr>
          <p:cNvPr id="6" name="Straight Connector 5"/>
          <p:cNvCxnSpPr/>
          <p:nvPr/>
        </p:nvCxnSpPr>
        <p:spPr>
          <a:xfrm rot="10800000" flipH="1">
            <a:off x="0" y="6400800"/>
            <a:ext cx="9144000" cy="1588"/>
          </a:xfrm>
          <a:prstGeom prst="line">
            <a:avLst/>
          </a:prstGeom>
        </p:spPr>
        <p:style>
          <a:lnRef idx="2">
            <a:schemeClr val="accent5"/>
          </a:lnRef>
          <a:fillRef idx="0">
            <a:schemeClr val="accent5"/>
          </a:fillRef>
          <a:effectRef idx="1">
            <a:schemeClr val="accent5"/>
          </a:effectRef>
          <a:fontRef idx="minor">
            <a:schemeClr val="tx1"/>
          </a:fontRef>
        </p:style>
      </p:cxnSp>
      <p:sp>
        <p:nvSpPr>
          <p:cNvPr id="7" name="TextBox 6"/>
          <p:cNvSpPr txBox="1"/>
          <p:nvPr/>
        </p:nvSpPr>
        <p:spPr>
          <a:xfrm>
            <a:off x="0" y="6477001"/>
            <a:ext cx="9144000" cy="389426"/>
          </a:xfrm>
          <a:prstGeom prst="rect">
            <a:avLst/>
          </a:prstGeom>
          <a:solidFill>
            <a:srgbClr val="002060"/>
          </a:solidFill>
        </p:spPr>
        <p:txBody>
          <a:bodyPr wrap="square" rtlCol="0">
            <a:spAutoFit/>
          </a:bodyPr>
          <a:lstStyle/>
          <a:p>
            <a:pPr algn="ctr">
              <a:spcAft>
                <a:spcPts val="600"/>
              </a:spcAft>
            </a:pPr>
            <a:r>
              <a:rPr lang="en-US" sz="1900" b="1" dirty="0" smtClean="0">
                <a:solidFill>
                  <a:schemeClr val="bg1"/>
                </a:solidFill>
                <a:latin typeface="Times New Roman" pitchFamily="18" charset="0"/>
                <a:cs typeface="Times New Roman" pitchFamily="18" charset="0"/>
              </a:rPr>
              <a:t>Research Centre for Limnology-LIPI &amp; Asia Pacific Centre for </a:t>
            </a:r>
            <a:r>
              <a:rPr lang="en-US" sz="1900" b="1" dirty="0" err="1" smtClean="0">
                <a:solidFill>
                  <a:schemeClr val="bg1"/>
                </a:solidFill>
                <a:latin typeface="Times New Roman" pitchFamily="18" charset="0"/>
                <a:cs typeface="Times New Roman" pitchFamily="18" charset="0"/>
              </a:rPr>
              <a:t>Ecohydrology</a:t>
            </a:r>
            <a:r>
              <a:rPr lang="en-US" sz="1900" b="1" dirty="0" smtClean="0">
                <a:solidFill>
                  <a:schemeClr val="bg1"/>
                </a:solidFill>
                <a:latin typeface="Times New Roman" pitchFamily="18" charset="0"/>
                <a:cs typeface="Times New Roman" pitchFamily="18" charset="0"/>
              </a:rPr>
              <a:t> (APCE)</a:t>
            </a:r>
            <a:endParaRPr lang="en-US" sz="19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827088" y="115888"/>
            <a:ext cx="7058025" cy="922337"/>
          </a:xfrm>
        </p:spPr>
        <p:txBody>
          <a:bodyPr/>
          <a:lstStyle/>
          <a:p>
            <a:r>
              <a:rPr lang="id-ID" b="1" smtClean="0"/>
              <a:t>Organization Structure  </a:t>
            </a:r>
          </a:p>
        </p:txBody>
      </p:sp>
      <p:graphicFrame>
        <p:nvGraphicFramePr>
          <p:cNvPr id="4" name="Content Placeholder 3"/>
          <p:cNvGraphicFramePr>
            <a:graphicFrameLocks noGrp="1"/>
          </p:cNvGraphicFramePr>
          <p:nvPr>
            <p:ph idx="1"/>
          </p:nvPr>
        </p:nvGraphicFramePr>
        <p:xfrm>
          <a:off x="179512" y="990600"/>
          <a:ext cx="8784976"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p:cNvCxnSpPr/>
          <p:nvPr/>
        </p:nvCxnSpPr>
        <p:spPr>
          <a:xfrm rot="10800000" flipH="1">
            <a:off x="0" y="6399211"/>
            <a:ext cx="9144000" cy="1588"/>
          </a:xfrm>
          <a:prstGeom prst="line">
            <a:avLst/>
          </a:prstGeom>
        </p:spPr>
        <p:style>
          <a:lnRef idx="2">
            <a:schemeClr val="accent5"/>
          </a:lnRef>
          <a:fillRef idx="0">
            <a:schemeClr val="accent5"/>
          </a:fillRef>
          <a:effectRef idx="1">
            <a:schemeClr val="accent5"/>
          </a:effectRef>
          <a:fontRef idx="minor">
            <a:schemeClr val="tx1"/>
          </a:fontRef>
        </p:style>
      </p:cxnSp>
      <p:sp>
        <p:nvSpPr>
          <p:cNvPr id="6" name="TextBox 5"/>
          <p:cNvSpPr txBox="1"/>
          <p:nvPr/>
        </p:nvSpPr>
        <p:spPr>
          <a:xfrm>
            <a:off x="0" y="6477001"/>
            <a:ext cx="9144000" cy="389426"/>
          </a:xfrm>
          <a:prstGeom prst="rect">
            <a:avLst/>
          </a:prstGeom>
          <a:solidFill>
            <a:srgbClr val="002060"/>
          </a:solidFill>
        </p:spPr>
        <p:txBody>
          <a:bodyPr wrap="square" rtlCol="0">
            <a:spAutoFit/>
          </a:bodyPr>
          <a:lstStyle/>
          <a:p>
            <a:pPr algn="ctr">
              <a:spcAft>
                <a:spcPts val="600"/>
              </a:spcAft>
            </a:pPr>
            <a:r>
              <a:rPr lang="en-US" sz="1900" b="1" dirty="0" smtClean="0">
                <a:solidFill>
                  <a:schemeClr val="bg1"/>
                </a:solidFill>
                <a:latin typeface="Times New Roman" pitchFamily="18" charset="0"/>
                <a:cs typeface="Times New Roman" pitchFamily="18" charset="0"/>
              </a:rPr>
              <a:t>Research Centre for Limnology-LIPI &amp; Asia Pacific Centre for </a:t>
            </a:r>
            <a:r>
              <a:rPr lang="en-US" sz="1900" b="1" dirty="0" err="1" smtClean="0">
                <a:solidFill>
                  <a:schemeClr val="bg1"/>
                </a:solidFill>
                <a:latin typeface="Times New Roman" pitchFamily="18" charset="0"/>
                <a:cs typeface="Times New Roman" pitchFamily="18" charset="0"/>
              </a:rPr>
              <a:t>Ecohydrology</a:t>
            </a:r>
            <a:r>
              <a:rPr lang="en-US" sz="1900" b="1" dirty="0" smtClean="0">
                <a:solidFill>
                  <a:schemeClr val="bg1"/>
                </a:solidFill>
                <a:latin typeface="Times New Roman" pitchFamily="18" charset="0"/>
                <a:cs typeface="Times New Roman" pitchFamily="18" charset="0"/>
              </a:rPr>
              <a:t> (APCE)</a:t>
            </a:r>
            <a:endParaRPr lang="en-US" sz="19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2057400" y="838200"/>
            <a:ext cx="5867400" cy="380999"/>
          </a:xfrm>
        </p:spPr>
        <p:txBody>
          <a:bodyPr>
            <a:noAutofit/>
          </a:bodyPr>
          <a:lstStyle/>
          <a:p>
            <a:r>
              <a:rPr lang="id-ID" altLang="en-US" sz="2000" b="1" dirty="0" smtClean="0">
                <a:latin typeface="+mn-lt"/>
                <a:cs typeface="Times New Roman" pitchFamily="18" charset="0"/>
              </a:rPr>
              <a:t>Strategic Plan of APCE</a:t>
            </a:r>
          </a:p>
        </p:txBody>
      </p:sp>
      <p:sp>
        <p:nvSpPr>
          <p:cNvPr id="2051" name="Subtitle 2"/>
          <p:cNvSpPr>
            <a:spLocks noGrp="1"/>
          </p:cNvSpPr>
          <p:nvPr>
            <p:ph type="subTitle" idx="1"/>
          </p:nvPr>
        </p:nvSpPr>
        <p:spPr>
          <a:xfrm>
            <a:off x="533400" y="1219200"/>
            <a:ext cx="8382000" cy="381000"/>
          </a:xfrm>
        </p:spPr>
        <p:txBody>
          <a:bodyPr>
            <a:noAutofit/>
          </a:bodyPr>
          <a:lstStyle/>
          <a:p>
            <a:r>
              <a:rPr lang="en-US" altLang="en-US" sz="2000" b="1" i="1" dirty="0" smtClean="0">
                <a:solidFill>
                  <a:srgbClr val="FF0000"/>
                </a:solidFill>
                <a:cs typeface="Times New Roman" pitchFamily="18" charset="0"/>
              </a:rPr>
              <a:t>“</a:t>
            </a:r>
            <a:r>
              <a:rPr lang="id-ID" altLang="en-US" sz="2000" b="1" i="1" dirty="0" smtClean="0">
                <a:solidFill>
                  <a:srgbClr val="FF0000"/>
                </a:solidFill>
                <a:cs typeface="Times New Roman" pitchFamily="18" charset="0"/>
              </a:rPr>
              <a:t>Managing Water Systems through Ecohydrology and Cultural Values</a:t>
            </a:r>
            <a:r>
              <a:rPr lang="en-US" altLang="en-US" sz="2000" b="1" i="1" dirty="0" smtClean="0">
                <a:solidFill>
                  <a:srgbClr val="FF0000"/>
                </a:solidFill>
                <a:cs typeface="Times New Roman" pitchFamily="18" charset="0"/>
              </a:rPr>
              <a:t>”</a:t>
            </a:r>
            <a:endParaRPr lang="id-ID" altLang="en-US" sz="2000" b="1" i="1" dirty="0" smtClean="0">
              <a:solidFill>
                <a:srgbClr val="FF0000"/>
              </a:solidFill>
              <a:cs typeface="Times New Roman" pitchFamily="18" charset="0"/>
            </a:endParaRPr>
          </a:p>
        </p:txBody>
      </p:sp>
      <p:grpSp>
        <p:nvGrpSpPr>
          <p:cNvPr id="3" name="Group 2"/>
          <p:cNvGrpSpPr>
            <a:grpSpLocks/>
          </p:cNvGrpSpPr>
          <p:nvPr/>
        </p:nvGrpSpPr>
        <p:grpSpPr bwMode="auto">
          <a:xfrm>
            <a:off x="228600" y="228601"/>
            <a:ext cx="1828800" cy="838199"/>
            <a:chOff x="1266" y="259"/>
            <a:chExt cx="3043" cy="1628"/>
          </a:xfrm>
        </p:grpSpPr>
        <p:pic>
          <p:nvPicPr>
            <p:cNvPr id="5" name="Picture 2" descr="unesco_transparant.png"/>
            <p:cNvPicPr>
              <a:picLocks noChangeAspect="1" noChangeArrowheads="1"/>
            </p:cNvPicPr>
            <p:nvPr/>
          </p:nvPicPr>
          <p:blipFill>
            <a:blip r:embed="rId2"/>
            <a:srcRect/>
            <a:stretch>
              <a:fillRect/>
            </a:stretch>
          </p:blipFill>
          <p:spPr bwMode="auto">
            <a:xfrm>
              <a:off x="1266" y="427"/>
              <a:ext cx="1526" cy="1159"/>
            </a:xfrm>
            <a:prstGeom prst="rect">
              <a:avLst/>
            </a:prstGeom>
            <a:noFill/>
          </p:spPr>
        </p:pic>
        <p:cxnSp>
          <p:nvCxnSpPr>
            <p:cNvPr id="6" name="AutoShape 4"/>
            <p:cNvCxnSpPr>
              <a:cxnSpLocks noChangeShapeType="1"/>
            </p:cNvCxnSpPr>
            <p:nvPr/>
          </p:nvCxnSpPr>
          <p:spPr bwMode="auto">
            <a:xfrm>
              <a:off x="2925" y="394"/>
              <a:ext cx="0" cy="1455"/>
            </a:xfrm>
            <a:prstGeom prst="straightConnector1">
              <a:avLst/>
            </a:prstGeom>
            <a:noFill/>
            <a:ln w="25400" cap="rnd">
              <a:solidFill>
                <a:srgbClr val="000000"/>
              </a:solidFill>
              <a:prstDash val="sysDot"/>
              <a:round/>
              <a:headEnd/>
              <a:tailEnd/>
            </a:ln>
          </p:spPr>
        </p:cxnSp>
        <p:pic>
          <p:nvPicPr>
            <p:cNvPr id="7" name="Picture 3" descr="apde_transparan.png"/>
            <p:cNvPicPr>
              <a:picLocks noChangeAspect="1" noChangeArrowheads="1"/>
            </p:cNvPicPr>
            <p:nvPr/>
          </p:nvPicPr>
          <p:blipFill>
            <a:blip r:embed="rId3"/>
            <a:srcRect/>
            <a:stretch>
              <a:fillRect/>
            </a:stretch>
          </p:blipFill>
          <p:spPr bwMode="auto">
            <a:xfrm>
              <a:off x="2985" y="259"/>
              <a:ext cx="1324" cy="1628"/>
            </a:xfrm>
            <a:prstGeom prst="rect">
              <a:avLst/>
            </a:prstGeom>
            <a:noFill/>
          </p:spPr>
        </p:pic>
      </p:grpSp>
      <p:pic>
        <p:nvPicPr>
          <p:cNvPr id="8" name="Picture 7" descr="C:\Kerjaan Kantor\2010\IGNAS PROJECT\Kompetitif 2011\20091122logo_lipi%20coremap_or_id.jpg"/>
          <p:cNvPicPr/>
          <p:nvPr/>
        </p:nvPicPr>
        <p:blipFill>
          <a:blip r:embed="rId4"/>
          <a:srcRect/>
          <a:stretch>
            <a:fillRect/>
          </a:stretch>
        </p:blipFill>
        <p:spPr bwMode="auto">
          <a:xfrm>
            <a:off x="8001000" y="152400"/>
            <a:ext cx="762000" cy="990600"/>
          </a:xfrm>
          <a:prstGeom prst="rect">
            <a:avLst/>
          </a:prstGeom>
          <a:noFill/>
          <a:ln w="9525">
            <a:noFill/>
            <a:miter lim="800000"/>
            <a:headEnd/>
            <a:tailEnd/>
          </a:ln>
        </p:spPr>
      </p:pic>
      <p:sp>
        <p:nvSpPr>
          <p:cNvPr id="10" name="Content Placeholder 2"/>
          <p:cNvSpPr txBox="1">
            <a:spLocks/>
          </p:cNvSpPr>
          <p:nvPr/>
        </p:nvSpPr>
        <p:spPr>
          <a:xfrm>
            <a:off x="-166048" y="2670048"/>
            <a:ext cx="9005248" cy="1295400"/>
          </a:xfrm>
          <a:prstGeom prst="rect">
            <a:avLst/>
          </a:prstGeom>
        </p:spPr>
        <p:txBody>
          <a:bodyPr vert="horz" lIns="91440" tIns="45720" rIns="91440" bIns="45720" rtlCol="0">
            <a:noAutofit/>
          </a:bodyPr>
          <a:lstStyle/>
          <a:p>
            <a:pPr lvl="1" algn="just"/>
            <a:r>
              <a:rPr lang="en-US" sz="2000" b="1" dirty="0" smtClean="0">
                <a:cs typeface="Times New Roman" pitchFamily="18" charset="0"/>
              </a:rPr>
              <a:t>Mission</a:t>
            </a:r>
            <a:r>
              <a:rPr lang="en-US" sz="2000" dirty="0" smtClean="0">
                <a:cs typeface="Times New Roman" pitchFamily="18" charset="0"/>
              </a:rPr>
              <a:t>: </a:t>
            </a:r>
            <a:r>
              <a:rPr lang="id-ID" sz="2000" dirty="0" smtClean="0">
                <a:cs typeface="Times New Roman" pitchFamily="18" charset="0"/>
              </a:rPr>
              <a:t>Develop understanding and practices of ecohydrology through research, training and knowledge exchanges, information systems and public awareness.  </a:t>
            </a:r>
            <a:endParaRPr lang="id-ID" sz="2000" dirty="0" smtClean="0">
              <a:solidFill>
                <a:srgbClr val="FF0000"/>
              </a:solidFill>
              <a:cs typeface="Times New Roman" pitchFamily="18" charset="0"/>
            </a:endParaRPr>
          </a:p>
        </p:txBody>
      </p:sp>
      <p:sp>
        <p:nvSpPr>
          <p:cNvPr id="12" name="TextBox 11"/>
          <p:cNvSpPr txBox="1"/>
          <p:nvPr/>
        </p:nvSpPr>
        <p:spPr>
          <a:xfrm>
            <a:off x="304800" y="3767078"/>
            <a:ext cx="8305800" cy="2862322"/>
          </a:xfrm>
          <a:prstGeom prst="rect">
            <a:avLst/>
          </a:prstGeom>
          <a:noFill/>
        </p:spPr>
        <p:txBody>
          <a:bodyPr wrap="square" rtlCol="0">
            <a:spAutoFit/>
          </a:bodyPr>
          <a:lstStyle/>
          <a:p>
            <a:r>
              <a:rPr lang="en-US" b="1" dirty="0" smtClean="0"/>
              <a:t>APCE will develop excellent expertise in the following fields:</a:t>
            </a:r>
            <a:endParaRPr lang="en-US" sz="1400" b="1" dirty="0" smtClean="0"/>
          </a:p>
          <a:p>
            <a:pPr marL="627063" lvl="1" indent="-339725">
              <a:buFont typeface="+mj-lt"/>
              <a:buAutoNum type="arabicPeriod"/>
            </a:pPr>
            <a:r>
              <a:rPr lang="id-ID" dirty="0" smtClean="0"/>
              <a:t>Relationships among ecological pattern and hydrological process; </a:t>
            </a:r>
            <a:endParaRPr lang="en-US" sz="1600" dirty="0" smtClean="0"/>
          </a:p>
          <a:p>
            <a:pPr marL="627063" lvl="1" indent="-339725">
              <a:buFont typeface="+mj-lt"/>
              <a:buAutoNum type="arabicPeriod"/>
            </a:pPr>
            <a:r>
              <a:rPr lang="id-ID" dirty="0" smtClean="0"/>
              <a:t>Disturbance and dynamics in natural and anthropogenic ecology and hydrology;</a:t>
            </a:r>
            <a:endParaRPr lang="en-US" sz="1600" dirty="0" smtClean="0"/>
          </a:p>
          <a:p>
            <a:pPr marL="627063" lvl="1" indent="-339725">
              <a:buFont typeface="+mj-lt"/>
              <a:buAutoNum type="arabicPeriod"/>
            </a:pPr>
            <a:r>
              <a:rPr lang="id-ID" dirty="0" smtClean="0"/>
              <a:t>Ecohydrological approaches to biodiversity conservation, environmental management, and ecological restoration; </a:t>
            </a:r>
            <a:endParaRPr lang="en-US" sz="1600" dirty="0" smtClean="0"/>
          </a:p>
          <a:p>
            <a:pPr marL="627063" lvl="1" indent="-339725">
              <a:buFont typeface="+mj-lt"/>
              <a:buAutoNum type="arabicPeriod"/>
            </a:pPr>
            <a:r>
              <a:rPr lang="id-ID" dirty="0" smtClean="0"/>
              <a:t>Integrating hydrology with ecological planning, design, and architecture, or reverse; </a:t>
            </a:r>
            <a:endParaRPr lang="en-US" sz="1600" dirty="0" smtClean="0"/>
          </a:p>
          <a:p>
            <a:pPr marL="627063" lvl="1" indent="-339725">
              <a:buFont typeface="+mj-lt"/>
              <a:buAutoNum type="arabicPeriod"/>
            </a:pPr>
            <a:r>
              <a:rPr lang="id-ID" dirty="0" smtClean="0"/>
              <a:t>Transdisciplinary studies of regional sustainability from scopes of ecohydrology, ecology, culture (society) or integration of them. </a:t>
            </a:r>
            <a:endParaRPr lang="en-US" sz="1600" dirty="0" smtClean="0"/>
          </a:p>
          <a:p>
            <a:endParaRPr lang="en-US" dirty="0"/>
          </a:p>
        </p:txBody>
      </p:sp>
      <p:cxnSp>
        <p:nvCxnSpPr>
          <p:cNvPr id="13" name="Straight Connector 12"/>
          <p:cNvCxnSpPr/>
          <p:nvPr/>
        </p:nvCxnSpPr>
        <p:spPr>
          <a:xfrm rot="10800000" flipH="1">
            <a:off x="0" y="6400800"/>
            <a:ext cx="9144000" cy="1588"/>
          </a:xfrm>
          <a:prstGeom prst="line">
            <a:avLst/>
          </a:prstGeom>
        </p:spPr>
        <p:style>
          <a:lnRef idx="2">
            <a:schemeClr val="accent5"/>
          </a:lnRef>
          <a:fillRef idx="0">
            <a:schemeClr val="accent5"/>
          </a:fillRef>
          <a:effectRef idx="1">
            <a:schemeClr val="accent5"/>
          </a:effectRef>
          <a:fontRef idx="minor">
            <a:schemeClr val="tx1"/>
          </a:fontRef>
        </p:style>
      </p:cxnSp>
      <p:sp>
        <p:nvSpPr>
          <p:cNvPr id="14" name="TextBox 13"/>
          <p:cNvSpPr txBox="1"/>
          <p:nvPr/>
        </p:nvSpPr>
        <p:spPr>
          <a:xfrm>
            <a:off x="0" y="6477001"/>
            <a:ext cx="9144000" cy="389426"/>
          </a:xfrm>
          <a:prstGeom prst="rect">
            <a:avLst/>
          </a:prstGeom>
          <a:solidFill>
            <a:srgbClr val="002060"/>
          </a:solidFill>
        </p:spPr>
        <p:txBody>
          <a:bodyPr wrap="square" rtlCol="0">
            <a:spAutoFit/>
          </a:bodyPr>
          <a:lstStyle/>
          <a:p>
            <a:pPr algn="ctr">
              <a:spcAft>
                <a:spcPts val="600"/>
              </a:spcAft>
            </a:pPr>
            <a:r>
              <a:rPr lang="en-US" sz="1900" b="1" dirty="0" smtClean="0">
                <a:solidFill>
                  <a:schemeClr val="bg1"/>
                </a:solidFill>
                <a:latin typeface="Times New Roman" pitchFamily="18" charset="0"/>
                <a:cs typeface="Times New Roman" pitchFamily="18" charset="0"/>
              </a:rPr>
              <a:t>Research Centre for Limnology-LIPI &amp; Asia Pacific Centre for </a:t>
            </a:r>
            <a:r>
              <a:rPr lang="en-US" sz="1900" b="1" dirty="0" err="1" smtClean="0">
                <a:solidFill>
                  <a:schemeClr val="bg1"/>
                </a:solidFill>
                <a:latin typeface="Times New Roman" pitchFamily="18" charset="0"/>
                <a:cs typeface="Times New Roman" pitchFamily="18" charset="0"/>
              </a:rPr>
              <a:t>Ecohydrology</a:t>
            </a:r>
            <a:r>
              <a:rPr lang="en-US" sz="1900" b="1" dirty="0" smtClean="0">
                <a:solidFill>
                  <a:schemeClr val="bg1"/>
                </a:solidFill>
                <a:latin typeface="Times New Roman" pitchFamily="18" charset="0"/>
                <a:cs typeface="Times New Roman" pitchFamily="18" charset="0"/>
              </a:rPr>
              <a:t> (APCE)</a:t>
            </a:r>
            <a:endParaRPr lang="en-US" sz="1900" b="1" dirty="0">
              <a:solidFill>
                <a:schemeClr val="bg1"/>
              </a:solidFill>
              <a:latin typeface="Times New Roman" pitchFamily="18" charset="0"/>
              <a:cs typeface="Times New Roman" pitchFamily="18" charset="0"/>
            </a:endParaRPr>
          </a:p>
        </p:txBody>
      </p:sp>
      <p:sp>
        <p:nvSpPr>
          <p:cNvPr id="15" name="Content Placeholder 2"/>
          <p:cNvSpPr txBox="1">
            <a:spLocks/>
          </p:cNvSpPr>
          <p:nvPr/>
        </p:nvSpPr>
        <p:spPr>
          <a:xfrm>
            <a:off x="304800" y="1882775"/>
            <a:ext cx="8458200" cy="860425"/>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id-ID" sz="2000" b="1" i="0" u="none" strike="noStrike" kern="1200" cap="none" spc="0" normalizeH="0" baseline="0" noProof="0" dirty="0" smtClean="0">
                <a:ln>
                  <a:noFill/>
                </a:ln>
                <a:solidFill>
                  <a:schemeClr val="accent1">
                    <a:lumMod val="75000"/>
                  </a:schemeClr>
                </a:solidFill>
                <a:effectLst/>
                <a:uLnTx/>
                <a:uFillTx/>
                <a:latin typeface="+mn-lt"/>
                <a:ea typeface="+mn-ea"/>
                <a:cs typeface="+mn-cs"/>
              </a:rPr>
              <a:t>VISION</a:t>
            </a:r>
            <a:r>
              <a:rPr kumimoji="0" lang="en-US" sz="2000" b="1" i="0" u="none" strike="noStrike" kern="1200" cap="none" spc="0" normalizeH="0" baseline="0" noProof="0" dirty="0" smtClean="0">
                <a:ln>
                  <a:noFill/>
                </a:ln>
                <a:solidFill>
                  <a:schemeClr val="accent1">
                    <a:lumMod val="75000"/>
                  </a:schemeClr>
                </a:solidFill>
                <a:effectLst/>
                <a:uLnTx/>
                <a:uFillTx/>
                <a:latin typeface="+mn-lt"/>
                <a:ea typeface="+mn-ea"/>
                <a:cs typeface="+mn-cs"/>
              </a:rPr>
              <a:t>: </a:t>
            </a:r>
            <a:r>
              <a:rPr lang="en-US" sz="2000" dirty="0" smtClean="0">
                <a:solidFill>
                  <a:schemeClr val="accent1">
                    <a:lumMod val="75000"/>
                  </a:schemeClr>
                </a:solidFill>
              </a:rPr>
              <a:t>T</a:t>
            </a:r>
            <a:r>
              <a:rPr kumimoji="0" lang="id-ID" sz="2000" i="0" u="none" strike="noStrike" kern="1200" cap="none" spc="0" normalizeH="0" baseline="0" noProof="0" dirty="0" smtClean="0">
                <a:ln>
                  <a:noFill/>
                </a:ln>
                <a:solidFill>
                  <a:schemeClr val="accent1">
                    <a:lumMod val="75000"/>
                  </a:schemeClr>
                </a:solidFill>
                <a:effectLst/>
                <a:uLnTx/>
                <a:uFillTx/>
                <a:latin typeface="+mn-lt"/>
                <a:ea typeface="+mn-ea"/>
                <a:cs typeface="+mn-cs"/>
              </a:rPr>
              <a:t>o be an Internationally  Reputed  Asia Pacific Center in Urban and Rural Ecohydrology by 2021</a:t>
            </a:r>
          </a:p>
          <a:p>
            <a:pPr marL="0" marR="0" lvl="0" indent="0" algn="just" defTabSz="914400" rtl="0" eaLnBrk="1" fontAlgn="auto" latinLnBrk="0" hangingPunct="1">
              <a:lnSpc>
                <a:spcPct val="100000"/>
              </a:lnSpc>
              <a:spcBef>
                <a:spcPct val="20000"/>
              </a:spcBef>
              <a:spcAft>
                <a:spcPts val="0"/>
              </a:spcAft>
              <a:buClrTx/>
              <a:buSzTx/>
              <a:buFont typeface="Arial" charset="0"/>
              <a:buNone/>
              <a:tabLst/>
              <a:defRPr/>
            </a:pPr>
            <a:endParaRPr kumimoji="0" lang="id-ID" sz="20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a:p>
            <a:pPr marL="0" marR="0" lvl="0" indent="0" algn="just" defTabSz="914400" rtl="0" eaLnBrk="1" fontAlgn="auto" latinLnBrk="0" hangingPunct="1">
              <a:lnSpc>
                <a:spcPct val="100000"/>
              </a:lnSpc>
              <a:spcBef>
                <a:spcPct val="20000"/>
              </a:spcBef>
              <a:spcAft>
                <a:spcPts val="0"/>
              </a:spcAft>
              <a:buClrTx/>
              <a:buSzTx/>
              <a:buFont typeface="Arial" charset="0"/>
              <a:buNone/>
              <a:tabLst/>
              <a:defRPr/>
            </a:pPr>
            <a:endParaRPr kumimoji="0" lang="id-ID" sz="2000" b="1" i="0" u="none" strike="noStrike" kern="1200" cap="none" spc="0" normalizeH="0" baseline="0" noProof="0" dirty="0" smtClean="0">
              <a:ln>
                <a:noFill/>
              </a:ln>
              <a:solidFill>
                <a:schemeClr val="accent1">
                  <a:lumMod val="75000"/>
                </a:schemeClr>
              </a:solidFill>
              <a:effectLst/>
              <a:uLnTx/>
              <a:uFillTx/>
              <a:latin typeface="+mn-lt"/>
              <a:ea typeface="+mn-ea"/>
              <a:cs typeface="+mn-cs"/>
            </a:endParaRPr>
          </a:p>
        </p:txBody>
      </p:sp>
    </p:spTree>
    <p:extLst>
      <p:ext uri="{BB962C8B-B14F-4D97-AF65-F5344CB8AC3E}">
        <p14:creationId xmlns:p14="http://schemas.microsoft.com/office/powerpoint/2010/main" xmlns="" val="32641815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id-ID" b="1" dirty="0" smtClean="0"/>
              <a:t>STRATEGIC GOAL</a:t>
            </a:r>
            <a:r>
              <a:rPr lang="en-US" b="1" dirty="0" smtClean="0"/>
              <a:t> of APCE</a:t>
            </a:r>
            <a:r>
              <a:rPr lang="id-ID" b="1" dirty="0" smtClean="0"/>
              <a:t> </a:t>
            </a:r>
          </a:p>
        </p:txBody>
      </p:sp>
      <p:sp>
        <p:nvSpPr>
          <p:cNvPr id="6147" name="Content Placeholder 2"/>
          <p:cNvSpPr>
            <a:spLocks noGrp="1"/>
          </p:cNvSpPr>
          <p:nvPr>
            <p:ph idx="1"/>
          </p:nvPr>
        </p:nvSpPr>
        <p:spPr/>
        <p:txBody>
          <a:bodyPr/>
          <a:lstStyle/>
          <a:p>
            <a:pPr marL="971550" lvl="1" indent="-514350" algn="just">
              <a:buFont typeface="Calibri" pitchFamily="34" charset="0"/>
              <a:buAutoNum type="arabicPeriod"/>
            </a:pPr>
            <a:r>
              <a:rPr lang="id-ID" smtClean="0"/>
              <a:t>To promote local resources base ecohydrological  research</a:t>
            </a:r>
            <a:endParaRPr lang="id-ID" sz="2400" smtClean="0"/>
          </a:p>
          <a:p>
            <a:pPr marL="971550" lvl="1" indent="-514350" algn="just">
              <a:buFont typeface="Calibri" pitchFamily="34" charset="0"/>
              <a:buAutoNum type="arabicPeriod"/>
            </a:pPr>
            <a:r>
              <a:rPr lang="id-ID" smtClean="0"/>
              <a:t>To strengthen local capacity to adopt ecohydrological concept and approach</a:t>
            </a:r>
          </a:p>
          <a:p>
            <a:pPr marL="971550" lvl="1" indent="-514350" algn="just">
              <a:buFont typeface="Calibri" pitchFamily="34" charset="0"/>
              <a:buAutoNum type="arabicPeriod"/>
            </a:pPr>
            <a:r>
              <a:rPr lang="id-ID" smtClean="0"/>
              <a:t>To provide easy access  to local resources based ecohydrological information and knowledge</a:t>
            </a:r>
          </a:p>
          <a:p>
            <a:pPr marL="971550" lvl="1" indent="-514350" algn="just">
              <a:buFont typeface="Calibri" pitchFamily="34" charset="0"/>
              <a:buAutoNum type="arabicPeriod"/>
            </a:pPr>
            <a:r>
              <a:rPr lang="id-ID" smtClean="0"/>
              <a:t>To enhance public awareness of local resources based ecohydrological practices</a:t>
            </a:r>
            <a:endParaRPr lang="id-ID" sz="3200" smtClean="0"/>
          </a:p>
          <a:p>
            <a:endParaRPr lang="id-ID" smtClean="0"/>
          </a:p>
        </p:txBody>
      </p:sp>
      <p:cxnSp>
        <p:nvCxnSpPr>
          <p:cNvPr id="4" name="Straight Connector 3"/>
          <p:cNvCxnSpPr/>
          <p:nvPr/>
        </p:nvCxnSpPr>
        <p:spPr>
          <a:xfrm rot="10800000" flipH="1">
            <a:off x="0" y="6411594"/>
            <a:ext cx="9144000" cy="1588"/>
          </a:xfrm>
          <a:prstGeom prst="line">
            <a:avLst/>
          </a:prstGeom>
        </p:spPr>
        <p:style>
          <a:lnRef idx="2">
            <a:schemeClr val="accent5"/>
          </a:lnRef>
          <a:fillRef idx="0">
            <a:schemeClr val="accent5"/>
          </a:fillRef>
          <a:effectRef idx="1">
            <a:schemeClr val="accent5"/>
          </a:effectRef>
          <a:fontRef idx="minor">
            <a:schemeClr val="tx1"/>
          </a:fontRef>
        </p:style>
      </p:cxnSp>
      <p:sp>
        <p:nvSpPr>
          <p:cNvPr id="5" name="TextBox 4"/>
          <p:cNvSpPr txBox="1"/>
          <p:nvPr/>
        </p:nvSpPr>
        <p:spPr>
          <a:xfrm>
            <a:off x="0" y="6477001"/>
            <a:ext cx="9144000" cy="389426"/>
          </a:xfrm>
          <a:prstGeom prst="rect">
            <a:avLst/>
          </a:prstGeom>
          <a:solidFill>
            <a:srgbClr val="002060"/>
          </a:solidFill>
        </p:spPr>
        <p:txBody>
          <a:bodyPr wrap="square" rtlCol="0">
            <a:spAutoFit/>
          </a:bodyPr>
          <a:lstStyle/>
          <a:p>
            <a:pPr algn="ctr">
              <a:spcAft>
                <a:spcPts val="600"/>
              </a:spcAft>
            </a:pPr>
            <a:r>
              <a:rPr lang="en-US" sz="1900" b="1" dirty="0" smtClean="0">
                <a:solidFill>
                  <a:schemeClr val="bg1"/>
                </a:solidFill>
                <a:latin typeface="Times New Roman" pitchFamily="18" charset="0"/>
                <a:cs typeface="Times New Roman" pitchFamily="18" charset="0"/>
              </a:rPr>
              <a:t>Research Centre for Limnology-LIPI &amp; Asia Pacific Centre for </a:t>
            </a:r>
            <a:r>
              <a:rPr lang="en-US" sz="1900" b="1" dirty="0" err="1" smtClean="0">
                <a:solidFill>
                  <a:schemeClr val="bg1"/>
                </a:solidFill>
                <a:latin typeface="Times New Roman" pitchFamily="18" charset="0"/>
                <a:cs typeface="Times New Roman" pitchFamily="18" charset="0"/>
              </a:rPr>
              <a:t>Ecohydrology</a:t>
            </a:r>
            <a:r>
              <a:rPr lang="en-US" sz="1900" b="1" dirty="0" smtClean="0">
                <a:solidFill>
                  <a:schemeClr val="bg1"/>
                </a:solidFill>
                <a:latin typeface="Times New Roman" pitchFamily="18" charset="0"/>
                <a:cs typeface="Times New Roman" pitchFamily="18" charset="0"/>
              </a:rPr>
              <a:t> (APCE)</a:t>
            </a:r>
            <a:endParaRPr lang="en-US" sz="19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20000"/>
            <a:lumOff val="80000"/>
          </a:schemeClr>
        </a:solidFill>
      </a:spPr>
      <a:bodyPr rtlCol="0" anchor="ctr"/>
      <a:lstStyle>
        <a:defPPr algn="ctr">
          <a:defRPr/>
        </a:defPPr>
      </a:lstStyle>
      <a:style>
        <a:lnRef idx="3">
          <a:schemeClr val="lt1"/>
        </a:lnRef>
        <a:fillRef idx="1">
          <a:schemeClr val="accent5"/>
        </a:fillRef>
        <a:effectRef idx="1">
          <a:schemeClr val="accent5"/>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675</TotalTime>
  <Words>2488</Words>
  <Application>Microsoft Office PowerPoint</Application>
  <PresentationFormat>On-screen Show (4:3)</PresentationFormat>
  <Paragraphs>307</Paragraphs>
  <Slides>31</Slides>
  <Notes>4</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Ecohydrology for Inland Waters Improvement &amp; Disaster Risk Reduction</vt:lpstr>
      <vt:lpstr>Presentation Outline:</vt:lpstr>
      <vt:lpstr>Slide 3</vt:lpstr>
      <vt:lpstr>Slide 4</vt:lpstr>
      <vt:lpstr>ASIA PACIFIC CENTRE FOR ECOHYDROLOGY (APCE)</vt:lpstr>
      <vt:lpstr>Slide 6</vt:lpstr>
      <vt:lpstr>Organization Structure  </vt:lpstr>
      <vt:lpstr>Strategic Plan of APCE</vt:lpstr>
      <vt:lpstr>STRATEGIC GOAL of APCE </vt:lpstr>
      <vt:lpstr>Water &amp; Culture</vt:lpstr>
      <vt:lpstr>Our Approach for Disaster Risk Reduction &amp; Inland Waters Improvement</vt:lpstr>
      <vt:lpstr>Slide 12</vt:lpstr>
      <vt:lpstr>Slide 13</vt:lpstr>
      <vt:lpstr>Slide 14</vt:lpstr>
      <vt:lpstr>Slide 15</vt:lpstr>
      <vt:lpstr>Slide 16</vt:lpstr>
      <vt:lpstr>Slide 17</vt:lpstr>
      <vt:lpstr>Recent Activities</vt:lpstr>
      <vt:lpstr>IFAS TRAINING COURSE</vt:lpstr>
      <vt:lpstr>Cultural Landscape and Subak System in Bali</vt:lpstr>
      <vt:lpstr>Demo Site for Community-Based  Water Management</vt:lpstr>
      <vt:lpstr>Islamic Boarding School as A demonstration site for the Application of Ecohydrology Measures </vt:lpstr>
      <vt:lpstr>IPAG60: Alternative Technology  for Clean Water in Peatland Areas</vt:lpstr>
      <vt:lpstr>Slide 24</vt:lpstr>
      <vt:lpstr>Slide 25</vt:lpstr>
      <vt:lpstr>Slide 26</vt:lpstr>
      <vt:lpstr>Slide 27</vt:lpstr>
      <vt:lpstr>Summary</vt:lpstr>
      <vt:lpstr>Slide 29</vt:lpstr>
      <vt:lpstr>Date and Venue</vt:lpstr>
      <vt:lpstr>Contact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ApipHizuka</dc:creator>
  <cp:lastModifiedBy>ApipHizuka</cp:lastModifiedBy>
  <cp:revision>37</cp:revision>
  <dcterms:created xsi:type="dcterms:W3CDTF">2014-09-22T07:56:38Z</dcterms:created>
  <dcterms:modified xsi:type="dcterms:W3CDTF">2014-09-24T06:09:16Z</dcterms:modified>
</cp:coreProperties>
</file>