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8" r:id="rId1"/>
  </p:sldMasterIdLst>
  <p:notesMasterIdLst>
    <p:notesMasterId r:id="rId51"/>
  </p:notesMasterIdLst>
  <p:sldIdLst>
    <p:sldId id="256" r:id="rId2"/>
    <p:sldId id="257" r:id="rId3"/>
    <p:sldId id="305" r:id="rId4"/>
    <p:sldId id="302" r:id="rId5"/>
    <p:sldId id="304" r:id="rId6"/>
    <p:sldId id="306" r:id="rId7"/>
    <p:sldId id="258" r:id="rId8"/>
    <p:sldId id="259" r:id="rId9"/>
    <p:sldId id="291" r:id="rId10"/>
    <p:sldId id="300" r:id="rId11"/>
    <p:sldId id="289" r:id="rId12"/>
    <p:sldId id="290" r:id="rId13"/>
    <p:sldId id="292" r:id="rId14"/>
    <p:sldId id="260" r:id="rId15"/>
    <p:sldId id="261" r:id="rId16"/>
    <p:sldId id="262" r:id="rId17"/>
    <p:sldId id="264" r:id="rId18"/>
    <p:sldId id="268" r:id="rId19"/>
    <p:sldId id="265" r:id="rId20"/>
    <p:sldId id="283" r:id="rId21"/>
    <p:sldId id="266" r:id="rId22"/>
    <p:sldId id="272" r:id="rId23"/>
    <p:sldId id="273" r:id="rId24"/>
    <p:sldId id="274" r:id="rId25"/>
    <p:sldId id="275" r:id="rId26"/>
    <p:sldId id="279" r:id="rId27"/>
    <p:sldId id="295" r:id="rId28"/>
    <p:sldId id="293" r:id="rId29"/>
    <p:sldId id="296" r:id="rId30"/>
    <p:sldId id="301" r:id="rId31"/>
    <p:sldId id="294" r:id="rId32"/>
    <p:sldId id="267" r:id="rId33"/>
    <p:sldId id="285" r:id="rId34"/>
    <p:sldId id="286" r:id="rId35"/>
    <p:sldId id="269" r:id="rId36"/>
    <p:sldId id="263" r:id="rId37"/>
    <p:sldId id="270" r:id="rId38"/>
    <p:sldId id="271" r:id="rId39"/>
    <p:sldId id="284" r:id="rId40"/>
    <p:sldId id="298" r:id="rId41"/>
    <p:sldId id="297" r:id="rId42"/>
    <p:sldId id="315" r:id="rId43"/>
    <p:sldId id="299" r:id="rId44"/>
    <p:sldId id="303" r:id="rId45"/>
    <p:sldId id="287" r:id="rId46"/>
    <p:sldId id="317" r:id="rId47"/>
    <p:sldId id="312" r:id="rId48"/>
    <p:sldId id="313" r:id="rId49"/>
    <p:sldId id="314"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326F"/>
    <a:srgbClr val="FCF4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86333" autoAdjust="0"/>
  </p:normalViewPr>
  <p:slideViewPr>
    <p:cSldViewPr>
      <p:cViewPr varScale="1">
        <p:scale>
          <a:sx n="71" d="100"/>
          <a:sy n="71" d="100"/>
        </p:scale>
        <p:origin x="1168" y="40"/>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S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D1CC973-2CCE-42F7-BFF4-C91CBFBD03A8}" type="datetimeFigureOut">
              <a:rPr lang="en-US"/>
              <a:pPr>
                <a:defRPr/>
              </a:pPr>
              <a:t>9/21/2014</a:t>
            </a:fld>
            <a:endParaRPr lang="en-S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SG"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S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2DCA706D-E9A4-4CE6-82E6-314545A8A9E0}" type="slidenum">
              <a:rPr lang="en-SG" altLang="en-US"/>
              <a:pPr/>
              <a:t>‹#›</a:t>
            </a:fld>
            <a:endParaRPr lang="en-SG" altLang="en-US"/>
          </a:p>
        </p:txBody>
      </p:sp>
    </p:spTree>
    <p:extLst>
      <p:ext uri="{BB962C8B-B14F-4D97-AF65-F5344CB8AC3E}">
        <p14:creationId xmlns:p14="http://schemas.microsoft.com/office/powerpoint/2010/main" val="38550912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151831-603C-4B35-8419-4ABACA7E4299}" type="slidenum">
              <a:rPr lang="en-US" altLang="en-US">
                <a:latin typeface="Calibri" panose="020F0502020204030204" pitchFamily="34" charset="0"/>
              </a:rPr>
              <a:pPr eaLnBrk="1" hangingPunct="1"/>
              <a:t>26</a:t>
            </a:fld>
            <a:endParaRPr lang="en-US" altLang="en-US">
              <a:latin typeface="Calibri" panose="020F0502020204030204" pitchFamily="34"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Interview with a staff of Township SPDC, Kawhmu on 28-6-08</a:t>
            </a:r>
          </a:p>
        </p:txBody>
      </p:sp>
    </p:spTree>
    <p:extLst>
      <p:ext uri="{BB962C8B-B14F-4D97-AF65-F5344CB8AC3E}">
        <p14:creationId xmlns:p14="http://schemas.microsoft.com/office/powerpoint/2010/main" val="2047951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CA706D-E9A4-4CE6-82E6-314545A8A9E0}" type="slidenum">
              <a:rPr lang="en-SG" altLang="en-US" smtClean="0"/>
              <a:pPr/>
              <a:t>31</a:t>
            </a:fld>
            <a:endParaRPr lang="en-SG" altLang="en-US"/>
          </a:p>
        </p:txBody>
      </p:sp>
    </p:spTree>
    <p:extLst>
      <p:ext uri="{BB962C8B-B14F-4D97-AF65-F5344CB8AC3E}">
        <p14:creationId xmlns:p14="http://schemas.microsoft.com/office/powerpoint/2010/main" val="260713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45E552F9-3837-48CD-A4D2-F984330BE428}" type="datetimeFigureOut">
              <a:rPr lang="en-US" smtClean="0"/>
              <a:pPr>
                <a:defRPr/>
              </a:pPr>
              <a:t>9/21/2014</a:t>
            </a:fld>
            <a:endParaRPr lang="en-SG"/>
          </a:p>
        </p:txBody>
      </p:sp>
      <p:sp>
        <p:nvSpPr>
          <p:cNvPr id="19" name="Footer Placeholder 18"/>
          <p:cNvSpPr>
            <a:spLocks noGrp="1"/>
          </p:cNvSpPr>
          <p:nvPr>
            <p:ph type="ftr" sz="quarter" idx="11"/>
          </p:nvPr>
        </p:nvSpPr>
        <p:spPr/>
        <p:txBody>
          <a:bodyPr/>
          <a:lstStyle/>
          <a:p>
            <a:pPr>
              <a:defRPr/>
            </a:pPr>
            <a:endParaRPr lang="en-SG"/>
          </a:p>
        </p:txBody>
      </p:sp>
      <p:sp>
        <p:nvSpPr>
          <p:cNvPr id="27" name="Slide Number Placeholder 26"/>
          <p:cNvSpPr>
            <a:spLocks noGrp="1"/>
          </p:cNvSpPr>
          <p:nvPr>
            <p:ph type="sldNum" sz="quarter" idx="12"/>
          </p:nvPr>
        </p:nvSpPr>
        <p:spPr/>
        <p:txBody>
          <a:bodyPr/>
          <a:lstStyle/>
          <a:p>
            <a:fld id="{5F03BEDF-902B-451C-B3C0-AF15A5A09017}" type="slidenum">
              <a:rPr lang="en-SG" altLang="en-US" smtClean="0"/>
              <a:pPr/>
              <a:t>‹#›</a:t>
            </a:fld>
            <a:endParaRPr lang="en-SG"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9CF05BAD-2AB5-490D-BA34-1A86B3E5222D}" type="datetimeFigureOut">
              <a:rPr lang="en-US" smtClean="0"/>
              <a:pPr>
                <a:defRPr/>
              </a:pPr>
              <a:t>9/21/2014</a:t>
            </a:fld>
            <a:endParaRPr lang="en-SG"/>
          </a:p>
        </p:txBody>
      </p:sp>
      <p:sp>
        <p:nvSpPr>
          <p:cNvPr id="5" name="Footer Placeholder 4"/>
          <p:cNvSpPr>
            <a:spLocks noGrp="1"/>
          </p:cNvSpPr>
          <p:nvPr>
            <p:ph type="ftr" sz="quarter" idx="11"/>
          </p:nvPr>
        </p:nvSpPr>
        <p:spPr/>
        <p:txBody>
          <a:bodyPr/>
          <a:lstStyle/>
          <a:p>
            <a:pPr>
              <a:defRPr/>
            </a:pPr>
            <a:endParaRPr lang="en-SG"/>
          </a:p>
        </p:txBody>
      </p:sp>
      <p:sp>
        <p:nvSpPr>
          <p:cNvPr id="6" name="Slide Number Placeholder 5"/>
          <p:cNvSpPr>
            <a:spLocks noGrp="1"/>
          </p:cNvSpPr>
          <p:nvPr>
            <p:ph type="sldNum" sz="quarter" idx="12"/>
          </p:nvPr>
        </p:nvSpPr>
        <p:spPr/>
        <p:txBody>
          <a:bodyPr/>
          <a:lstStyle/>
          <a:p>
            <a:fld id="{DA405A0A-2391-4F33-90F5-01C391360A1C}" type="slidenum">
              <a:rPr lang="en-SG" altLang="en-US" smtClean="0"/>
              <a:pPr/>
              <a:t>‹#›</a:t>
            </a:fld>
            <a:endParaRPr lang="en-SG"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979ADD66-C973-42E2-A9EC-071642213CAB}" type="datetimeFigureOut">
              <a:rPr lang="en-US" smtClean="0"/>
              <a:pPr>
                <a:defRPr/>
              </a:pPr>
              <a:t>9/21/2014</a:t>
            </a:fld>
            <a:endParaRPr lang="en-SG"/>
          </a:p>
        </p:txBody>
      </p:sp>
      <p:sp>
        <p:nvSpPr>
          <p:cNvPr id="5" name="Footer Placeholder 4"/>
          <p:cNvSpPr>
            <a:spLocks noGrp="1"/>
          </p:cNvSpPr>
          <p:nvPr>
            <p:ph type="ftr" sz="quarter" idx="11"/>
          </p:nvPr>
        </p:nvSpPr>
        <p:spPr/>
        <p:txBody>
          <a:bodyPr/>
          <a:lstStyle/>
          <a:p>
            <a:pPr>
              <a:defRPr/>
            </a:pPr>
            <a:endParaRPr lang="en-SG"/>
          </a:p>
        </p:txBody>
      </p:sp>
      <p:sp>
        <p:nvSpPr>
          <p:cNvPr id="6" name="Slide Number Placeholder 5"/>
          <p:cNvSpPr>
            <a:spLocks noGrp="1"/>
          </p:cNvSpPr>
          <p:nvPr>
            <p:ph type="sldNum" sz="quarter" idx="12"/>
          </p:nvPr>
        </p:nvSpPr>
        <p:spPr/>
        <p:txBody>
          <a:bodyPr/>
          <a:lstStyle/>
          <a:p>
            <a:fld id="{BE0F7986-501F-41DD-90FA-E924F7E34E71}" type="slidenum">
              <a:rPr lang="en-SG" altLang="en-US" smtClean="0"/>
              <a:pPr/>
              <a:t>‹#›</a:t>
            </a:fld>
            <a:endParaRPr lang="en-SG"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C2C7928C-5657-451F-8693-33E6318F65C0}" type="slidenum">
              <a:rPr lang="en-US" altLang="en-US"/>
              <a:pPr/>
              <a:t>‹#›</a:t>
            </a:fld>
            <a:endParaRPr lang="en-US" altLang="en-US"/>
          </a:p>
        </p:txBody>
      </p:sp>
    </p:spTree>
    <p:extLst>
      <p:ext uri="{BB962C8B-B14F-4D97-AF65-F5344CB8AC3E}">
        <p14:creationId xmlns:p14="http://schemas.microsoft.com/office/powerpoint/2010/main" val="659931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46650666-1E89-49BC-B5A4-26580AECCE89}" type="datetimeFigureOut">
              <a:rPr lang="en-US" smtClean="0"/>
              <a:pPr>
                <a:defRPr/>
              </a:pPr>
              <a:t>9/21/2014</a:t>
            </a:fld>
            <a:endParaRPr lang="en-SG"/>
          </a:p>
        </p:txBody>
      </p:sp>
      <p:sp>
        <p:nvSpPr>
          <p:cNvPr id="5" name="Footer Placeholder 4"/>
          <p:cNvSpPr>
            <a:spLocks noGrp="1"/>
          </p:cNvSpPr>
          <p:nvPr>
            <p:ph type="ftr" sz="quarter" idx="11"/>
          </p:nvPr>
        </p:nvSpPr>
        <p:spPr/>
        <p:txBody>
          <a:bodyPr/>
          <a:lstStyle/>
          <a:p>
            <a:pPr>
              <a:defRPr/>
            </a:pPr>
            <a:endParaRPr lang="en-SG"/>
          </a:p>
        </p:txBody>
      </p:sp>
      <p:sp>
        <p:nvSpPr>
          <p:cNvPr id="6" name="Slide Number Placeholder 5"/>
          <p:cNvSpPr>
            <a:spLocks noGrp="1"/>
          </p:cNvSpPr>
          <p:nvPr>
            <p:ph type="sldNum" sz="quarter" idx="12"/>
          </p:nvPr>
        </p:nvSpPr>
        <p:spPr/>
        <p:txBody>
          <a:bodyPr/>
          <a:lstStyle/>
          <a:p>
            <a:fld id="{DFA75570-1A26-4E8C-A0DD-5A880FB81B34}" type="slidenum">
              <a:rPr lang="en-SG" altLang="en-US" smtClean="0"/>
              <a:pPr/>
              <a:t>‹#›</a:t>
            </a:fld>
            <a:endParaRPr lang="en-SG"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16BFD731-6AED-45C7-A7C9-65C7A341D825}" type="datetimeFigureOut">
              <a:rPr lang="en-US" smtClean="0"/>
              <a:pPr>
                <a:defRPr/>
              </a:pPr>
              <a:t>9/21/2014</a:t>
            </a:fld>
            <a:endParaRPr lang="en-SG"/>
          </a:p>
        </p:txBody>
      </p:sp>
      <p:sp>
        <p:nvSpPr>
          <p:cNvPr id="5" name="Footer Placeholder 4"/>
          <p:cNvSpPr>
            <a:spLocks noGrp="1"/>
          </p:cNvSpPr>
          <p:nvPr>
            <p:ph type="ftr" sz="quarter" idx="11"/>
          </p:nvPr>
        </p:nvSpPr>
        <p:spPr/>
        <p:txBody>
          <a:bodyPr/>
          <a:lstStyle/>
          <a:p>
            <a:pPr>
              <a:defRPr/>
            </a:pPr>
            <a:endParaRPr lang="en-SG"/>
          </a:p>
        </p:txBody>
      </p:sp>
      <p:sp>
        <p:nvSpPr>
          <p:cNvPr id="6" name="Slide Number Placeholder 5"/>
          <p:cNvSpPr>
            <a:spLocks noGrp="1"/>
          </p:cNvSpPr>
          <p:nvPr>
            <p:ph type="sldNum" sz="quarter" idx="12"/>
          </p:nvPr>
        </p:nvSpPr>
        <p:spPr/>
        <p:txBody>
          <a:bodyPr/>
          <a:lstStyle/>
          <a:p>
            <a:fld id="{3A378FE5-621C-49D6-9B71-6E0115CAFD2F}" type="slidenum">
              <a:rPr lang="en-SG" altLang="en-US" smtClean="0"/>
              <a:pPr/>
              <a:t>‹#›</a:t>
            </a:fld>
            <a:endParaRPr lang="en-SG"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A0683105-4E1F-4BCE-87CA-BD6CE654A10A}" type="datetimeFigureOut">
              <a:rPr lang="en-US" smtClean="0"/>
              <a:pPr>
                <a:defRPr/>
              </a:pPr>
              <a:t>9/21/2014</a:t>
            </a:fld>
            <a:endParaRPr lang="en-SG"/>
          </a:p>
        </p:txBody>
      </p:sp>
      <p:sp>
        <p:nvSpPr>
          <p:cNvPr id="6" name="Footer Placeholder 5"/>
          <p:cNvSpPr>
            <a:spLocks noGrp="1"/>
          </p:cNvSpPr>
          <p:nvPr>
            <p:ph type="ftr" sz="quarter" idx="11"/>
          </p:nvPr>
        </p:nvSpPr>
        <p:spPr/>
        <p:txBody>
          <a:bodyPr/>
          <a:lstStyle/>
          <a:p>
            <a:pPr>
              <a:defRPr/>
            </a:pPr>
            <a:endParaRPr lang="en-SG"/>
          </a:p>
        </p:txBody>
      </p:sp>
      <p:sp>
        <p:nvSpPr>
          <p:cNvPr id="7" name="Slide Number Placeholder 6"/>
          <p:cNvSpPr>
            <a:spLocks noGrp="1"/>
          </p:cNvSpPr>
          <p:nvPr>
            <p:ph type="sldNum" sz="quarter" idx="12"/>
          </p:nvPr>
        </p:nvSpPr>
        <p:spPr/>
        <p:txBody>
          <a:bodyPr/>
          <a:lstStyle/>
          <a:p>
            <a:fld id="{2C649737-5F27-4334-9C0C-D5D471BF9119}" type="slidenum">
              <a:rPr lang="en-SG" altLang="en-US" smtClean="0"/>
              <a:pPr/>
              <a:t>‹#›</a:t>
            </a:fld>
            <a:endParaRPr lang="en-SG"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DED589CE-F58B-4BB8-8206-DE9ED735E84C}" type="datetimeFigureOut">
              <a:rPr lang="en-US" smtClean="0"/>
              <a:pPr>
                <a:defRPr/>
              </a:pPr>
              <a:t>9/21/2014</a:t>
            </a:fld>
            <a:endParaRPr lang="en-SG"/>
          </a:p>
        </p:txBody>
      </p:sp>
      <p:sp>
        <p:nvSpPr>
          <p:cNvPr id="8" name="Footer Placeholder 7"/>
          <p:cNvSpPr>
            <a:spLocks noGrp="1"/>
          </p:cNvSpPr>
          <p:nvPr>
            <p:ph type="ftr" sz="quarter" idx="11"/>
          </p:nvPr>
        </p:nvSpPr>
        <p:spPr/>
        <p:txBody>
          <a:bodyPr/>
          <a:lstStyle/>
          <a:p>
            <a:pPr>
              <a:defRPr/>
            </a:pPr>
            <a:endParaRPr lang="en-SG"/>
          </a:p>
        </p:txBody>
      </p:sp>
      <p:sp>
        <p:nvSpPr>
          <p:cNvPr id="9" name="Slide Number Placeholder 8"/>
          <p:cNvSpPr>
            <a:spLocks noGrp="1"/>
          </p:cNvSpPr>
          <p:nvPr>
            <p:ph type="sldNum" sz="quarter" idx="12"/>
          </p:nvPr>
        </p:nvSpPr>
        <p:spPr/>
        <p:txBody>
          <a:bodyPr/>
          <a:lstStyle/>
          <a:p>
            <a:fld id="{F58F7559-E140-454A-A8D1-7346E51D7E01}" type="slidenum">
              <a:rPr lang="en-SG" altLang="en-US" smtClean="0"/>
              <a:pPr/>
              <a:t>‹#›</a:t>
            </a:fld>
            <a:endParaRPr lang="en-SG"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E93923F8-089B-4C24-B240-A109123AD5CC}" type="datetimeFigureOut">
              <a:rPr lang="en-US" smtClean="0"/>
              <a:pPr>
                <a:defRPr/>
              </a:pPr>
              <a:t>9/21/2014</a:t>
            </a:fld>
            <a:endParaRPr lang="en-SG"/>
          </a:p>
        </p:txBody>
      </p:sp>
      <p:sp>
        <p:nvSpPr>
          <p:cNvPr id="4" name="Footer Placeholder 3"/>
          <p:cNvSpPr>
            <a:spLocks noGrp="1"/>
          </p:cNvSpPr>
          <p:nvPr>
            <p:ph type="ftr" sz="quarter" idx="11"/>
          </p:nvPr>
        </p:nvSpPr>
        <p:spPr/>
        <p:txBody>
          <a:bodyPr/>
          <a:lstStyle/>
          <a:p>
            <a:pPr>
              <a:defRPr/>
            </a:pPr>
            <a:endParaRPr lang="en-SG"/>
          </a:p>
        </p:txBody>
      </p:sp>
      <p:sp>
        <p:nvSpPr>
          <p:cNvPr id="5" name="Slide Number Placeholder 4"/>
          <p:cNvSpPr>
            <a:spLocks noGrp="1"/>
          </p:cNvSpPr>
          <p:nvPr>
            <p:ph type="sldNum" sz="quarter" idx="12"/>
          </p:nvPr>
        </p:nvSpPr>
        <p:spPr/>
        <p:txBody>
          <a:bodyPr/>
          <a:lstStyle/>
          <a:p>
            <a:fld id="{1B47D783-7362-44C8-A81C-AE4B9DC0A9E4}" type="slidenum">
              <a:rPr lang="en-SG" altLang="en-US" smtClean="0"/>
              <a:pPr/>
              <a:t>‹#›</a:t>
            </a:fld>
            <a:endParaRPr lang="en-SG"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2B4517B-70A2-45D7-90E2-9A62780CED7B}" type="datetimeFigureOut">
              <a:rPr lang="en-US" smtClean="0"/>
              <a:pPr>
                <a:defRPr/>
              </a:pPr>
              <a:t>9/21/2014</a:t>
            </a:fld>
            <a:endParaRPr lang="en-SG"/>
          </a:p>
        </p:txBody>
      </p:sp>
      <p:sp>
        <p:nvSpPr>
          <p:cNvPr id="3" name="Footer Placeholder 2"/>
          <p:cNvSpPr>
            <a:spLocks noGrp="1"/>
          </p:cNvSpPr>
          <p:nvPr>
            <p:ph type="ftr" sz="quarter" idx="11"/>
          </p:nvPr>
        </p:nvSpPr>
        <p:spPr/>
        <p:txBody>
          <a:bodyPr/>
          <a:lstStyle/>
          <a:p>
            <a:pPr>
              <a:defRPr/>
            </a:pPr>
            <a:endParaRPr lang="en-SG"/>
          </a:p>
        </p:txBody>
      </p:sp>
      <p:sp>
        <p:nvSpPr>
          <p:cNvPr id="4" name="Slide Number Placeholder 3"/>
          <p:cNvSpPr>
            <a:spLocks noGrp="1"/>
          </p:cNvSpPr>
          <p:nvPr>
            <p:ph type="sldNum" sz="quarter" idx="12"/>
          </p:nvPr>
        </p:nvSpPr>
        <p:spPr/>
        <p:txBody>
          <a:bodyPr/>
          <a:lstStyle/>
          <a:p>
            <a:fld id="{6279588D-0636-4F64-AA03-9CBDE59CC6F1}" type="slidenum">
              <a:rPr lang="en-SG" altLang="en-US" smtClean="0"/>
              <a:pPr/>
              <a:t>‹#›</a:t>
            </a:fld>
            <a:endParaRPr lang="en-SG"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4013C1B2-15CB-4AC9-BE6B-BF870629CE18}" type="datetimeFigureOut">
              <a:rPr lang="en-US" smtClean="0"/>
              <a:pPr>
                <a:defRPr/>
              </a:pPr>
              <a:t>9/21/2014</a:t>
            </a:fld>
            <a:endParaRPr lang="en-SG"/>
          </a:p>
        </p:txBody>
      </p:sp>
      <p:sp>
        <p:nvSpPr>
          <p:cNvPr id="6" name="Footer Placeholder 5"/>
          <p:cNvSpPr>
            <a:spLocks noGrp="1"/>
          </p:cNvSpPr>
          <p:nvPr>
            <p:ph type="ftr" sz="quarter" idx="11"/>
          </p:nvPr>
        </p:nvSpPr>
        <p:spPr/>
        <p:txBody>
          <a:bodyPr/>
          <a:lstStyle/>
          <a:p>
            <a:pPr>
              <a:defRPr/>
            </a:pPr>
            <a:endParaRPr lang="en-SG"/>
          </a:p>
        </p:txBody>
      </p:sp>
      <p:sp>
        <p:nvSpPr>
          <p:cNvPr id="7" name="Slide Number Placeholder 6"/>
          <p:cNvSpPr>
            <a:spLocks noGrp="1"/>
          </p:cNvSpPr>
          <p:nvPr>
            <p:ph type="sldNum" sz="quarter" idx="12"/>
          </p:nvPr>
        </p:nvSpPr>
        <p:spPr/>
        <p:txBody>
          <a:bodyPr/>
          <a:lstStyle/>
          <a:p>
            <a:fld id="{B180D9D6-57BA-4530-AF86-672E59FA4439}" type="slidenum">
              <a:rPr lang="en-SG" altLang="en-US" smtClean="0"/>
              <a:pPr/>
              <a:t>‹#›</a:t>
            </a:fld>
            <a:endParaRPr lang="en-SG"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F3312CB0-423C-4AB7-A038-E15CB8B931F5}" type="datetimeFigureOut">
              <a:rPr lang="en-US" smtClean="0"/>
              <a:pPr>
                <a:defRPr/>
              </a:pPr>
              <a:t>9/21/2014</a:t>
            </a:fld>
            <a:endParaRPr lang="en-SG"/>
          </a:p>
        </p:txBody>
      </p:sp>
      <p:sp>
        <p:nvSpPr>
          <p:cNvPr id="6" name="Footer Placeholder 5"/>
          <p:cNvSpPr>
            <a:spLocks noGrp="1"/>
          </p:cNvSpPr>
          <p:nvPr>
            <p:ph type="ftr" sz="quarter" idx="11"/>
          </p:nvPr>
        </p:nvSpPr>
        <p:spPr/>
        <p:txBody>
          <a:bodyPr/>
          <a:lstStyle/>
          <a:p>
            <a:pPr>
              <a:defRPr/>
            </a:pPr>
            <a:endParaRPr lang="en-SG"/>
          </a:p>
        </p:txBody>
      </p:sp>
      <p:sp>
        <p:nvSpPr>
          <p:cNvPr id="7" name="Slide Number Placeholder 6"/>
          <p:cNvSpPr>
            <a:spLocks noGrp="1"/>
          </p:cNvSpPr>
          <p:nvPr>
            <p:ph type="sldNum" sz="quarter" idx="12"/>
          </p:nvPr>
        </p:nvSpPr>
        <p:spPr>
          <a:xfrm>
            <a:off x="8077200" y="6356350"/>
            <a:ext cx="609600" cy="365125"/>
          </a:xfrm>
        </p:spPr>
        <p:txBody>
          <a:bodyPr/>
          <a:lstStyle/>
          <a:p>
            <a:fld id="{47E70CD6-32D1-482E-B914-F212EF6CFDAF}" type="slidenum">
              <a:rPr lang="en-SG" altLang="en-US" smtClean="0"/>
              <a:pPr/>
              <a:t>‹#›</a:t>
            </a:fld>
            <a:endParaRPr lang="en-SG" alt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4B8EABEF-024F-4418-AC7E-D921336B75EF}" type="datetimeFigureOut">
              <a:rPr lang="en-US" smtClean="0"/>
              <a:pPr>
                <a:defRPr/>
              </a:pPr>
              <a:t>9/21/2014</a:t>
            </a:fld>
            <a:endParaRPr lang="en-SG"/>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SG"/>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9C5F6BA-6894-447E-BAF8-85837D48E501}" type="slidenum">
              <a:rPr lang="en-SG" altLang="en-US" smtClean="0"/>
              <a:pPr/>
              <a:t>‹#›</a:t>
            </a:fld>
            <a:endParaRPr lang="en-SG" alt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Microsoft_Excel_97-2003_Worksheet1.xls"/></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7.wmf"/></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9.jpe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en.wikipedia.org/wiki/United_States_dollar" TargetMode="External"/><Relationship Id="rId13" Type="http://schemas.openxmlformats.org/officeDocument/2006/relationships/image" Target="../media/image8.jpeg"/><Relationship Id="rId3" Type="http://schemas.openxmlformats.org/officeDocument/2006/relationships/image" Target="../media/image7.jpeg"/><Relationship Id="rId7" Type="http://schemas.openxmlformats.org/officeDocument/2006/relationships/hyperlink" Target="http://en.wikipedia.org/wiki/Inch_of_mercury" TargetMode="External"/><Relationship Id="rId12" Type="http://schemas.openxmlformats.org/officeDocument/2006/relationships/hyperlink" Target="http://en.wikipedia.org/wiki/Sri_Lanka" TargetMode="External"/><Relationship Id="rId2" Type="http://schemas.openxmlformats.org/officeDocument/2006/relationships/hyperlink" Target="http://en.wikipedia.org/wiki/File:Nargis_01_may_2008_0440Z.jpg" TargetMode="External"/><Relationship Id="rId1" Type="http://schemas.openxmlformats.org/officeDocument/2006/relationships/slideLayout" Target="../slideLayouts/slideLayout2.xml"/><Relationship Id="rId6" Type="http://schemas.openxmlformats.org/officeDocument/2006/relationships/hyperlink" Target="http://en.wikipedia.org/wiki/Pascal_(unit)" TargetMode="External"/><Relationship Id="rId11" Type="http://schemas.openxmlformats.org/officeDocument/2006/relationships/hyperlink" Target="http://en.wikipedia.org/wiki/India" TargetMode="External"/><Relationship Id="rId5" Type="http://schemas.openxmlformats.org/officeDocument/2006/relationships/hyperlink" Target="http://en.wikipedia.org/wiki/Bar_(unit)" TargetMode="External"/><Relationship Id="rId10" Type="http://schemas.openxmlformats.org/officeDocument/2006/relationships/hyperlink" Target="http://en.wikipedia.org/wiki/Burma" TargetMode="External"/><Relationship Id="rId4" Type="http://schemas.openxmlformats.org/officeDocument/2006/relationships/hyperlink" Target="http://en.wikipedia.org/wiki/Tropical_cyclone_scales" TargetMode="External"/><Relationship Id="rId9" Type="http://schemas.openxmlformats.org/officeDocument/2006/relationships/hyperlink" Target="http://en.wikipedia.org/wiki/Bangladesh"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6255" y="1316992"/>
            <a:ext cx="6480048" cy="2099817"/>
          </a:xfrm>
          <a:ln>
            <a:miter lim="800000"/>
            <a:headEnd/>
            <a:tailEnd/>
          </a:ln>
          <a:effectLst>
            <a:outerShdw blurRad="50800" dist="38100" dir="16200000" rotWithShape="0">
              <a:prstClr val="black">
                <a:alpha val="40000"/>
              </a:prstClr>
            </a:outerShdw>
          </a:effectLst>
        </p:spPr>
        <p:txBody>
          <a:bodyPr>
            <a:normAutofit/>
          </a:bodyPr>
          <a:lstStyle/>
          <a:p>
            <a:pPr algn="ctr" eaLnBrk="1" fontAlgn="auto" hangingPunct="1">
              <a:spcAft>
                <a:spcPts val="0"/>
              </a:spcAft>
              <a:defRPr/>
            </a:pPr>
            <a:r>
              <a:rPr lang="en-US" sz="4800" b="0" dirty="0" smtClean="0">
                <a:solidFill>
                  <a:schemeClr val="tx1"/>
                </a:solidFill>
                <a:latin typeface="Arial Black" pitchFamily="34" charset="0"/>
              </a:rPr>
              <a:t>Storm Surge Hazard Mapping</a:t>
            </a:r>
            <a:endParaRPr lang="en-US" sz="4800" b="0" dirty="0">
              <a:solidFill>
                <a:schemeClr val="tx1"/>
              </a:solidFill>
              <a:latin typeface="Arial Black" pitchFamily="34" charset="0"/>
            </a:endParaRPr>
          </a:p>
        </p:txBody>
      </p:sp>
      <p:sp>
        <p:nvSpPr>
          <p:cNvPr id="3" name="Subtitle 2"/>
          <p:cNvSpPr>
            <a:spLocks noGrp="1"/>
          </p:cNvSpPr>
          <p:nvPr>
            <p:ph type="subTitle" idx="1"/>
          </p:nvPr>
        </p:nvSpPr>
        <p:spPr>
          <a:xfrm>
            <a:off x="1723970" y="4005064"/>
            <a:ext cx="5728349" cy="1584176"/>
          </a:xfrm>
        </p:spPr>
        <p:txBody>
          <a:bodyPr>
            <a:noAutofit/>
          </a:bodyPr>
          <a:lstStyle/>
          <a:p>
            <a:pPr algn="ctr" eaLnBrk="1" fontAlgn="auto" hangingPunct="1">
              <a:spcAft>
                <a:spcPts val="0"/>
              </a:spcAft>
              <a:buFont typeface="Wingdings 2"/>
              <a:buNone/>
              <a:defRPr/>
            </a:pPr>
            <a:r>
              <a:rPr lang="en-US" sz="1600" dirty="0" smtClean="0">
                <a:latin typeface="Arial" panose="020B0604020202020204" pitchFamily="34" charset="0"/>
                <a:cs typeface="Arial" panose="020B0604020202020204" pitchFamily="34" charset="0"/>
              </a:rPr>
              <a:t>Win </a:t>
            </a:r>
            <a:r>
              <a:rPr lang="en-US" sz="1600" dirty="0" err="1" smtClean="0">
                <a:latin typeface="Arial" panose="020B0604020202020204" pitchFamily="34" charset="0"/>
                <a:cs typeface="Arial" panose="020B0604020202020204" pitchFamily="34" charset="0"/>
              </a:rPr>
              <a:t>Naing</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Tun</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Soe</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Thura</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Tun</a:t>
            </a:r>
            <a:r>
              <a:rPr lang="en-US" sz="1600" dirty="0" smtClean="0">
                <a:latin typeface="Arial" panose="020B0604020202020204" pitchFamily="34" charset="0"/>
                <a:cs typeface="Arial" panose="020B0604020202020204" pitchFamily="34" charset="0"/>
              </a:rPr>
              <a:t>, San </a:t>
            </a:r>
            <a:r>
              <a:rPr lang="en-US" sz="1600" dirty="0" err="1" smtClean="0">
                <a:latin typeface="Arial" panose="020B0604020202020204" pitchFamily="34" charset="0"/>
                <a:cs typeface="Arial" panose="020B0604020202020204" pitchFamily="34" charset="0"/>
              </a:rPr>
              <a:t>Hla</a:t>
            </a:r>
            <a:r>
              <a:rPr lang="en-US" sz="1600" dirty="0" smtClean="0">
                <a:latin typeface="Arial" panose="020B0604020202020204" pitchFamily="34" charset="0"/>
                <a:cs typeface="Arial" panose="020B0604020202020204" pitchFamily="34" charset="0"/>
              </a:rPr>
              <a:t> Thaw, </a:t>
            </a:r>
          </a:p>
          <a:p>
            <a:pPr algn="ctr" eaLnBrk="1" fontAlgn="auto" hangingPunct="1">
              <a:spcAft>
                <a:spcPts val="0"/>
              </a:spcAft>
              <a:buFont typeface="Wingdings 2"/>
              <a:buNone/>
              <a:defRPr/>
            </a:pPr>
            <a:r>
              <a:rPr lang="en-US" sz="1600" dirty="0" smtClean="0">
                <a:latin typeface="Arial" panose="020B0604020202020204" pitchFamily="34" charset="0"/>
                <a:cs typeface="Arial" panose="020B0604020202020204" pitchFamily="34" charset="0"/>
              </a:rPr>
              <a:t>Saw Htwe </a:t>
            </a:r>
            <a:r>
              <a:rPr lang="en-US" sz="1600" dirty="0" err="1" smtClean="0">
                <a:latin typeface="Arial" panose="020B0604020202020204" pitchFamily="34" charset="0"/>
                <a:cs typeface="Arial" panose="020B0604020202020204" pitchFamily="34" charset="0"/>
              </a:rPr>
              <a:t>Zaw</a:t>
            </a:r>
            <a:r>
              <a:rPr lang="en-US" sz="1600" dirty="0" smtClean="0">
                <a:latin typeface="Arial" panose="020B0604020202020204" pitchFamily="34" charset="0"/>
                <a:cs typeface="Arial" panose="020B0604020202020204" pitchFamily="34" charset="0"/>
              </a:rPr>
              <a:t>, Than </a:t>
            </a:r>
            <a:r>
              <a:rPr lang="en-US" sz="1600" dirty="0" err="1" smtClean="0">
                <a:latin typeface="Arial" panose="020B0604020202020204" pitchFamily="34" charset="0"/>
                <a:cs typeface="Arial" panose="020B0604020202020204" pitchFamily="34" charset="0"/>
              </a:rPr>
              <a:t>Myint</a:t>
            </a:r>
            <a:r>
              <a:rPr lang="en-US" sz="1600" dirty="0" smtClean="0">
                <a:latin typeface="Arial" panose="020B0604020202020204" pitchFamily="34" charset="0"/>
                <a:cs typeface="Arial" panose="020B0604020202020204" pitchFamily="34" charset="0"/>
              </a:rPr>
              <a:t> </a:t>
            </a:r>
          </a:p>
          <a:p>
            <a:pPr algn="ctr" eaLnBrk="1" fontAlgn="auto" hangingPunct="1">
              <a:spcAft>
                <a:spcPts val="0"/>
              </a:spcAft>
              <a:buFont typeface="Wingdings 2"/>
              <a:buNone/>
              <a:defRPr/>
            </a:pPr>
            <a:r>
              <a:rPr lang="en-US" sz="1600" dirty="0" smtClean="0">
                <a:latin typeface="Arial" panose="020B0604020202020204" pitchFamily="34" charset="0"/>
                <a:cs typeface="Arial" panose="020B0604020202020204" pitchFamily="34" charset="0"/>
              </a:rPr>
              <a:t>&amp; </a:t>
            </a:r>
          </a:p>
          <a:p>
            <a:pPr algn="ctr" eaLnBrk="1" fontAlgn="auto" hangingPunct="1">
              <a:spcAft>
                <a:spcPts val="0"/>
              </a:spcAft>
              <a:buFont typeface="Wingdings 2"/>
              <a:buNone/>
              <a:defRPr/>
            </a:pPr>
            <a:r>
              <a:rPr lang="en-US" sz="1600" dirty="0" smtClean="0">
                <a:latin typeface="Arial" panose="020B0604020202020204" pitchFamily="34" charset="0"/>
                <a:cs typeface="Arial" panose="020B0604020202020204" pitchFamily="34" charset="0"/>
              </a:rPr>
              <a:t>Natural Disaster Mitigation and Preparedness Research Group</a:t>
            </a:r>
          </a:p>
        </p:txBody>
      </p:sp>
      <p:sp>
        <p:nvSpPr>
          <p:cNvPr id="11269" name="TextBox 7"/>
          <p:cNvSpPr txBox="1">
            <a:spLocks noChangeArrowheads="1"/>
          </p:cNvSpPr>
          <p:nvPr/>
        </p:nvSpPr>
        <p:spPr bwMode="auto">
          <a:xfrm>
            <a:off x="7452320" y="116632"/>
            <a:ext cx="969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dirty="0">
                <a:latin typeface="+mn-lt"/>
              </a:rPr>
              <a:t>AGM 2009</a:t>
            </a:r>
            <a:endParaRPr lang="en-SG" altLang="en-US" sz="1200"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704088"/>
            <a:ext cx="7046168" cy="1143000"/>
          </a:xfrm>
        </p:spPr>
        <p:txBody>
          <a:bodyPr>
            <a:noAutofit/>
          </a:bodyPr>
          <a:lstStyle/>
          <a:p>
            <a:pPr algn="ctr" eaLnBrk="1" fontAlgn="auto" hangingPunct="1">
              <a:spcAft>
                <a:spcPts val="0"/>
              </a:spcAft>
              <a:defRPr/>
            </a:pPr>
            <a:r>
              <a:rPr lang="en-US" sz="3600" dirty="0" smtClean="0">
                <a:solidFill>
                  <a:srgbClr val="002060"/>
                </a:solidFill>
              </a:rPr>
              <a:t>45 Grids of Lat/Long </a:t>
            </a:r>
            <a:br>
              <a:rPr lang="en-US" sz="3600" dirty="0" smtClean="0">
                <a:solidFill>
                  <a:srgbClr val="002060"/>
                </a:solidFill>
              </a:rPr>
            </a:br>
            <a:r>
              <a:rPr lang="en-US" sz="3600" dirty="0" smtClean="0">
                <a:solidFill>
                  <a:srgbClr val="002060"/>
                </a:solidFill>
              </a:rPr>
              <a:t>0.25 degree intervals</a:t>
            </a:r>
            <a:endParaRPr lang="en-SG" sz="3600" dirty="0">
              <a:solidFill>
                <a:srgbClr val="002060"/>
              </a:solidFill>
            </a:endParaRPr>
          </a:p>
        </p:txBody>
      </p:sp>
      <p:pic>
        <p:nvPicPr>
          <p:cNvPr id="16387" name="Content Placeholder 3" descr="grids.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2212689"/>
            <a:ext cx="7467600" cy="3834384"/>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7544" y="548680"/>
            <a:ext cx="8229600" cy="720080"/>
          </a:xfrm>
        </p:spPr>
        <p:txBody>
          <a:bodyPr>
            <a:normAutofit/>
          </a:bodyPr>
          <a:lstStyle/>
          <a:p>
            <a:pPr algn="ctr" eaLnBrk="1" hangingPunct="1">
              <a:defRPr/>
            </a:pPr>
            <a:r>
              <a:rPr lang="en-US" sz="2000" b="1" dirty="0" err="1" smtClean="0">
                <a:solidFill>
                  <a:srgbClr val="002060"/>
                </a:solidFill>
              </a:rPr>
              <a:t>Ayeyarwaddy</a:t>
            </a:r>
            <a:r>
              <a:rPr lang="en-US" sz="2000" b="1" dirty="0" smtClean="0">
                <a:solidFill>
                  <a:srgbClr val="002060"/>
                </a:solidFill>
              </a:rPr>
              <a:t>  Division River Mouths  </a:t>
            </a:r>
            <a:br>
              <a:rPr lang="en-US" sz="2000" b="1" dirty="0" smtClean="0">
                <a:solidFill>
                  <a:srgbClr val="002060"/>
                </a:solidFill>
              </a:rPr>
            </a:br>
            <a:r>
              <a:rPr lang="en-US" sz="2000" b="1" dirty="0" smtClean="0">
                <a:solidFill>
                  <a:srgbClr val="002060"/>
                </a:solidFill>
              </a:rPr>
              <a:t>(Generally Along 16 Deg N)</a:t>
            </a:r>
          </a:p>
        </p:txBody>
      </p:sp>
      <p:graphicFrame>
        <p:nvGraphicFramePr>
          <p:cNvPr id="51335" name="Group 135"/>
          <p:cNvGraphicFramePr>
            <a:graphicFrameLocks noGrp="1"/>
          </p:cNvGraphicFramePr>
          <p:nvPr>
            <p:ph idx="1"/>
            <p:extLst>
              <p:ext uri="{D42A27DB-BD31-4B8C-83A1-F6EECF244321}">
                <p14:modId xmlns:p14="http://schemas.microsoft.com/office/powerpoint/2010/main" val="4064357524"/>
              </p:ext>
            </p:extLst>
          </p:nvPr>
        </p:nvGraphicFramePr>
        <p:xfrm>
          <a:off x="1691680" y="1556792"/>
          <a:ext cx="5825352" cy="3749677"/>
        </p:xfrm>
        <a:graphic>
          <a:graphicData uri="http://schemas.openxmlformats.org/drawingml/2006/table">
            <a:tbl>
              <a:tblPr/>
              <a:tblGrid>
                <a:gridCol w="608055"/>
                <a:gridCol w="3642899"/>
                <a:gridCol w="1574398"/>
              </a:tblGrid>
              <a:tr h="3963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No</a:t>
                      </a:r>
                    </a:p>
                  </a:txBody>
                  <a:tcPr marL="133748" marR="1337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River mouth</a:t>
                      </a:r>
                    </a:p>
                  </a:txBody>
                  <a:tcPr marL="133748" marR="13374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Width (km)</a:t>
                      </a:r>
                    </a:p>
                  </a:txBody>
                  <a:tcPr marL="133748" marR="13374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a:t>
                      </a:r>
                    </a:p>
                  </a:txBody>
                  <a:tcPr marL="133748" marR="1337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charset="0"/>
                        </a:rPr>
                        <a:t>Pathein</a:t>
                      </a:r>
                      <a:endParaRPr kumimoji="0" lang="en-US" sz="1600" b="0" i="0" u="none" strike="noStrike" cap="none" normalizeH="0" baseline="0" dirty="0" smtClean="0">
                        <a:ln>
                          <a:noFill/>
                        </a:ln>
                        <a:solidFill>
                          <a:schemeClr val="tx1"/>
                        </a:solidFill>
                        <a:effectLst/>
                        <a:latin typeface="Arial" charset="0"/>
                      </a:endParaRPr>
                    </a:p>
                  </a:txBody>
                  <a:tcPr marL="133748" marR="13374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15.20 </a:t>
                      </a:r>
                    </a:p>
                  </a:txBody>
                  <a:tcPr marL="133748" marR="13374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2</a:t>
                      </a:r>
                    </a:p>
                  </a:txBody>
                  <a:tcPr marL="133748" marR="1337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Thetkechaung</a:t>
                      </a:r>
                    </a:p>
                  </a:txBody>
                  <a:tcPr marL="133748" marR="13374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12.00</a:t>
                      </a:r>
                    </a:p>
                  </a:txBody>
                  <a:tcPr marL="133748" marR="13374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3</a:t>
                      </a:r>
                    </a:p>
                  </a:txBody>
                  <a:tcPr marL="133748" marR="1337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Yway</a:t>
                      </a:r>
                    </a:p>
                  </a:txBody>
                  <a:tcPr marL="133748" marR="13374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20.00</a:t>
                      </a:r>
                    </a:p>
                  </a:txBody>
                  <a:tcPr marL="133748" marR="13374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4*</a:t>
                      </a:r>
                    </a:p>
                  </a:txBody>
                  <a:tcPr marL="133748" marR="1337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Pyinsalu</a:t>
                      </a:r>
                    </a:p>
                  </a:txBody>
                  <a:tcPr marL="133748" marR="13374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6.00</a:t>
                      </a:r>
                    </a:p>
                  </a:txBody>
                  <a:tcPr marL="133748" marR="13374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5</a:t>
                      </a:r>
                    </a:p>
                  </a:txBody>
                  <a:tcPr marL="133748" marR="1337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Ayeyawady</a:t>
                      </a:r>
                    </a:p>
                  </a:txBody>
                  <a:tcPr marL="133748" marR="13374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6.00</a:t>
                      </a:r>
                    </a:p>
                  </a:txBody>
                  <a:tcPr marL="133748" marR="13374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6</a:t>
                      </a:r>
                    </a:p>
                  </a:txBody>
                  <a:tcPr marL="133748" marR="1337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Bogale</a:t>
                      </a:r>
                    </a:p>
                  </a:txBody>
                  <a:tcPr marL="133748" marR="13374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16.00</a:t>
                      </a:r>
                    </a:p>
                  </a:txBody>
                  <a:tcPr marL="133748" marR="13374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7</a:t>
                      </a:r>
                    </a:p>
                  </a:txBody>
                  <a:tcPr marL="133748" marR="1337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Setsan</a:t>
                      </a:r>
                    </a:p>
                  </a:txBody>
                  <a:tcPr marL="133748" marR="13374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32.00</a:t>
                      </a:r>
                    </a:p>
                  </a:txBody>
                  <a:tcPr marL="133748" marR="13374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8</a:t>
                      </a:r>
                    </a:p>
                  </a:txBody>
                  <a:tcPr marL="133748" marR="1337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Pyapon</a:t>
                      </a:r>
                    </a:p>
                  </a:txBody>
                  <a:tcPr marL="133748" marR="13374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2.00</a:t>
                      </a:r>
                    </a:p>
                  </a:txBody>
                  <a:tcPr marL="133748" marR="13374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9</a:t>
                      </a:r>
                    </a:p>
                  </a:txBody>
                  <a:tcPr marL="133748" marR="1337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Thandi</a:t>
                      </a:r>
                    </a:p>
                  </a:txBody>
                  <a:tcPr marL="133748" marR="13374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16.00</a:t>
                      </a:r>
                    </a:p>
                  </a:txBody>
                  <a:tcPr marL="133748" marR="13374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10</a:t>
                      </a:r>
                    </a:p>
                  </a:txBody>
                  <a:tcPr marL="133748" marR="1337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Toe</a:t>
                      </a:r>
                    </a:p>
                  </a:txBody>
                  <a:tcPr marL="133748" marR="133748"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6.00</a:t>
                      </a:r>
                    </a:p>
                  </a:txBody>
                  <a:tcPr marL="133748" marR="133748"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461" name="Text Box 133"/>
          <p:cNvSpPr txBox="1">
            <a:spLocks noChangeArrowheads="1"/>
          </p:cNvSpPr>
          <p:nvPr/>
        </p:nvSpPr>
        <p:spPr bwMode="auto">
          <a:xfrm>
            <a:off x="5919245" y="5445224"/>
            <a:ext cx="18722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dirty="0"/>
              <a:t>Total  </a:t>
            </a:r>
            <a:r>
              <a:rPr lang="en-US" altLang="en-US" sz="1600" dirty="0" smtClean="0"/>
              <a:t>  </a:t>
            </a:r>
            <a:r>
              <a:rPr lang="en-US" altLang="en-US" sz="1600" dirty="0"/>
              <a:t>131.20  km</a:t>
            </a:r>
          </a:p>
        </p:txBody>
      </p:sp>
      <p:sp>
        <p:nvSpPr>
          <p:cNvPr id="17462" name="Rectangle 4"/>
          <p:cNvSpPr>
            <a:spLocks noChangeArrowheads="1"/>
          </p:cNvSpPr>
          <p:nvPr/>
        </p:nvSpPr>
        <p:spPr bwMode="auto">
          <a:xfrm>
            <a:off x="5364088" y="6237312"/>
            <a:ext cx="24336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a:t>
            </a:r>
            <a:r>
              <a:rPr lang="en-US" altLang="en-US" sz="1400" dirty="0" err="1"/>
              <a:t>Hnin</a:t>
            </a:r>
            <a:r>
              <a:rPr lang="en-US" altLang="en-US" sz="1400" dirty="0"/>
              <a:t> </a:t>
            </a:r>
            <a:r>
              <a:rPr lang="en-US" altLang="en-US" sz="1400" dirty="0" err="1"/>
              <a:t>Hnin</a:t>
            </a:r>
            <a:r>
              <a:rPr lang="en-US" altLang="en-US" sz="1400" dirty="0"/>
              <a:t> </a:t>
            </a:r>
            <a:r>
              <a:rPr lang="en-US" altLang="en-US" sz="1400" dirty="0" err="1"/>
              <a:t>Swe</a:t>
            </a:r>
            <a:r>
              <a:rPr lang="en-US" altLang="en-US" sz="1400" dirty="0"/>
              <a:t> et al. (2008)</a:t>
            </a:r>
            <a:endParaRPr lang="en-SG" altLang="en-US"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7544" y="764704"/>
            <a:ext cx="8229600" cy="936104"/>
          </a:xfrm>
        </p:spPr>
        <p:txBody>
          <a:bodyPr>
            <a:noAutofit/>
          </a:bodyPr>
          <a:lstStyle/>
          <a:p>
            <a:pPr algn="ctr" eaLnBrk="1" hangingPunct="1"/>
            <a:r>
              <a:rPr lang="en-US" altLang="en-US" sz="2800" b="1" dirty="0" smtClean="0">
                <a:solidFill>
                  <a:srgbClr val="002060"/>
                </a:solidFill>
                <a:latin typeface="Arial" panose="020B0604020202020204" pitchFamily="34" charset="0"/>
                <a:cs typeface="Arial" panose="020B0604020202020204" pitchFamily="34" charset="0"/>
              </a:rPr>
              <a:t>Sea water intrusion due to </a:t>
            </a:r>
            <a:br>
              <a:rPr lang="en-US" altLang="en-US" sz="2800" b="1" dirty="0" smtClean="0">
                <a:solidFill>
                  <a:srgbClr val="002060"/>
                </a:solidFill>
                <a:latin typeface="Arial" panose="020B0604020202020204" pitchFamily="34" charset="0"/>
                <a:cs typeface="Arial" panose="020B0604020202020204" pitchFamily="34" charset="0"/>
              </a:rPr>
            </a:br>
            <a:r>
              <a:rPr lang="en-US" altLang="en-US" sz="2800" b="1" dirty="0" smtClean="0">
                <a:solidFill>
                  <a:srgbClr val="002060"/>
                </a:solidFill>
                <a:latin typeface="Arial" panose="020B0604020202020204" pitchFamily="34" charset="0"/>
                <a:cs typeface="Arial" panose="020B0604020202020204" pitchFamily="34" charset="0"/>
              </a:rPr>
              <a:t>“</a:t>
            </a:r>
            <a:r>
              <a:rPr lang="en-US" altLang="en-US" sz="2800" b="1" dirty="0" err="1" smtClean="0">
                <a:solidFill>
                  <a:srgbClr val="002060"/>
                </a:solidFill>
                <a:latin typeface="Arial" panose="020B0604020202020204" pitchFamily="34" charset="0"/>
                <a:cs typeface="Arial" panose="020B0604020202020204" pitchFamily="34" charset="0"/>
              </a:rPr>
              <a:t>Nargis</a:t>
            </a:r>
            <a:r>
              <a:rPr lang="en-US" altLang="en-US" sz="2800" b="1" dirty="0" smtClean="0">
                <a:solidFill>
                  <a:srgbClr val="002060"/>
                </a:solidFill>
                <a:latin typeface="Arial" panose="020B0604020202020204" pitchFamily="34" charset="0"/>
                <a:cs typeface="Arial" panose="020B0604020202020204" pitchFamily="34" charset="0"/>
              </a:rPr>
              <a:t>” Cyclone</a:t>
            </a:r>
          </a:p>
        </p:txBody>
      </p:sp>
      <p:sp>
        <p:nvSpPr>
          <p:cNvPr id="40963" name="Rectangle 3"/>
          <p:cNvSpPr>
            <a:spLocks noGrp="1" noChangeArrowheads="1"/>
          </p:cNvSpPr>
          <p:nvPr>
            <p:ph idx="1"/>
          </p:nvPr>
        </p:nvSpPr>
        <p:spPr>
          <a:xfrm>
            <a:off x="457200" y="2000251"/>
            <a:ext cx="8115300" cy="2940918"/>
          </a:xfrm>
        </p:spPr>
        <p:txBody>
          <a:bodyPr>
            <a:noAutofit/>
          </a:bodyPr>
          <a:lstStyle/>
          <a:p>
            <a:pPr marL="420624" indent="-384048" eaLnBrk="1" fontAlgn="auto" hangingPunct="1">
              <a:spcAft>
                <a:spcPts val="0"/>
              </a:spcAft>
              <a:buFont typeface="Wingdings 2"/>
              <a:buChar char=""/>
              <a:defRPr/>
            </a:pPr>
            <a:r>
              <a:rPr lang="en-US" sz="2000" dirty="0" smtClean="0">
                <a:latin typeface="+mj-lt"/>
              </a:rPr>
              <a:t>Total width of river mouths 	=     131.20 km</a:t>
            </a:r>
          </a:p>
          <a:p>
            <a:pPr marL="420624" indent="-384048" eaLnBrk="1" fontAlgn="auto" hangingPunct="1">
              <a:spcAft>
                <a:spcPts val="0"/>
              </a:spcAft>
              <a:buFontTx/>
              <a:buNone/>
              <a:defRPr/>
            </a:pPr>
            <a:r>
              <a:rPr lang="en-US" sz="2000" dirty="0" smtClean="0">
                <a:latin typeface="+mj-lt"/>
              </a:rPr>
              <a:t>     </a:t>
            </a:r>
          </a:p>
          <a:p>
            <a:pPr marL="795528" lvl="1" indent="-457200" eaLnBrk="1" fontAlgn="auto" hangingPunct="1">
              <a:spcAft>
                <a:spcPts val="0"/>
              </a:spcAft>
              <a:buFontTx/>
              <a:buAutoNum type="alphaLcParenR"/>
              <a:defRPr/>
            </a:pPr>
            <a:r>
              <a:rPr lang="en-US" sz="2000" dirty="0" smtClean="0">
                <a:latin typeface="+mj-lt"/>
              </a:rPr>
              <a:t>Sea level above the seasonal level intrude inland with onshore wind</a:t>
            </a:r>
          </a:p>
          <a:p>
            <a:pPr marL="795528" lvl="1" indent="-457200" eaLnBrk="1" fontAlgn="auto" hangingPunct="1">
              <a:spcAft>
                <a:spcPts val="0"/>
              </a:spcAft>
              <a:buFontTx/>
              <a:buAutoNum type="alphaLcParenR"/>
              <a:defRPr/>
            </a:pPr>
            <a:r>
              <a:rPr lang="en-US" sz="2000" dirty="0" smtClean="0">
                <a:latin typeface="+mj-lt"/>
              </a:rPr>
              <a:t>Flow along off-shore wind is neglected</a:t>
            </a:r>
          </a:p>
          <a:p>
            <a:pPr marL="795528" lvl="1" indent="-457200" eaLnBrk="1" fontAlgn="auto" hangingPunct="1">
              <a:spcAft>
                <a:spcPts val="0"/>
              </a:spcAft>
              <a:buFontTx/>
              <a:buAutoNum type="alphaLcParenR"/>
              <a:defRPr/>
            </a:pPr>
            <a:endParaRPr lang="en-US" sz="2000" dirty="0" smtClean="0">
              <a:latin typeface="+mj-lt"/>
            </a:endParaRPr>
          </a:p>
          <a:p>
            <a:pPr marL="493776" indent="-457200" eaLnBrk="1" fontAlgn="auto" hangingPunct="1">
              <a:spcAft>
                <a:spcPts val="0"/>
              </a:spcAft>
              <a:buFont typeface="Wingdings 2"/>
              <a:buChar char=""/>
              <a:defRPr/>
            </a:pPr>
            <a:r>
              <a:rPr lang="en-US" sz="2000" dirty="0" smtClean="0">
                <a:latin typeface="+mj-lt"/>
              </a:rPr>
              <a:t>Sea</a:t>
            </a:r>
            <a:r>
              <a:rPr lang="en-US" sz="2000" b="1" dirty="0" smtClean="0">
                <a:latin typeface="+mj-lt"/>
              </a:rPr>
              <a:t> </a:t>
            </a:r>
            <a:r>
              <a:rPr lang="en-US" sz="2000" dirty="0" smtClean="0">
                <a:latin typeface="+mj-lt"/>
              </a:rPr>
              <a:t>water intrusion ( million cubic meters ) = 3,435.034</a:t>
            </a:r>
          </a:p>
          <a:p>
            <a:pPr marL="420624" indent="-384048" eaLnBrk="1" fontAlgn="auto" hangingPunct="1">
              <a:spcAft>
                <a:spcPts val="0"/>
              </a:spcAft>
              <a:buFontTx/>
              <a:buNone/>
              <a:defRPr/>
            </a:pPr>
            <a:endParaRPr lang="en-US" sz="2000" b="1" dirty="0" smtClean="0">
              <a:latin typeface="+mj-lt"/>
            </a:endParaRPr>
          </a:p>
          <a:p>
            <a:pPr marL="420624" indent="-384048" eaLnBrk="1" fontAlgn="auto" hangingPunct="1">
              <a:spcAft>
                <a:spcPts val="0"/>
              </a:spcAft>
              <a:buFontTx/>
              <a:buNone/>
              <a:defRPr/>
            </a:pPr>
            <a:r>
              <a:rPr lang="en-US" sz="2000" dirty="0" smtClean="0">
                <a:latin typeface="+mj-lt"/>
              </a:rPr>
              <a:t>           </a:t>
            </a:r>
            <a:endParaRPr lang="en-US" sz="2000" b="1" dirty="0" smtClean="0">
              <a:latin typeface="+mj-lt"/>
            </a:endParaRPr>
          </a:p>
        </p:txBody>
      </p:sp>
      <p:sp>
        <p:nvSpPr>
          <p:cNvPr id="18436" name="Rectangle 3"/>
          <p:cNvSpPr>
            <a:spLocks noChangeArrowheads="1"/>
          </p:cNvSpPr>
          <p:nvPr/>
        </p:nvSpPr>
        <p:spPr bwMode="auto">
          <a:xfrm>
            <a:off x="5004048" y="6021288"/>
            <a:ext cx="27606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t>(</a:t>
            </a:r>
            <a:r>
              <a:rPr lang="en-US" altLang="en-US" sz="1600" dirty="0" err="1"/>
              <a:t>Hnin</a:t>
            </a:r>
            <a:r>
              <a:rPr lang="en-US" altLang="en-US" sz="1600" dirty="0"/>
              <a:t> </a:t>
            </a:r>
            <a:r>
              <a:rPr lang="en-US" altLang="en-US" sz="1600" dirty="0" err="1"/>
              <a:t>Hnin</a:t>
            </a:r>
            <a:r>
              <a:rPr lang="en-US" altLang="en-US" sz="1600" dirty="0"/>
              <a:t> </a:t>
            </a:r>
            <a:r>
              <a:rPr lang="en-US" altLang="en-US" sz="1600" dirty="0" err="1"/>
              <a:t>Swe</a:t>
            </a:r>
            <a:r>
              <a:rPr lang="en-US" altLang="en-US" sz="1600" dirty="0"/>
              <a:t> et al. (2008)</a:t>
            </a:r>
            <a:endParaRPr lang="en-SG" altLang="en-US"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632080"/>
            <a:ext cx="6120680" cy="636680"/>
          </a:xfrm>
        </p:spPr>
        <p:txBody>
          <a:bodyPr>
            <a:normAutofit fontScale="90000"/>
          </a:bodyPr>
          <a:lstStyle/>
          <a:p>
            <a:pPr algn="ctr" eaLnBrk="1" fontAlgn="auto" hangingPunct="1">
              <a:spcAft>
                <a:spcPts val="0"/>
              </a:spcAft>
              <a:defRPr/>
            </a:pPr>
            <a:r>
              <a:rPr lang="en-US" sz="3200" b="1" dirty="0" smtClean="0">
                <a:latin typeface="Arial" panose="020B0604020202020204" pitchFamily="34" charset="0"/>
                <a:cs typeface="Arial" panose="020B0604020202020204" pitchFamily="34" charset="0"/>
              </a:rPr>
              <a:t>Tun Lwin et al. (2008) calculation</a:t>
            </a:r>
            <a:endParaRPr lang="en-SG" sz="3200" b="1" dirty="0">
              <a:latin typeface="Arial" panose="020B0604020202020204" pitchFamily="34" charset="0"/>
              <a:cs typeface="Arial" panose="020B0604020202020204" pitchFamily="34" charset="0"/>
            </a:endParaRPr>
          </a:p>
        </p:txBody>
      </p:sp>
      <p:sp>
        <p:nvSpPr>
          <p:cNvPr id="19459" name="Content Placeholder 2"/>
          <p:cNvSpPr>
            <a:spLocks noGrp="1"/>
          </p:cNvSpPr>
          <p:nvPr>
            <p:ph idx="1"/>
          </p:nvPr>
        </p:nvSpPr>
        <p:spPr>
          <a:xfrm>
            <a:off x="1547664" y="1603690"/>
            <a:ext cx="6912768" cy="2016224"/>
          </a:xfrm>
        </p:spPr>
        <p:txBody>
          <a:bodyPr>
            <a:normAutofit/>
          </a:bodyPr>
          <a:lstStyle/>
          <a:p>
            <a:pPr eaLnBrk="1" hangingPunct="1">
              <a:buNone/>
            </a:pPr>
            <a:r>
              <a:rPr lang="en-US" altLang="en-US" sz="2000" b="1" dirty="0" smtClean="0">
                <a:solidFill>
                  <a:srgbClr val="FF0000"/>
                </a:solidFill>
                <a:latin typeface="+mj-lt"/>
              </a:rPr>
              <a:t>Storm NARGIS (2008)</a:t>
            </a:r>
          </a:p>
          <a:p>
            <a:pPr eaLnBrk="1" hangingPunct="1">
              <a:lnSpc>
                <a:spcPct val="130000"/>
              </a:lnSpc>
              <a:buFont typeface="Wingdings 2" panose="05020102010507070707" pitchFamily="18" charset="2"/>
              <a:buNone/>
            </a:pPr>
            <a:r>
              <a:rPr lang="en-US" altLang="en-US" sz="2000" dirty="0" smtClean="0">
                <a:latin typeface="+mj-lt"/>
              </a:rPr>
              <a:t>	</a:t>
            </a:r>
            <a:r>
              <a:rPr lang="en-US" altLang="en-US" sz="2000" dirty="0" err="1" smtClean="0">
                <a:solidFill>
                  <a:srgbClr val="002060"/>
                </a:solidFill>
                <a:latin typeface="+mj-lt"/>
              </a:rPr>
              <a:t>Vm</a:t>
            </a:r>
            <a:r>
              <a:rPr lang="en-US" altLang="en-US" sz="2000" dirty="0" smtClean="0">
                <a:solidFill>
                  <a:srgbClr val="002060"/>
                </a:solidFill>
                <a:latin typeface="+mj-lt"/>
              </a:rPr>
              <a:t>: 120mph ~ 53ms</a:t>
            </a:r>
            <a:r>
              <a:rPr lang="en-US" altLang="en-US" sz="2000" baseline="30000" dirty="0" smtClean="0">
                <a:solidFill>
                  <a:srgbClr val="002060"/>
                </a:solidFill>
                <a:latin typeface="+mj-lt"/>
              </a:rPr>
              <a:t>-1	</a:t>
            </a:r>
          </a:p>
          <a:p>
            <a:pPr eaLnBrk="1" hangingPunct="1">
              <a:lnSpc>
                <a:spcPct val="130000"/>
              </a:lnSpc>
              <a:buFont typeface="Wingdings 2" panose="05020102010507070707" pitchFamily="18" charset="2"/>
              <a:buNone/>
            </a:pPr>
            <a:r>
              <a:rPr lang="en-US" altLang="en-US" sz="2000" baseline="30000" dirty="0" smtClean="0">
                <a:solidFill>
                  <a:srgbClr val="002060"/>
                </a:solidFill>
                <a:latin typeface="+mj-lt"/>
              </a:rPr>
              <a:t>	</a:t>
            </a:r>
            <a:r>
              <a:rPr lang="en-US" altLang="en-US" sz="2000" dirty="0" smtClean="0">
                <a:solidFill>
                  <a:srgbClr val="002060"/>
                </a:solidFill>
                <a:latin typeface="+mj-lt"/>
              </a:rPr>
              <a:t>Angle </a:t>
            </a:r>
            <a:r>
              <a:rPr lang="el-GR" altLang="en-US" sz="2000" dirty="0" smtClean="0">
                <a:solidFill>
                  <a:srgbClr val="002060"/>
                </a:solidFill>
                <a:latin typeface="+mj-lt"/>
              </a:rPr>
              <a:t>θ</a:t>
            </a:r>
            <a:r>
              <a:rPr lang="en-US" altLang="en-US" sz="2000" dirty="0" smtClean="0">
                <a:solidFill>
                  <a:srgbClr val="002060"/>
                </a:solidFill>
                <a:latin typeface="+mj-lt"/>
              </a:rPr>
              <a:t> : 30°</a:t>
            </a:r>
          </a:p>
          <a:p>
            <a:pPr eaLnBrk="1" hangingPunct="1">
              <a:lnSpc>
                <a:spcPct val="130000"/>
              </a:lnSpc>
              <a:buFont typeface="Wingdings 2" panose="05020102010507070707" pitchFamily="18" charset="2"/>
              <a:buNone/>
            </a:pPr>
            <a:r>
              <a:rPr lang="en-US" altLang="en-US" sz="2000" dirty="0" smtClean="0">
                <a:solidFill>
                  <a:srgbClr val="002060"/>
                </a:solidFill>
                <a:latin typeface="+mj-lt"/>
              </a:rPr>
              <a:t>	Maximum peak surge height: 5.65m (or) 18.5 feet</a:t>
            </a:r>
          </a:p>
          <a:p>
            <a:pPr eaLnBrk="1" hangingPunct="1"/>
            <a:endParaRPr lang="en-SG" altLang="en-US" sz="2000" dirty="0" smtClean="0">
              <a:solidFill>
                <a:srgbClr val="002060"/>
              </a:solidFill>
              <a:latin typeface="+mj-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3642072"/>
            <a:ext cx="4464496" cy="304478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67544" y="980728"/>
            <a:ext cx="8229600" cy="504056"/>
          </a:xfrm>
        </p:spPr>
        <p:txBody>
          <a:bodyPr>
            <a:noAutofit/>
          </a:bodyPr>
          <a:lstStyle/>
          <a:p>
            <a:pPr eaLnBrk="1" hangingPunct="1"/>
            <a:r>
              <a:rPr lang="en-US" altLang="en-US" sz="3600" b="1" dirty="0" smtClean="0">
                <a:solidFill>
                  <a:srgbClr val="002060"/>
                </a:solidFill>
                <a:latin typeface="Arial" panose="020B0604020202020204" pitchFamily="34" charset="0"/>
                <a:cs typeface="Arial" panose="020B0604020202020204" pitchFamily="34" charset="0"/>
              </a:rPr>
              <a:t>Flood data from schools</a:t>
            </a:r>
            <a:endParaRPr lang="en-SG" altLang="en-US" sz="3600" b="1" dirty="0" smtClean="0">
              <a:solidFill>
                <a:srgbClr val="002060"/>
              </a:solidFill>
              <a:latin typeface="Arial" panose="020B0604020202020204" pitchFamily="34" charset="0"/>
              <a:cs typeface="Arial" panose="020B0604020202020204" pitchFamily="34" charset="0"/>
            </a:endParaRPr>
          </a:p>
        </p:txBody>
      </p:sp>
      <p:sp>
        <p:nvSpPr>
          <p:cNvPr id="20483" name="Content Placeholder 2"/>
          <p:cNvSpPr>
            <a:spLocks noGrp="1"/>
          </p:cNvSpPr>
          <p:nvPr>
            <p:ph idx="1"/>
          </p:nvPr>
        </p:nvSpPr>
        <p:spPr>
          <a:xfrm>
            <a:off x="467544" y="1700808"/>
            <a:ext cx="8229600" cy="1584176"/>
          </a:xfrm>
        </p:spPr>
        <p:txBody>
          <a:bodyPr>
            <a:normAutofit/>
          </a:bodyPr>
          <a:lstStyle/>
          <a:p>
            <a:pPr eaLnBrk="1" hangingPunct="1"/>
            <a:r>
              <a:rPr lang="en-US" altLang="en-US" sz="2000" dirty="0" smtClean="0"/>
              <a:t>About 500 out of 3,888 damaged schools in </a:t>
            </a:r>
            <a:r>
              <a:rPr lang="en-US" altLang="en-US" sz="2000" dirty="0" err="1" smtClean="0"/>
              <a:t>Ayeyarwaddy</a:t>
            </a:r>
            <a:r>
              <a:rPr lang="en-US" altLang="en-US" sz="2000" dirty="0" smtClean="0"/>
              <a:t> Division reported flooded level (from ground)</a:t>
            </a:r>
          </a:p>
          <a:p>
            <a:pPr eaLnBrk="1" hangingPunct="1"/>
            <a:r>
              <a:rPr lang="en-US" altLang="en-US" sz="2000" dirty="0" smtClean="0"/>
              <a:t>Locations (</a:t>
            </a:r>
            <a:r>
              <a:rPr lang="en-US" altLang="en-US" sz="2000" dirty="0" err="1" smtClean="0"/>
              <a:t>Lat</a:t>
            </a:r>
            <a:r>
              <a:rPr lang="en-US" altLang="en-US" sz="2000" dirty="0" smtClean="0"/>
              <a:t> /Long) were depicted from the map and x, y, z information was transformed to contours</a:t>
            </a:r>
            <a:endParaRPr lang="en-SG" altLang="en-US" sz="2000" dirty="0" smtClean="0"/>
          </a:p>
        </p:txBody>
      </p:sp>
      <p:pic>
        <p:nvPicPr>
          <p:cNvPr id="7169" name="Picture 1" descr="C:\Hazard Mapping\168CANON\IMG_6887.JPG"/>
          <p:cNvPicPr>
            <a:picLocks noChangeAspect="1" noChangeArrowheads="1"/>
          </p:cNvPicPr>
          <p:nvPr/>
        </p:nvPicPr>
        <p:blipFill>
          <a:blip r:embed="rId2" cstate="print"/>
          <a:srcRect/>
          <a:stretch>
            <a:fillRect/>
          </a:stretch>
        </p:blipFill>
        <p:spPr bwMode="auto">
          <a:xfrm>
            <a:off x="2339752" y="3284984"/>
            <a:ext cx="4136008" cy="310200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73641" y="1106466"/>
            <a:ext cx="8229600" cy="636680"/>
          </a:xfrm>
        </p:spPr>
        <p:txBody>
          <a:bodyPr>
            <a:normAutofit/>
          </a:bodyPr>
          <a:lstStyle/>
          <a:p>
            <a:pPr eaLnBrk="1" hangingPunct="1"/>
            <a:r>
              <a:rPr lang="en-US" altLang="en-US" sz="3600" b="1" dirty="0" smtClean="0">
                <a:solidFill>
                  <a:srgbClr val="002060"/>
                </a:solidFill>
                <a:latin typeface="Arial" panose="020B0604020202020204" pitchFamily="34" charset="0"/>
                <a:cs typeface="Arial" panose="020B0604020202020204" pitchFamily="34" charset="0"/>
              </a:rPr>
              <a:t>3,888 Schools reported</a:t>
            </a:r>
            <a:endParaRPr lang="en-SG" altLang="en-US" sz="3600" b="1" dirty="0" smtClean="0">
              <a:solidFill>
                <a:srgbClr val="002060"/>
              </a:solidFill>
              <a:latin typeface="Arial" panose="020B0604020202020204" pitchFamily="34" charset="0"/>
              <a:cs typeface="Arial" panose="020B0604020202020204" pitchFamily="34" charset="0"/>
            </a:endParaRPr>
          </a:p>
        </p:txBody>
      </p:sp>
      <p:pic>
        <p:nvPicPr>
          <p:cNvPr id="21507" name="Content Placeholder 3" descr="flood excel1.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52808" y="2132856"/>
            <a:ext cx="5613400" cy="4525963"/>
          </a:xfrm>
        </p:spPr>
      </p:pic>
      <p:pic>
        <p:nvPicPr>
          <p:cNvPr id="5" name="Picture 4" descr="flood excel2.jpg"/>
          <p:cNvPicPr>
            <a:picLocks noChangeAspect="1"/>
          </p:cNvPicPr>
          <p:nvPr/>
        </p:nvPicPr>
        <p:blipFill>
          <a:blip r:embed="rId3" cstate="screen"/>
          <a:stretch>
            <a:fillRect/>
          </a:stretch>
        </p:blipFill>
        <p:spPr>
          <a:xfrm>
            <a:off x="4283968" y="3356992"/>
            <a:ext cx="4714876" cy="29467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04331" y="4653136"/>
            <a:ext cx="4608512" cy="1738960"/>
          </a:xfrm>
          <a:prstGeom prst="rect">
            <a:avLst/>
          </a:prstGeom>
          <a:noFill/>
          <a:ln w="9525">
            <a:noFill/>
            <a:miter lim="800000"/>
            <a:headEnd/>
            <a:tailEnd/>
          </a:ln>
        </p:spPr>
      </p:pic>
      <p:sp>
        <p:nvSpPr>
          <p:cNvPr id="22530" name="Title 1"/>
          <p:cNvSpPr>
            <a:spLocks noGrp="1"/>
          </p:cNvSpPr>
          <p:nvPr>
            <p:ph type="title"/>
          </p:nvPr>
        </p:nvSpPr>
        <p:spPr/>
        <p:txBody>
          <a:bodyPr/>
          <a:lstStyle/>
          <a:p>
            <a:pPr eaLnBrk="1" hangingPunct="1"/>
            <a:endParaRPr lang="en-SG" altLang="en-US" smtClean="0"/>
          </a:p>
        </p:txBody>
      </p:sp>
      <p:pic>
        <p:nvPicPr>
          <p:cNvPr id="22531" name="Content Placeholder 3" descr="flood excel3.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4331" y="1209294"/>
            <a:ext cx="6276975" cy="3143250"/>
          </a:xfrm>
        </p:spPr>
      </p:pic>
      <p:pic>
        <p:nvPicPr>
          <p:cNvPr id="22532" name="Picture 4" descr="11xx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4875" y="0"/>
            <a:ext cx="4102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704088"/>
            <a:ext cx="8229600" cy="780696"/>
          </a:xfrm>
        </p:spPr>
        <p:txBody>
          <a:bodyPr>
            <a:noAutofit/>
          </a:bodyPr>
          <a:lstStyle/>
          <a:p>
            <a:pPr algn="ctr" eaLnBrk="1" hangingPunct="1"/>
            <a:r>
              <a:rPr lang="en-US" altLang="en-US" sz="3600" b="1" dirty="0" smtClean="0">
                <a:solidFill>
                  <a:srgbClr val="002060"/>
                </a:solidFill>
                <a:latin typeface="Arial" panose="020B0604020202020204" pitchFamily="34" charset="0"/>
                <a:cs typeface="Arial" panose="020B0604020202020204" pitchFamily="34" charset="0"/>
              </a:rPr>
              <a:t>Drafted Locations of Schools</a:t>
            </a:r>
            <a:endParaRPr lang="en-SG" altLang="en-US" sz="3600" b="1" dirty="0" smtClean="0">
              <a:solidFill>
                <a:srgbClr val="002060"/>
              </a:solidFill>
              <a:latin typeface="Arial" panose="020B0604020202020204" pitchFamily="34" charset="0"/>
              <a:cs typeface="Arial" panose="020B0604020202020204" pitchFamily="34" charset="0"/>
            </a:endParaRPr>
          </a:p>
        </p:txBody>
      </p:sp>
      <p:pic>
        <p:nvPicPr>
          <p:cNvPr id="23555" name="Content Placeholder 3" descr="flood map3.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772816"/>
            <a:ext cx="8229600" cy="4226174"/>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26550" y="1340768"/>
            <a:ext cx="3250704" cy="1498178"/>
          </a:xfrm>
        </p:spPr>
        <p:txBody>
          <a:bodyPr>
            <a:normAutofit/>
          </a:bodyPr>
          <a:lstStyle/>
          <a:p>
            <a:pPr eaLnBrk="1" hangingPunct="1"/>
            <a:r>
              <a:rPr lang="en-US" altLang="en-US" sz="3600" b="1" dirty="0" smtClean="0">
                <a:solidFill>
                  <a:srgbClr val="002060"/>
                </a:solidFill>
                <a:latin typeface="Arial" panose="020B0604020202020204" pitchFamily="34" charset="0"/>
                <a:cs typeface="Arial" panose="020B0604020202020204" pitchFamily="34" charset="0"/>
              </a:rPr>
              <a:t>0.5 meter contours</a:t>
            </a:r>
            <a:endParaRPr lang="en-SG" altLang="en-US" sz="3600" b="1" dirty="0" smtClean="0">
              <a:solidFill>
                <a:srgbClr val="002060"/>
              </a:solidFill>
              <a:latin typeface="Arial" panose="020B0604020202020204" pitchFamily="34" charset="0"/>
              <a:cs typeface="Arial" panose="020B0604020202020204" pitchFamily="34" charset="0"/>
            </a:endParaRPr>
          </a:p>
        </p:txBody>
      </p:sp>
      <p:pic>
        <p:nvPicPr>
          <p:cNvPr id="24579" name="Content Placeholder 3" descr="Pyapon.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3928" y="260648"/>
            <a:ext cx="3289770" cy="6123532"/>
          </a:xfrm>
        </p:spPr>
      </p:pic>
      <p:sp>
        <p:nvSpPr>
          <p:cNvPr id="24580" name="TextBox 4"/>
          <p:cNvSpPr txBox="1">
            <a:spLocks noChangeArrowheads="1"/>
          </p:cNvSpPr>
          <p:nvPr/>
        </p:nvSpPr>
        <p:spPr bwMode="auto">
          <a:xfrm>
            <a:off x="611560" y="3717032"/>
            <a:ext cx="28605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t>Example: </a:t>
            </a:r>
            <a:endParaRPr lang="en-US" altLang="en-US" b="1" dirty="0" smtClean="0"/>
          </a:p>
          <a:p>
            <a:pPr eaLnBrk="1" hangingPunct="1"/>
            <a:r>
              <a:rPr lang="en-US" altLang="en-US" b="1" dirty="0" err="1" smtClean="0"/>
              <a:t>Pyapon</a:t>
            </a:r>
            <a:r>
              <a:rPr lang="en-US" altLang="en-US" b="1" dirty="0" smtClean="0"/>
              <a:t> Township </a:t>
            </a:r>
            <a:r>
              <a:rPr lang="en-US" altLang="en-US" b="1" dirty="0"/>
              <a:t>South</a:t>
            </a:r>
            <a:endParaRPr lang="en-SG" altLang="en-US"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11560" y="836712"/>
            <a:ext cx="7467600" cy="792088"/>
          </a:xfrm>
        </p:spPr>
        <p:txBody>
          <a:bodyPr vert="horz" lIns="0" rIns="0" bIns="0" anchor="b">
            <a:normAutofit/>
          </a:bodyPr>
          <a:lstStyle/>
          <a:p>
            <a:r>
              <a:rPr lang="en-US" altLang="en-US" sz="3600" b="1" dirty="0">
                <a:solidFill>
                  <a:srgbClr val="002060"/>
                </a:solidFill>
                <a:latin typeface="Arial" panose="020B0604020202020204" pitchFamily="34" charset="0"/>
                <a:cs typeface="Arial" panose="020B0604020202020204" pitchFamily="34" charset="0"/>
              </a:rPr>
              <a:t>3, 6 and 9 Meter Contours</a:t>
            </a:r>
            <a:endParaRPr lang="en-SG" altLang="en-US" sz="3600" b="1" dirty="0">
              <a:solidFill>
                <a:srgbClr val="002060"/>
              </a:solidFill>
              <a:latin typeface="Arial" panose="020B0604020202020204" pitchFamily="34" charset="0"/>
              <a:cs typeface="Arial" panose="020B0604020202020204" pitchFamily="34" charset="0"/>
            </a:endParaRPr>
          </a:p>
        </p:txBody>
      </p:sp>
      <p:pic>
        <p:nvPicPr>
          <p:cNvPr id="25603" name="Content Placeholder 3" descr="369 copy.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844824"/>
            <a:ext cx="8075240" cy="4565932"/>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5502" y="2665069"/>
            <a:ext cx="1436612" cy="461665"/>
          </a:xfrm>
          <a:prstGeom prst="rect">
            <a:avLst/>
          </a:prstGeom>
          <a:noFill/>
        </p:spPr>
        <p:txBody>
          <a:bodyPr wrap="none" rtlCol="0">
            <a:spAutoFit/>
          </a:bodyPr>
          <a:lstStyle/>
          <a:p>
            <a:r>
              <a:rPr lang="en-US" sz="2400" dirty="0" smtClean="0">
                <a:solidFill>
                  <a:schemeClr val="tx2"/>
                </a:solidFill>
                <a:latin typeface="+mj-lt"/>
              </a:rPr>
              <a:t>About Me</a:t>
            </a:r>
          </a:p>
        </p:txBody>
      </p:sp>
      <p:sp>
        <p:nvSpPr>
          <p:cNvPr id="8" name="TextBox 7"/>
          <p:cNvSpPr txBox="1"/>
          <p:nvPr/>
        </p:nvSpPr>
        <p:spPr>
          <a:xfrm>
            <a:off x="2095414" y="3356992"/>
            <a:ext cx="5902129" cy="2308324"/>
          </a:xfrm>
          <a:prstGeom prst="rect">
            <a:avLst/>
          </a:prstGeom>
          <a:noFill/>
        </p:spPr>
        <p:txBody>
          <a:bodyPr wrap="none" rtlCol="0">
            <a:spAutoFit/>
          </a:bodyPr>
          <a:lstStyle/>
          <a:p>
            <a:r>
              <a:rPr lang="en-US" sz="1600" i="1" dirty="0" smtClean="0">
                <a:solidFill>
                  <a:srgbClr val="002060"/>
                </a:solidFill>
              </a:rPr>
              <a:t>Win </a:t>
            </a:r>
            <a:r>
              <a:rPr lang="en-US" sz="1600" i="1" dirty="0" err="1" smtClean="0">
                <a:solidFill>
                  <a:srgbClr val="002060"/>
                </a:solidFill>
              </a:rPr>
              <a:t>Naing</a:t>
            </a:r>
            <a:r>
              <a:rPr lang="en-US" sz="1600" i="1" dirty="0" smtClean="0">
                <a:solidFill>
                  <a:srgbClr val="002060"/>
                </a:solidFill>
              </a:rPr>
              <a:t> </a:t>
            </a:r>
            <a:r>
              <a:rPr lang="en-US" sz="1600" i="1" dirty="0" err="1" smtClean="0">
                <a:solidFill>
                  <a:srgbClr val="002060"/>
                </a:solidFill>
              </a:rPr>
              <a:t>Tun</a:t>
            </a:r>
            <a:endParaRPr lang="en-US" sz="1600" i="1" dirty="0" smtClean="0">
              <a:solidFill>
                <a:srgbClr val="002060"/>
              </a:solidFill>
            </a:endParaRPr>
          </a:p>
          <a:p>
            <a:r>
              <a:rPr lang="en-US" sz="1600" i="1" dirty="0" smtClean="0">
                <a:solidFill>
                  <a:srgbClr val="002060"/>
                </a:solidFill>
              </a:rPr>
              <a:t>B.Sc.(Geology), D.B.L, D.I.R, Dip. GIS</a:t>
            </a:r>
          </a:p>
          <a:p>
            <a:r>
              <a:rPr lang="en-US" sz="1600" i="1" dirty="0" err="1" smtClean="0">
                <a:solidFill>
                  <a:srgbClr val="002060"/>
                </a:solidFill>
              </a:rPr>
              <a:t>Pgdip</a:t>
            </a:r>
            <a:r>
              <a:rPr lang="en-US" sz="1600" i="1" dirty="0" smtClean="0">
                <a:solidFill>
                  <a:srgbClr val="002060"/>
                </a:solidFill>
              </a:rPr>
              <a:t>. (Arch), M.A (Archaeology), </a:t>
            </a:r>
            <a:r>
              <a:rPr lang="en-US" sz="1600" i="1" dirty="0" err="1" smtClean="0">
                <a:solidFill>
                  <a:srgbClr val="002060"/>
                </a:solidFill>
              </a:rPr>
              <a:t>M.Res</a:t>
            </a:r>
            <a:r>
              <a:rPr lang="en-US" sz="1600" i="1" dirty="0" smtClean="0">
                <a:solidFill>
                  <a:srgbClr val="002060"/>
                </a:solidFill>
              </a:rPr>
              <a:t> (Archaeology), MPA-I</a:t>
            </a:r>
          </a:p>
          <a:p>
            <a:endParaRPr lang="en-US" sz="1600" i="1" dirty="0" smtClean="0">
              <a:solidFill>
                <a:srgbClr val="002060"/>
              </a:solidFill>
            </a:endParaRPr>
          </a:p>
          <a:p>
            <a:r>
              <a:rPr lang="en-US" sz="1600" i="1" dirty="0" smtClean="0">
                <a:solidFill>
                  <a:srgbClr val="002060"/>
                </a:solidFill>
              </a:rPr>
              <a:t>Mobile: 95-9-5196758</a:t>
            </a:r>
          </a:p>
          <a:p>
            <a:r>
              <a:rPr lang="en-US" sz="1600" i="1" dirty="0" smtClean="0">
                <a:solidFill>
                  <a:srgbClr val="002060"/>
                </a:solidFill>
              </a:rPr>
              <a:t>Email: kokowinnaingtun@gmail.com</a:t>
            </a:r>
          </a:p>
          <a:p>
            <a:endParaRPr lang="en-US" sz="1600" i="1" dirty="0" smtClean="0">
              <a:solidFill>
                <a:srgbClr val="002060"/>
              </a:solidFill>
            </a:endParaRPr>
          </a:p>
          <a:p>
            <a:r>
              <a:rPr lang="en-US" sz="1600" i="1" dirty="0" smtClean="0">
                <a:solidFill>
                  <a:srgbClr val="002060"/>
                </a:solidFill>
              </a:rPr>
              <a:t>Director 	    (Myanmar Environment Institute)</a:t>
            </a:r>
          </a:p>
          <a:p>
            <a:r>
              <a:rPr lang="en-US" sz="1600" i="1" dirty="0" smtClean="0">
                <a:solidFill>
                  <a:srgbClr val="002060"/>
                </a:solidFill>
              </a:rPr>
              <a:t>EC Member (Myanmar Geosciences Society)</a:t>
            </a:r>
          </a:p>
        </p:txBody>
      </p:sp>
      <p:pic>
        <p:nvPicPr>
          <p:cNvPr id="2" name="Picture 1"/>
          <p:cNvPicPr>
            <a:picLocks noChangeAspect="1"/>
          </p:cNvPicPr>
          <p:nvPr/>
        </p:nvPicPr>
        <p:blipFill>
          <a:blip r:embed="rId2"/>
          <a:stretch>
            <a:fillRect/>
          </a:stretch>
        </p:blipFill>
        <p:spPr>
          <a:xfrm>
            <a:off x="2091059" y="908720"/>
            <a:ext cx="1098641" cy="1136127"/>
          </a:xfrm>
          <a:prstGeom prst="rect">
            <a:avLst/>
          </a:prstGeom>
        </p:spPr>
      </p:pic>
      <p:pic>
        <p:nvPicPr>
          <p:cNvPr id="6" name="Picture 5"/>
          <p:cNvPicPr>
            <a:picLocks noChangeAspect="1"/>
          </p:cNvPicPr>
          <p:nvPr/>
        </p:nvPicPr>
        <p:blipFill>
          <a:blip r:embed="rId3"/>
          <a:stretch>
            <a:fillRect/>
          </a:stretch>
        </p:blipFill>
        <p:spPr>
          <a:xfrm>
            <a:off x="4487849" y="925163"/>
            <a:ext cx="975221" cy="1220684"/>
          </a:xfrm>
          <a:prstGeom prst="rect">
            <a:avLst/>
          </a:prstGeom>
        </p:spPr>
      </p:pic>
      <p:pic>
        <p:nvPicPr>
          <p:cNvPr id="10" name="Picture 3" descr="MES Logo (Colou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1219" y="1008731"/>
            <a:ext cx="792088" cy="93610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1" descr="Affected Tsp UNOSA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1938"/>
            <a:ext cx="9144000"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5"/>
          <p:cNvGraphicFramePr>
            <a:graphicFrameLocks noChangeAspect="1"/>
          </p:cNvGraphicFramePr>
          <p:nvPr/>
        </p:nvGraphicFramePr>
        <p:xfrm>
          <a:off x="350838" y="838200"/>
          <a:ext cx="4038600" cy="2117725"/>
        </p:xfrm>
        <a:graphic>
          <a:graphicData uri="http://schemas.openxmlformats.org/presentationml/2006/ole">
            <mc:AlternateContent xmlns:mc="http://schemas.openxmlformats.org/markup-compatibility/2006">
              <mc:Choice xmlns:v="urn:schemas-microsoft-com:vml" Requires="v">
                <p:oleObj spid="_x0000_s1115" name="Worksheet" r:id="rId4" imgW="4629184" imgH="2400300" progId="Excel.Sheet.8">
                  <p:embed/>
                </p:oleObj>
              </mc:Choice>
              <mc:Fallback>
                <p:oleObj name="Worksheet" r:id="rId4" imgW="4629184" imgH="2400300" progId="Excel.Sheet.8">
                  <p:embed/>
                  <p:pic>
                    <p:nvPicPr>
                      <p:cNvPr id="0"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38" y="838200"/>
                        <a:ext cx="4038600"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Line 6"/>
          <p:cNvSpPr>
            <a:spLocks noChangeShapeType="1"/>
          </p:cNvSpPr>
          <p:nvPr/>
        </p:nvSpPr>
        <p:spPr bwMode="auto">
          <a:xfrm flipV="1">
            <a:off x="838200" y="1981200"/>
            <a:ext cx="350838" cy="34290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9" name="Line 7"/>
          <p:cNvSpPr>
            <a:spLocks noChangeShapeType="1"/>
          </p:cNvSpPr>
          <p:nvPr/>
        </p:nvSpPr>
        <p:spPr bwMode="auto">
          <a:xfrm flipV="1">
            <a:off x="1417638" y="1828800"/>
            <a:ext cx="76200" cy="35814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0" name="Text Box 8"/>
          <p:cNvSpPr txBox="1">
            <a:spLocks noChangeArrowheads="1"/>
          </p:cNvSpPr>
          <p:nvPr/>
        </p:nvSpPr>
        <p:spPr bwMode="auto">
          <a:xfrm>
            <a:off x="1020763" y="1827213"/>
            <a:ext cx="3238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900" b="1">
                <a:latin typeface="Comic Sans MS" panose="030F0702030302020204" pitchFamily="66" charset="0"/>
              </a:rPr>
              <a:t>17</a:t>
            </a:r>
          </a:p>
        </p:txBody>
      </p:sp>
      <p:sp>
        <p:nvSpPr>
          <p:cNvPr id="1031" name="Line 9"/>
          <p:cNvSpPr>
            <a:spLocks noChangeShapeType="1"/>
          </p:cNvSpPr>
          <p:nvPr/>
        </p:nvSpPr>
        <p:spPr bwMode="auto">
          <a:xfrm flipH="1" flipV="1">
            <a:off x="1798638" y="2590800"/>
            <a:ext cx="258762" cy="2209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2" name="Line 10"/>
          <p:cNvSpPr>
            <a:spLocks noChangeShapeType="1"/>
          </p:cNvSpPr>
          <p:nvPr/>
        </p:nvSpPr>
        <p:spPr bwMode="auto">
          <a:xfrm flipH="1" flipV="1">
            <a:off x="3932238" y="1752600"/>
            <a:ext cx="685800" cy="3352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flipH="1" flipV="1">
            <a:off x="3429000" y="2057400"/>
            <a:ext cx="427038" cy="24384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 name="Line 12"/>
          <p:cNvSpPr>
            <a:spLocks noChangeShapeType="1"/>
          </p:cNvSpPr>
          <p:nvPr/>
        </p:nvSpPr>
        <p:spPr bwMode="auto">
          <a:xfrm flipH="1" flipV="1">
            <a:off x="3170238" y="2286000"/>
            <a:ext cx="334962" cy="16764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5" name="Text Box 13"/>
          <p:cNvSpPr txBox="1">
            <a:spLocks noChangeArrowheads="1"/>
          </p:cNvSpPr>
          <p:nvPr/>
        </p:nvSpPr>
        <p:spPr bwMode="auto">
          <a:xfrm rot="-5046096">
            <a:off x="276225" y="4999038"/>
            <a:ext cx="8493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dirty="0" err="1">
                <a:solidFill>
                  <a:srgbClr val="FF0000"/>
                </a:solidFill>
                <a:latin typeface="Comic Sans MS" panose="030F0702030302020204" pitchFamily="66" charset="0"/>
              </a:rPr>
              <a:t>Haingyi</a:t>
            </a:r>
            <a:endParaRPr lang="en-US" altLang="en-US" sz="1200" b="1" dirty="0">
              <a:solidFill>
                <a:srgbClr val="FF0000"/>
              </a:solidFill>
              <a:latin typeface="Comic Sans MS" panose="030F0702030302020204" pitchFamily="66" charset="0"/>
            </a:endParaRPr>
          </a:p>
        </p:txBody>
      </p:sp>
      <p:sp>
        <p:nvSpPr>
          <p:cNvPr id="1036" name="Text Box 14"/>
          <p:cNvSpPr txBox="1">
            <a:spLocks noChangeArrowheads="1"/>
          </p:cNvSpPr>
          <p:nvPr/>
        </p:nvSpPr>
        <p:spPr bwMode="auto">
          <a:xfrm rot="-5400000">
            <a:off x="905669" y="4858544"/>
            <a:ext cx="8080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900" b="1">
                <a:solidFill>
                  <a:srgbClr val="FF0000"/>
                </a:solidFill>
                <a:latin typeface="Comic Sans MS" panose="030F0702030302020204" pitchFamily="66" charset="0"/>
              </a:rPr>
              <a:t>Pyinkayaine</a:t>
            </a:r>
          </a:p>
        </p:txBody>
      </p:sp>
      <p:sp>
        <p:nvSpPr>
          <p:cNvPr id="1037" name="Text Box 15"/>
          <p:cNvSpPr txBox="1">
            <a:spLocks noChangeArrowheads="1"/>
          </p:cNvSpPr>
          <p:nvPr/>
        </p:nvSpPr>
        <p:spPr bwMode="auto">
          <a:xfrm rot="-5743132">
            <a:off x="1496076" y="4248761"/>
            <a:ext cx="739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dirty="0" err="1">
                <a:solidFill>
                  <a:srgbClr val="FF0000"/>
                </a:solidFill>
                <a:latin typeface="Comic Sans MS" panose="030F0702030302020204" pitchFamily="66" charset="0"/>
              </a:rPr>
              <a:t>Laputta</a:t>
            </a:r>
            <a:endParaRPr lang="en-US" altLang="en-US" sz="1200" b="1" dirty="0">
              <a:solidFill>
                <a:srgbClr val="FF0000"/>
              </a:solidFill>
              <a:latin typeface="Comic Sans MS" panose="030F0702030302020204" pitchFamily="66" charset="0"/>
            </a:endParaRPr>
          </a:p>
        </p:txBody>
      </p:sp>
      <p:sp>
        <p:nvSpPr>
          <p:cNvPr id="1038" name="Text Box 16"/>
          <p:cNvSpPr txBox="1">
            <a:spLocks noChangeArrowheads="1"/>
          </p:cNvSpPr>
          <p:nvPr/>
        </p:nvSpPr>
        <p:spPr bwMode="auto">
          <a:xfrm rot="-2900134">
            <a:off x="2047875" y="5276850"/>
            <a:ext cx="750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a:solidFill>
                  <a:srgbClr val="FF0000"/>
                </a:solidFill>
                <a:latin typeface="Comic Sans MS" panose="030F0702030302020204" pitchFamily="66" charset="0"/>
              </a:rPr>
              <a:t>Pyinsalu</a:t>
            </a:r>
          </a:p>
        </p:txBody>
      </p:sp>
      <p:sp>
        <p:nvSpPr>
          <p:cNvPr id="1039" name="Text Box 17"/>
          <p:cNvSpPr txBox="1">
            <a:spLocks noChangeArrowheads="1"/>
          </p:cNvSpPr>
          <p:nvPr/>
        </p:nvSpPr>
        <p:spPr bwMode="auto">
          <a:xfrm rot="-6111817">
            <a:off x="2537619" y="3099594"/>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dirty="0" err="1">
                <a:solidFill>
                  <a:srgbClr val="FF0000"/>
                </a:solidFill>
                <a:latin typeface="Comic Sans MS" panose="030F0702030302020204" pitchFamily="66" charset="0"/>
              </a:rPr>
              <a:t>Mawlamyinegyunn</a:t>
            </a:r>
            <a:endParaRPr lang="en-US" altLang="en-US" sz="1200" b="1" dirty="0">
              <a:solidFill>
                <a:srgbClr val="FF0000"/>
              </a:solidFill>
              <a:latin typeface="Comic Sans MS" panose="030F0702030302020204" pitchFamily="66" charset="0"/>
            </a:endParaRPr>
          </a:p>
        </p:txBody>
      </p:sp>
      <p:sp>
        <p:nvSpPr>
          <p:cNvPr id="1040" name="Text Box 18"/>
          <p:cNvSpPr txBox="1">
            <a:spLocks noChangeArrowheads="1"/>
          </p:cNvSpPr>
          <p:nvPr/>
        </p:nvSpPr>
        <p:spPr bwMode="auto">
          <a:xfrm rot="-6082544">
            <a:off x="3784600" y="3835400"/>
            <a:ext cx="935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dirty="0" err="1">
                <a:solidFill>
                  <a:srgbClr val="FF0000"/>
                </a:solidFill>
                <a:latin typeface="Comic Sans MS" panose="030F0702030302020204" pitchFamily="66" charset="0"/>
              </a:rPr>
              <a:t>Kyonkadun</a:t>
            </a:r>
            <a:endParaRPr lang="en-US" altLang="en-US" sz="1200" b="1" dirty="0">
              <a:solidFill>
                <a:srgbClr val="FF0000"/>
              </a:solidFill>
              <a:latin typeface="Comic Sans MS" panose="030F0702030302020204" pitchFamily="66" charset="0"/>
            </a:endParaRPr>
          </a:p>
        </p:txBody>
      </p:sp>
      <p:sp>
        <p:nvSpPr>
          <p:cNvPr id="1041" name="Text Box 19"/>
          <p:cNvSpPr txBox="1">
            <a:spLocks noChangeArrowheads="1"/>
          </p:cNvSpPr>
          <p:nvPr/>
        </p:nvSpPr>
        <p:spPr bwMode="auto">
          <a:xfrm rot="-6041129">
            <a:off x="3227387" y="3916363"/>
            <a:ext cx="912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dirty="0">
                <a:solidFill>
                  <a:srgbClr val="FF0000"/>
                </a:solidFill>
                <a:latin typeface="Comic Sans MS" panose="030F0702030302020204" pitchFamily="66" charset="0"/>
              </a:rPr>
              <a:t>Bo ka Lay</a:t>
            </a:r>
          </a:p>
        </p:txBody>
      </p:sp>
      <p:sp>
        <p:nvSpPr>
          <p:cNvPr id="1042" name="Text Box 20"/>
          <p:cNvSpPr txBox="1">
            <a:spLocks noChangeArrowheads="1"/>
          </p:cNvSpPr>
          <p:nvPr/>
        </p:nvSpPr>
        <p:spPr bwMode="auto">
          <a:xfrm>
            <a:off x="1295400" y="1600200"/>
            <a:ext cx="3238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900" b="1">
                <a:latin typeface="Comic Sans MS" panose="030F0702030302020204" pitchFamily="66" charset="0"/>
              </a:rPr>
              <a:t>20</a:t>
            </a:r>
          </a:p>
        </p:txBody>
      </p:sp>
      <p:sp>
        <p:nvSpPr>
          <p:cNvPr id="1043" name="Text Box 21"/>
          <p:cNvSpPr txBox="1">
            <a:spLocks noChangeArrowheads="1"/>
          </p:cNvSpPr>
          <p:nvPr/>
        </p:nvSpPr>
        <p:spPr bwMode="auto">
          <a:xfrm>
            <a:off x="1962150" y="1600200"/>
            <a:ext cx="3238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900" b="1">
                <a:latin typeface="Comic Sans MS" panose="030F0702030302020204" pitchFamily="66" charset="0"/>
              </a:rPr>
              <a:t>20</a:t>
            </a:r>
          </a:p>
        </p:txBody>
      </p:sp>
      <p:sp>
        <p:nvSpPr>
          <p:cNvPr id="1044" name="Text Box 22"/>
          <p:cNvSpPr txBox="1">
            <a:spLocks noChangeArrowheads="1"/>
          </p:cNvSpPr>
          <p:nvPr/>
        </p:nvSpPr>
        <p:spPr bwMode="auto">
          <a:xfrm>
            <a:off x="2495550" y="1447800"/>
            <a:ext cx="3238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900" b="1">
                <a:latin typeface="Comic Sans MS" panose="030F0702030302020204" pitchFamily="66" charset="0"/>
              </a:rPr>
              <a:t>23</a:t>
            </a:r>
          </a:p>
        </p:txBody>
      </p:sp>
      <p:sp>
        <p:nvSpPr>
          <p:cNvPr id="1045" name="Text Box 23"/>
          <p:cNvSpPr txBox="1">
            <a:spLocks noChangeArrowheads="1"/>
          </p:cNvSpPr>
          <p:nvPr/>
        </p:nvSpPr>
        <p:spPr bwMode="auto">
          <a:xfrm>
            <a:off x="3048000" y="2057400"/>
            <a:ext cx="3238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900" b="1">
                <a:latin typeface="Comic Sans MS" panose="030F0702030302020204" pitchFamily="66" charset="0"/>
              </a:rPr>
              <a:t>10</a:t>
            </a:r>
          </a:p>
        </p:txBody>
      </p:sp>
      <p:sp>
        <p:nvSpPr>
          <p:cNvPr id="1046" name="Text Box 24"/>
          <p:cNvSpPr txBox="1">
            <a:spLocks noChangeArrowheads="1"/>
          </p:cNvSpPr>
          <p:nvPr/>
        </p:nvSpPr>
        <p:spPr bwMode="auto">
          <a:xfrm>
            <a:off x="3429000" y="1981200"/>
            <a:ext cx="3238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900" b="1">
                <a:latin typeface="Comic Sans MS" panose="030F0702030302020204" pitchFamily="66" charset="0"/>
              </a:rPr>
              <a:t>15</a:t>
            </a:r>
          </a:p>
        </p:txBody>
      </p:sp>
      <p:sp>
        <p:nvSpPr>
          <p:cNvPr id="1047" name="Text Box 25"/>
          <p:cNvSpPr txBox="1">
            <a:spLocks noChangeArrowheads="1"/>
          </p:cNvSpPr>
          <p:nvPr/>
        </p:nvSpPr>
        <p:spPr bwMode="auto">
          <a:xfrm>
            <a:off x="3790950" y="1524000"/>
            <a:ext cx="3238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900" b="1">
                <a:latin typeface="Comic Sans MS" panose="030F0702030302020204" pitchFamily="66" charset="0"/>
              </a:rPr>
              <a:t>22</a:t>
            </a:r>
          </a:p>
        </p:txBody>
      </p:sp>
      <p:sp>
        <p:nvSpPr>
          <p:cNvPr id="1048" name="Line 26"/>
          <p:cNvSpPr>
            <a:spLocks noChangeShapeType="1"/>
          </p:cNvSpPr>
          <p:nvPr/>
        </p:nvSpPr>
        <p:spPr bwMode="auto">
          <a:xfrm flipV="1">
            <a:off x="2057400" y="4724400"/>
            <a:ext cx="838200" cy="9906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9" name="Line 27"/>
          <p:cNvSpPr>
            <a:spLocks noChangeShapeType="1"/>
          </p:cNvSpPr>
          <p:nvPr/>
        </p:nvSpPr>
        <p:spPr bwMode="auto">
          <a:xfrm flipH="1" flipV="1">
            <a:off x="2667000" y="1676400"/>
            <a:ext cx="228600" cy="30480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0" name="Line 28"/>
          <p:cNvSpPr>
            <a:spLocks noChangeShapeType="1"/>
          </p:cNvSpPr>
          <p:nvPr/>
        </p:nvSpPr>
        <p:spPr bwMode="auto">
          <a:xfrm flipV="1">
            <a:off x="1905000" y="4648200"/>
            <a:ext cx="762000" cy="9906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1" name="Line 29"/>
          <p:cNvSpPr>
            <a:spLocks noChangeShapeType="1"/>
          </p:cNvSpPr>
          <p:nvPr/>
        </p:nvSpPr>
        <p:spPr bwMode="auto">
          <a:xfrm flipH="1" flipV="1">
            <a:off x="2133600" y="1752600"/>
            <a:ext cx="533400" cy="2895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2" name="Text Box 30"/>
          <p:cNvSpPr txBox="1">
            <a:spLocks noChangeArrowheads="1"/>
          </p:cNvSpPr>
          <p:nvPr/>
        </p:nvSpPr>
        <p:spPr bwMode="auto">
          <a:xfrm>
            <a:off x="4070350" y="5700713"/>
            <a:ext cx="1111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b="1" dirty="0" err="1">
                <a:solidFill>
                  <a:srgbClr val="FF0000"/>
                </a:solidFill>
                <a:latin typeface="Comic Sans MS" panose="030F0702030302020204" pitchFamily="66" charset="0"/>
              </a:rPr>
              <a:t>Kadonkani</a:t>
            </a:r>
            <a:r>
              <a:rPr lang="en-US" altLang="en-US" sz="1000" b="1" dirty="0">
                <a:solidFill>
                  <a:srgbClr val="FF0000"/>
                </a:solidFill>
                <a:latin typeface="Comic Sans MS" panose="030F0702030302020204" pitchFamily="66" charset="0"/>
              </a:rPr>
              <a:t> (20’)</a:t>
            </a:r>
          </a:p>
        </p:txBody>
      </p:sp>
      <p:sp>
        <p:nvSpPr>
          <p:cNvPr id="1053" name="Line 31"/>
          <p:cNvSpPr>
            <a:spLocks noChangeShapeType="1"/>
          </p:cNvSpPr>
          <p:nvPr/>
        </p:nvSpPr>
        <p:spPr bwMode="auto">
          <a:xfrm flipV="1">
            <a:off x="3276600" y="58674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 name="Rectangle 2"/>
          <p:cNvSpPr>
            <a:spLocks noGrp="1" noChangeArrowheads="1"/>
          </p:cNvSpPr>
          <p:nvPr>
            <p:ph type="title"/>
          </p:nvPr>
        </p:nvSpPr>
        <p:spPr>
          <a:xfrm>
            <a:off x="1907704" y="6021288"/>
            <a:ext cx="6120680" cy="432048"/>
          </a:xfrm>
          <a:solidFill>
            <a:srgbClr val="00B050"/>
          </a:solidFill>
        </p:spPr>
        <p:txBody>
          <a:bodyPr>
            <a:normAutofit/>
          </a:bodyPr>
          <a:lstStyle/>
          <a:p>
            <a:pPr eaLnBrk="1" hangingPunct="1"/>
            <a:r>
              <a:rPr lang="en-US" altLang="en-US" sz="2400" dirty="0" smtClean="0">
                <a:solidFill>
                  <a:srgbClr val="002060"/>
                </a:solidFill>
              </a:rPr>
              <a:t>Department of Meteorology and Hydrology Data</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85189" y="1052736"/>
            <a:ext cx="7773619" cy="636680"/>
          </a:xfrm>
        </p:spPr>
        <p:txBody>
          <a:bodyPr vert="horz" lIns="0" rIns="0" bIns="0" anchor="b">
            <a:normAutofit/>
          </a:bodyPr>
          <a:lstStyle/>
          <a:p>
            <a:pPr algn="ctr"/>
            <a:r>
              <a:rPr lang="en-US" altLang="en-US" sz="3600" b="1" dirty="0">
                <a:solidFill>
                  <a:srgbClr val="002060"/>
                </a:solidFill>
                <a:latin typeface="Arial" panose="020B0604020202020204" pitchFamily="34" charset="0"/>
                <a:cs typeface="Arial" panose="020B0604020202020204" pitchFamily="34" charset="0"/>
              </a:rPr>
              <a:t>Risk line as first draft</a:t>
            </a:r>
            <a:endParaRPr lang="en-SG" altLang="en-US" sz="3600" b="1" dirty="0">
              <a:solidFill>
                <a:srgbClr val="002060"/>
              </a:solidFill>
              <a:latin typeface="Arial" panose="020B0604020202020204" pitchFamily="34" charset="0"/>
              <a:cs typeface="Arial" panose="020B0604020202020204" pitchFamily="34" charset="0"/>
            </a:endParaRPr>
          </a:p>
        </p:txBody>
      </p:sp>
      <p:pic>
        <p:nvPicPr>
          <p:cNvPr id="26627" name="Content Placeholder 3" descr="369 risk.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190" y="1935163"/>
            <a:ext cx="7773619" cy="4389437"/>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SERTIT_c203_P02_myanmar_yangon_flood_rsat2_100k_midre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95146"/>
            <a:ext cx="6245350" cy="536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a:xfrm>
            <a:off x="144016" y="621922"/>
            <a:ext cx="4067944" cy="790854"/>
          </a:xfrm>
        </p:spPr>
        <p:txBody>
          <a:bodyPr vert="horz" lIns="0" rIns="0" bIns="0" anchor="b">
            <a:normAutofit/>
          </a:bodyPr>
          <a:lstStyle/>
          <a:p>
            <a:pPr algn="ctr"/>
            <a:r>
              <a:rPr lang="en-US" altLang="en-US" sz="3600" b="1" dirty="0">
                <a:solidFill>
                  <a:srgbClr val="002060"/>
                </a:solidFill>
                <a:latin typeface="Arial" panose="020B0604020202020204" pitchFamily="34" charset="0"/>
                <a:cs typeface="Arial" panose="020B0604020202020204" pitchFamily="34" charset="0"/>
              </a:rPr>
              <a:t>Field survey - 1</a:t>
            </a:r>
            <a:endParaRPr lang="en-SG" altLang="en-US" sz="3600" b="1" dirty="0">
              <a:solidFill>
                <a:srgbClr val="002060"/>
              </a:solidFill>
              <a:latin typeface="Arial" panose="020B0604020202020204" pitchFamily="34" charset="0"/>
              <a:cs typeface="Arial" panose="020B0604020202020204" pitchFamily="34" charset="0"/>
            </a:endParaRPr>
          </a:p>
        </p:txBody>
      </p:sp>
      <p:pic>
        <p:nvPicPr>
          <p:cNvPr id="27652" name="Picture 4" descr="DSC033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284" y="352146"/>
            <a:ext cx="5220072" cy="39150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698500" y="3098800"/>
            <a:ext cx="927100" cy="2336800"/>
          </a:xfrm>
          <a:custGeom>
            <a:avLst/>
            <a:gdLst>
              <a:gd name="connsiteX0" fmla="*/ 927100 w 927100"/>
              <a:gd name="connsiteY0" fmla="*/ 0 h 2336800"/>
              <a:gd name="connsiteX1" fmla="*/ 431800 w 927100"/>
              <a:gd name="connsiteY1" fmla="*/ 482600 h 2336800"/>
              <a:gd name="connsiteX2" fmla="*/ 596900 w 927100"/>
              <a:gd name="connsiteY2" fmla="*/ 1473200 h 2336800"/>
              <a:gd name="connsiteX3" fmla="*/ 469900 w 927100"/>
              <a:gd name="connsiteY3" fmla="*/ 1993900 h 2336800"/>
              <a:gd name="connsiteX4" fmla="*/ 0 w 927100"/>
              <a:gd name="connsiteY4" fmla="*/ 2336800 h 233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00" h="2336800">
                <a:moveTo>
                  <a:pt x="927100" y="0"/>
                </a:moveTo>
                <a:cubicBezTo>
                  <a:pt x="706966" y="118533"/>
                  <a:pt x="486833" y="237067"/>
                  <a:pt x="431800" y="482600"/>
                </a:cubicBezTo>
                <a:cubicBezTo>
                  <a:pt x="376767" y="728133"/>
                  <a:pt x="590550" y="1221317"/>
                  <a:pt x="596900" y="1473200"/>
                </a:cubicBezTo>
                <a:cubicBezTo>
                  <a:pt x="603250" y="1725083"/>
                  <a:pt x="569383" y="1849967"/>
                  <a:pt x="469900" y="1993900"/>
                </a:cubicBezTo>
                <a:cubicBezTo>
                  <a:pt x="370417" y="2137833"/>
                  <a:pt x="185208" y="2237316"/>
                  <a:pt x="0" y="2336800"/>
                </a:cubicBezTo>
              </a:path>
            </a:pathLst>
          </a:custGeom>
          <a:ln w="57150">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SG"/>
          </a:p>
        </p:txBody>
      </p:sp>
      <p:sp>
        <p:nvSpPr>
          <p:cNvPr id="2" name="TextBox 1"/>
          <p:cNvSpPr txBox="1"/>
          <p:nvPr/>
        </p:nvSpPr>
        <p:spPr>
          <a:xfrm>
            <a:off x="6228184" y="4267200"/>
            <a:ext cx="2862067" cy="830997"/>
          </a:xfrm>
          <a:prstGeom prst="rect">
            <a:avLst/>
          </a:prstGeom>
          <a:noFill/>
        </p:spPr>
        <p:txBody>
          <a:bodyPr wrap="square" rtlCol="0">
            <a:spAutoFit/>
          </a:bodyPr>
          <a:lstStyle/>
          <a:p>
            <a:pPr algn="ctr" eaLnBrk="1" fontAlgn="auto" hangingPunct="1">
              <a:spcAft>
                <a:spcPts val="0"/>
              </a:spcAft>
              <a:buFont typeface="Wingdings 2"/>
              <a:buNone/>
              <a:defRPr/>
            </a:pPr>
            <a:r>
              <a:rPr lang="en-US" sz="1600" b="1" dirty="0">
                <a:solidFill>
                  <a:srgbClr val="002060"/>
                </a:solidFill>
              </a:rPr>
              <a:t>Natural Disaster Mitigation and Preparedness Research </a:t>
            </a:r>
            <a:r>
              <a:rPr lang="en-US" sz="1600" b="1" dirty="0" smtClean="0">
                <a:solidFill>
                  <a:srgbClr val="002060"/>
                </a:solidFill>
              </a:rPr>
              <a:t>Group</a:t>
            </a:r>
            <a:endParaRPr lang="en-SG" sz="1600" dirty="0">
              <a:solidFill>
                <a:srgbClr val="00206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357188" y="1033463"/>
            <a:ext cx="8429625" cy="4791075"/>
          </a:xfrm>
          <a:prstGeom prst="rect">
            <a:avLst/>
          </a:prstGeom>
          <a:noFill/>
          <a:ln w="9525">
            <a:noFill/>
            <a:miter lim="800000"/>
            <a:headEnd/>
            <a:tailEnd/>
          </a:ln>
        </p:spPr>
      </p:pic>
      <p:sp>
        <p:nvSpPr>
          <p:cNvPr id="6146" name="Rectangle 2"/>
          <p:cNvSpPr>
            <a:spLocks noGrp="1" noChangeArrowheads="1"/>
          </p:cNvSpPr>
          <p:nvPr>
            <p:ph type="title"/>
          </p:nvPr>
        </p:nvSpPr>
        <p:spPr>
          <a:xfrm>
            <a:off x="467544" y="188640"/>
            <a:ext cx="8229600" cy="792088"/>
          </a:xfrm>
        </p:spPr>
        <p:txBody>
          <a:bodyPr>
            <a:noAutofit/>
          </a:bodyPr>
          <a:lstStyle/>
          <a:p>
            <a:pPr algn="ctr" eaLnBrk="1" fontAlgn="auto" hangingPunct="1">
              <a:spcAft>
                <a:spcPts val="0"/>
              </a:spcAft>
              <a:defRPr/>
            </a:pPr>
            <a:r>
              <a:rPr lang="en-US" sz="2800" b="1" dirty="0" smtClean="0">
                <a:solidFill>
                  <a:srgbClr val="002060"/>
                </a:solidFill>
                <a:latin typeface="Arial Black" pitchFamily="34" charset="0"/>
              </a:rPr>
              <a:t>Yangon Division</a:t>
            </a:r>
            <a:br>
              <a:rPr lang="en-US" sz="2800" b="1" dirty="0" smtClean="0">
                <a:solidFill>
                  <a:srgbClr val="002060"/>
                </a:solidFill>
                <a:latin typeface="Arial Black" pitchFamily="34" charset="0"/>
              </a:rPr>
            </a:br>
            <a:r>
              <a:rPr lang="en-US" sz="2000" b="1" dirty="0" smtClean="0">
                <a:solidFill>
                  <a:srgbClr val="002060"/>
                </a:solidFill>
                <a:latin typeface="Arial Black" pitchFamily="34" charset="0"/>
              </a:rPr>
              <a:t>Emphasized on Damage and Community Response</a:t>
            </a:r>
            <a:endParaRPr lang="en-US" sz="2800" b="1" dirty="0" smtClean="0">
              <a:solidFill>
                <a:srgbClr val="002060"/>
              </a:solidFill>
              <a:latin typeface="Arial Black" pitchFamily="34" charset="0"/>
            </a:endParaRPr>
          </a:p>
        </p:txBody>
      </p:sp>
      <p:sp>
        <p:nvSpPr>
          <p:cNvPr id="28675" name="Rectangle 3"/>
          <p:cNvSpPr>
            <a:spLocks noGrp="1" noChangeArrowheads="1"/>
          </p:cNvSpPr>
          <p:nvPr>
            <p:ph idx="1"/>
          </p:nvPr>
        </p:nvSpPr>
        <p:spPr>
          <a:xfrm>
            <a:off x="395536" y="1916832"/>
            <a:ext cx="7467600" cy="3086075"/>
          </a:xfrm>
        </p:spPr>
        <p:txBody>
          <a:bodyPr>
            <a:normAutofit/>
          </a:bodyPr>
          <a:lstStyle/>
          <a:p>
            <a:pPr eaLnBrk="1" hangingPunct="1"/>
            <a:r>
              <a:rPr lang="en-US" altLang="en-US" sz="2000" b="1" dirty="0" smtClean="0">
                <a:solidFill>
                  <a:srgbClr val="002060"/>
                </a:solidFill>
              </a:rPr>
              <a:t>A  day light field trip was launched on 28  June 2008</a:t>
            </a:r>
          </a:p>
          <a:p>
            <a:pPr eaLnBrk="1" hangingPunct="1"/>
            <a:r>
              <a:rPr lang="en-US" altLang="en-US" sz="2000" b="1" dirty="0" smtClean="0">
                <a:solidFill>
                  <a:srgbClr val="002060"/>
                </a:solidFill>
              </a:rPr>
              <a:t>14 members participated</a:t>
            </a:r>
          </a:p>
          <a:p>
            <a:pPr eaLnBrk="1" hangingPunct="1"/>
            <a:r>
              <a:rPr lang="en-US" altLang="en-US" sz="2000" b="1" dirty="0" smtClean="0">
                <a:solidFill>
                  <a:srgbClr val="002060"/>
                </a:solidFill>
              </a:rPr>
              <a:t>Study visit to</a:t>
            </a:r>
          </a:p>
          <a:p>
            <a:pPr lvl="1" eaLnBrk="1" hangingPunct="1"/>
            <a:r>
              <a:rPr lang="en-US" altLang="en-US" sz="2000" b="1" dirty="0" err="1" smtClean="0">
                <a:solidFill>
                  <a:srgbClr val="002060"/>
                </a:solidFill>
              </a:rPr>
              <a:t>Kawhmu</a:t>
            </a:r>
            <a:r>
              <a:rPr lang="en-US" altLang="en-US" sz="2000" b="1" dirty="0" smtClean="0">
                <a:solidFill>
                  <a:srgbClr val="002060"/>
                </a:solidFill>
              </a:rPr>
              <a:t> -             09:30 -  10:45</a:t>
            </a:r>
          </a:p>
          <a:p>
            <a:pPr lvl="1" eaLnBrk="1" hangingPunct="1"/>
            <a:r>
              <a:rPr lang="en-US" altLang="en-US" sz="2000" b="1" dirty="0" err="1" smtClean="0">
                <a:solidFill>
                  <a:srgbClr val="002060"/>
                </a:solidFill>
              </a:rPr>
              <a:t>Dedaye</a:t>
            </a:r>
            <a:r>
              <a:rPr lang="en-US" altLang="en-US" sz="2000" b="1" dirty="0" smtClean="0">
                <a:solidFill>
                  <a:srgbClr val="002060"/>
                </a:solidFill>
              </a:rPr>
              <a:t>   -            11:15  -  12:30          </a:t>
            </a:r>
          </a:p>
          <a:p>
            <a:pPr lvl="1" eaLnBrk="1" hangingPunct="1"/>
            <a:r>
              <a:rPr lang="en-US" altLang="en-US" sz="2000" b="1" dirty="0" err="1" smtClean="0">
                <a:solidFill>
                  <a:srgbClr val="002060"/>
                </a:solidFill>
              </a:rPr>
              <a:t>Kungyungone</a:t>
            </a:r>
            <a:r>
              <a:rPr lang="en-US" altLang="en-US" sz="2000" b="1" dirty="0" smtClean="0">
                <a:solidFill>
                  <a:srgbClr val="002060"/>
                </a:solidFill>
              </a:rPr>
              <a:t>       14:30 -  15:30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4" name="Group 106"/>
          <p:cNvGraphicFramePr>
            <a:graphicFrameLocks noGrp="1"/>
          </p:cNvGraphicFramePr>
          <p:nvPr>
            <p:ph/>
          </p:nvPr>
        </p:nvGraphicFramePr>
        <p:xfrm>
          <a:off x="457200" y="2209800"/>
          <a:ext cx="8229600" cy="2828926"/>
        </p:xfrm>
        <a:graphic>
          <a:graphicData uri="http://schemas.openxmlformats.org/drawingml/2006/table">
            <a:tbl>
              <a:tblPr>
                <a:tableStyleId>{16D9F66E-5EB9-4882-86FB-DCBF35E3C3E4}</a:tableStyleId>
              </a:tblPr>
              <a:tblGrid>
                <a:gridCol w="2471726"/>
                <a:gridCol w="1643074"/>
                <a:gridCol w="2071702"/>
                <a:gridCol w="2043098"/>
              </a:tblGrid>
              <a:tr h="57632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effectLst/>
                        </a:rPr>
                        <a:t>      Statement</a:t>
                      </a:r>
                      <a:endParaRPr kumimoji="0" lang="en-US" sz="2400" b="0" i="0" u="none" strike="noStrike" cap="none" normalizeH="0" baseline="0" dirty="0" smtClean="0">
                        <a:ln>
                          <a:noFill/>
                        </a:ln>
                        <a:solidFill>
                          <a:schemeClr val="tx1"/>
                        </a:solidFill>
                        <a:effectLst/>
                        <a:latin typeface="Arial" charset="0"/>
                      </a:endParaRPr>
                    </a:p>
                  </a:txBody>
                  <a:tcPr marT="45725" marB="45725"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err="1" smtClean="0">
                          <a:ln>
                            <a:noFill/>
                          </a:ln>
                          <a:effectLst/>
                        </a:rPr>
                        <a:t>Kawhmu</a:t>
                      </a:r>
                      <a:endParaRPr kumimoji="0" lang="en-US" sz="2400" b="0" i="0" u="none" strike="noStrike" cap="none" normalizeH="0" baseline="0" dirty="0" smtClean="0">
                        <a:ln>
                          <a:noFill/>
                        </a:ln>
                        <a:solidFill>
                          <a:schemeClr val="tx1"/>
                        </a:solidFill>
                        <a:effectLst/>
                        <a:latin typeface="Arial" charset="0"/>
                      </a:endParaRPr>
                    </a:p>
                  </a:txBody>
                  <a:tcPr marT="45725" marB="45725"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err="1" smtClean="0">
                          <a:ln>
                            <a:noFill/>
                          </a:ln>
                          <a:effectLst/>
                        </a:rPr>
                        <a:t>Kungyungone</a:t>
                      </a:r>
                      <a:r>
                        <a:rPr kumimoji="0" lang="en-US" sz="2400" u="none" strike="noStrike" cap="none" normalizeH="0" baseline="0" dirty="0" smtClean="0">
                          <a:ln>
                            <a:noFill/>
                          </a:ln>
                          <a:effectLst/>
                        </a:rPr>
                        <a:t> </a:t>
                      </a:r>
                      <a:endParaRPr kumimoji="0" lang="en-US" sz="2400" b="0" i="0" u="none" strike="noStrike" cap="none" normalizeH="0" baseline="0" dirty="0" smtClean="0">
                        <a:ln>
                          <a:noFill/>
                        </a:ln>
                        <a:solidFill>
                          <a:schemeClr val="tx1"/>
                        </a:solidFill>
                        <a:effectLst/>
                        <a:latin typeface="Arial" charset="0"/>
                      </a:endParaRPr>
                    </a:p>
                  </a:txBody>
                  <a:tcPr marT="45725" marB="45725"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effectLst/>
                        </a:rPr>
                        <a:t>      </a:t>
                      </a:r>
                      <a:r>
                        <a:rPr kumimoji="0" lang="en-US" sz="2400" u="none" strike="noStrike" cap="none" normalizeH="0" baseline="0" dirty="0" err="1" smtClean="0">
                          <a:ln>
                            <a:noFill/>
                          </a:ln>
                          <a:effectLst/>
                        </a:rPr>
                        <a:t>Dedaye</a:t>
                      </a:r>
                      <a:endParaRPr kumimoji="0" lang="en-US" sz="2400" b="0" i="0" u="none" strike="noStrike" cap="none" normalizeH="0" baseline="0" dirty="0" smtClean="0">
                        <a:ln>
                          <a:noFill/>
                        </a:ln>
                        <a:solidFill>
                          <a:schemeClr val="tx1"/>
                        </a:solidFill>
                        <a:effectLst/>
                        <a:latin typeface="Arial" charset="0"/>
                      </a:endParaRPr>
                    </a:p>
                  </a:txBody>
                  <a:tcPr marT="45725" marB="45725" horzOverflow="overflow"/>
                </a:tc>
              </a:tr>
              <a:tr h="82305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effectLst/>
                        </a:rPr>
                        <a:t>Population (before)</a:t>
                      </a:r>
                      <a:endParaRPr kumimoji="0" lang="en-US" sz="2400" b="0" i="0" u="none" strike="noStrike" cap="none" normalizeH="0" baseline="0" dirty="0" smtClean="0">
                        <a:ln>
                          <a:noFill/>
                        </a:ln>
                        <a:solidFill>
                          <a:schemeClr val="tx1"/>
                        </a:solidFill>
                        <a:effectLst/>
                        <a:latin typeface="Arial" charset="0"/>
                      </a:endParaRPr>
                    </a:p>
                  </a:txBody>
                  <a:tcPr marT="45725" marB="45725" horzOverflow="overflow"/>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effectLst/>
                        </a:rPr>
                        <a:t>    122,513</a:t>
                      </a:r>
                      <a:endParaRPr kumimoji="0" lang="en-US" sz="2400" b="0" i="0" u="none" strike="noStrike" cap="none" normalizeH="0" baseline="0" dirty="0" smtClean="0">
                        <a:ln>
                          <a:noFill/>
                        </a:ln>
                        <a:solidFill>
                          <a:schemeClr val="tx1"/>
                        </a:solidFill>
                        <a:effectLst/>
                        <a:latin typeface="Arial" charset="0"/>
                      </a:endParaRPr>
                    </a:p>
                  </a:txBody>
                  <a:tcPr marT="45725" marB="45725" horzOverflow="overflow"/>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effectLst/>
                        </a:rPr>
                        <a:t>      112,471</a:t>
                      </a:r>
                      <a:endParaRPr kumimoji="0" lang="en-US" sz="2400" b="0" i="0" u="none" strike="noStrike" cap="none" normalizeH="0" baseline="0" dirty="0" smtClean="0">
                        <a:ln>
                          <a:noFill/>
                        </a:ln>
                        <a:solidFill>
                          <a:schemeClr val="tx1"/>
                        </a:solidFill>
                        <a:effectLst/>
                        <a:latin typeface="Arial" charset="0"/>
                      </a:endParaRPr>
                    </a:p>
                  </a:txBody>
                  <a:tcPr marT="45725" marB="45725" horzOverflow="overflow"/>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effectLst/>
                        </a:rPr>
                        <a:t>    211,353</a:t>
                      </a:r>
                      <a:endParaRPr kumimoji="0" lang="en-US" sz="2400" b="0" i="0" u="none" strike="noStrike" cap="none" normalizeH="0" baseline="0" dirty="0" smtClean="0">
                        <a:ln>
                          <a:noFill/>
                        </a:ln>
                        <a:solidFill>
                          <a:schemeClr val="tx1"/>
                        </a:solidFill>
                        <a:effectLst/>
                        <a:latin typeface="Arial" charset="0"/>
                      </a:endParaRPr>
                    </a:p>
                  </a:txBody>
                  <a:tcPr marT="45725" marB="45725" horzOverflow="overflow"/>
                </a:tc>
              </a:tr>
              <a:tr h="60649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effectLst/>
                        </a:rPr>
                        <a:t>Death</a:t>
                      </a:r>
                      <a:endParaRPr kumimoji="0" lang="en-US" sz="2400" b="0" i="0" u="none" strike="noStrike" cap="none" normalizeH="0" baseline="0" dirty="0" smtClean="0">
                        <a:ln>
                          <a:noFill/>
                        </a:ln>
                        <a:solidFill>
                          <a:schemeClr val="tx1"/>
                        </a:solidFill>
                        <a:effectLst/>
                        <a:latin typeface="Arial" charset="0"/>
                      </a:endParaRPr>
                    </a:p>
                  </a:txBody>
                  <a:tcPr marT="45725" marB="45725" horzOverflow="overflow"/>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smtClean="0">
                          <a:ln>
                            <a:noFill/>
                          </a:ln>
                          <a:effectLst/>
                        </a:rPr>
                        <a:t>         130</a:t>
                      </a:r>
                      <a:endParaRPr kumimoji="0" lang="en-US" sz="2400" b="0" i="0" u="none" strike="noStrike" cap="none" normalizeH="0" baseline="0" smtClean="0">
                        <a:ln>
                          <a:noFill/>
                        </a:ln>
                        <a:solidFill>
                          <a:schemeClr val="tx1"/>
                        </a:solidFill>
                        <a:effectLst/>
                        <a:latin typeface="Arial" charset="0"/>
                      </a:endParaRPr>
                    </a:p>
                  </a:txBody>
                  <a:tcPr marT="45725" marB="45725" horzOverflow="overflow"/>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effectLst/>
                        </a:rPr>
                        <a:t> About   1000  </a:t>
                      </a:r>
                      <a:endParaRPr kumimoji="0" lang="en-US" sz="2400" b="0" i="0" u="none" strike="noStrike" cap="none" normalizeH="0" baseline="0" dirty="0" smtClean="0">
                        <a:ln>
                          <a:noFill/>
                        </a:ln>
                        <a:solidFill>
                          <a:schemeClr val="tx1"/>
                        </a:solidFill>
                        <a:effectLst/>
                        <a:latin typeface="Arial" charset="0"/>
                      </a:endParaRPr>
                    </a:p>
                  </a:txBody>
                  <a:tcPr marT="45725" marB="45725" horzOverflow="overflow"/>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smtClean="0">
                          <a:ln>
                            <a:noFill/>
                          </a:ln>
                          <a:effectLst/>
                        </a:rPr>
                        <a:t>        3812</a:t>
                      </a:r>
                      <a:endParaRPr kumimoji="0" lang="en-US" sz="2400" b="0" i="0" u="none" strike="noStrike" cap="none" normalizeH="0" baseline="0" smtClean="0">
                        <a:ln>
                          <a:noFill/>
                        </a:ln>
                        <a:solidFill>
                          <a:schemeClr val="tx1"/>
                        </a:solidFill>
                        <a:effectLst/>
                        <a:latin typeface="Arial" charset="0"/>
                      </a:endParaRPr>
                    </a:p>
                  </a:txBody>
                  <a:tcPr marT="45725" marB="45725" horzOverflow="overflow"/>
                </a:tc>
              </a:tr>
              <a:tr h="82305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smtClean="0">
                          <a:ln>
                            <a:noFill/>
                          </a:ln>
                          <a:effectLst/>
                        </a:rPr>
                        <a:t>Houses Damage %</a:t>
                      </a:r>
                      <a:endParaRPr kumimoji="0" lang="en-US" sz="2400" b="0" i="0" u="none" strike="noStrike" cap="none" normalizeH="0" baseline="0" smtClean="0">
                        <a:ln>
                          <a:noFill/>
                        </a:ln>
                        <a:solidFill>
                          <a:schemeClr val="tx1"/>
                        </a:solidFill>
                        <a:effectLst/>
                        <a:latin typeface="Arial" charset="0"/>
                      </a:endParaRPr>
                    </a:p>
                  </a:txBody>
                  <a:tcPr marT="45725" marB="45725" horzOverflow="overflow"/>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smtClean="0">
                          <a:ln>
                            <a:noFill/>
                          </a:ln>
                          <a:effectLst/>
                        </a:rPr>
                        <a:t>        95 %</a:t>
                      </a:r>
                      <a:endParaRPr kumimoji="0" lang="en-US" sz="2400" b="0" i="0" u="none" strike="noStrike" cap="none" normalizeH="0" baseline="0" smtClean="0">
                        <a:ln>
                          <a:noFill/>
                        </a:ln>
                        <a:solidFill>
                          <a:schemeClr val="tx1"/>
                        </a:solidFill>
                        <a:effectLst/>
                        <a:latin typeface="Arial" charset="0"/>
                      </a:endParaRPr>
                    </a:p>
                  </a:txBody>
                  <a:tcPr marT="45725" marB="45725" horzOverflow="overflow"/>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smtClean="0">
                          <a:ln>
                            <a:noFill/>
                          </a:ln>
                          <a:effectLst/>
                        </a:rPr>
                        <a:t>        95 %</a:t>
                      </a:r>
                      <a:endParaRPr kumimoji="0" lang="en-US" sz="2400" b="0" i="0" u="none" strike="noStrike" cap="none" normalizeH="0" baseline="0" smtClean="0">
                        <a:ln>
                          <a:noFill/>
                        </a:ln>
                        <a:solidFill>
                          <a:schemeClr val="tx1"/>
                        </a:solidFill>
                        <a:effectLst/>
                        <a:latin typeface="Arial" charset="0"/>
                      </a:endParaRPr>
                    </a:p>
                  </a:txBody>
                  <a:tcPr marT="45725" marB="45725" horzOverflow="overflow"/>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effectLst/>
                        </a:rPr>
                        <a:t>         95 %</a:t>
                      </a:r>
                      <a:endParaRPr kumimoji="0" lang="en-US" sz="2400" b="0" i="0" u="none" strike="noStrike" cap="none" normalizeH="0" baseline="0" dirty="0" smtClean="0">
                        <a:ln>
                          <a:noFill/>
                        </a:ln>
                        <a:solidFill>
                          <a:schemeClr val="tx1"/>
                        </a:solidFill>
                        <a:effectLst/>
                        <a:latin typeface="Arial" charset="0"/>
                      </a:endParaRPr>
                    </a:p>
                  </a:txBody>
                  <a:tcPr marT="45725" marB="45725" horzOverflow="overflow"/>
                </a:tc>
              </a:tr>
            </a:tbl>
          </a:graphicData>
        </a:graphic>
      </p:graphicFrame>
      <p:sp>
        <p:nvSpPr>
          <p:cNvPr id="29725" name="Text Box 108"/>
          <p:cNvSpPr txBox="1">
            <a:spLocks noChangeArrowheads="1"/>
          </p:cNvSpPr>
          <p:nvPr/>
        </p:nvSpPr>
        <p:spPr bwMode="auto">
          <a:xfrm>
            <a:off x="467544" y="1196752"/>
            <a:ext cx="8136904" cy="646331"/>
          </a:xfrm>
          <a:prstGeom prst="rect">
            <a:avLst/>
          </a:prstGeom>
          <a:extLst/>
        </p:spPr>
        <p:txBody>
          <a:bodyPr vert="horz" lIns="0" rIns="0" bIns="0" anchor="b">
            <a:normAutofit/>
          </a:bodyPr>
          <a:lstStyle>
            <a:lvl1pPr algn="ctr" eaLnBrk="1" latinLnBrk="0" hangingPunct="1">
              <a:buNone/>
              <a:defRPr kumimoji="0" sz="3600" b="1">
                <a:ln>
                  <a:noFill/>
                </a:ln>
                <a:solidFill>
                  <a:srgbClr val="002060"/>
                </a:solidFill>
                <a:effectLst/>
                <a:ea typeface="+mj-ea"/>
              </a:defRPr>
            </a:lvl1pPr>
          </a:lstStyle>
          <a:p>
            <a:r>
              <a:rPr lang="en-US" altLang="en-US" dirty="0"/>
              <a:t>         Analysis of Questionnaire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649757960"/>
              </p:ext>
            </p:extLst>
          </p:nvPr>
        </p:nvGraphicFramePr>
        <p:xfrm>
          <a:off x="-10078" y="-1"/>
          <a:ext cx="9154077" cy="6875515"/>
        </p:xfrm>
        <a:graphic>
          <a:graphicData uri="http://schemas.openxmlformats.org/presentationml/2006/ole">
            <mc:AlternateContent xmlns:mc="http://schemas.openxmlformats.org/markup-compatibility/2006">
              <mc:Choice xmlns:v="urn:schemas-microsoft-com:vml" Requires="v">
                <p:oleObj spid="_x0000_s2105" name="Image" r:id="rId3" imgW="6933240" imgH="5206320" progId="Photoshop.Image.13">
                  <p:embed/>
                </p:oleObj>
              </mc:Choice>
              <mc:Fallback>
                <p:oleObj name="Image" r:id="rId3" imgW="6933240" imgH="5206320" progId="Photoshop.Image.13">
                  <p:embed/>
                  <p:pic>
                    <p:nvPicPr>
                      <p:cNvPr id="0" name=""/>
                      <p:cNvPicPr/>
                      <p:nvPr/>
                    </p:nvPicPr>
                    <p:blipFill>
                      <a:blip r:embed="rId4"/>
                      <a:stretch>
                        <a:fillRect/>
                      </a:stretch>
                    </p:blipFill>
                    <p:spPr>
                      <a:xfrm>
                        <a:off x="-10078" y="-1"/>
                        <a:ext cx="9154077" cy="6875515"/>
                      </a:xfrm>
                      <a:prstGeom prst="rect">
                        <a:avLst/>
                      </a:prstGeom>
                    </p:spPr>
                  </p:pic>
                </p:oleObj>
              </mc:Fallback>
            </mc:AlternateContent>
          </a:graphicData>
        </a:graphic>
      </p:graphicFrame>
      <p:sp>
        <p:nvSpPr>
          <p:cNvPr id="30722" name="Title 2"/>
          <p:cNvSpPr>
            <a:spLocks noGrp="1"/>
          </p:cNvSpPr>
          <p:nvPr>
            <p:ph type="title"/>
          </p:nvPr>
        </p:nvSpPr>
        <p:spPr>
          <a:xfrm>
            <a:off x="899592" y="188640"/>
            <a:ext cx="7035552" cy="1143000"/>
          </a:xfrm>
        </p:spPr>
        <p:txBody>
          <a:bodyPr vert="horz" lIns="0" rIns="0" bIns="0" anchor="b">
            <a:normAutofit/>
          </a:bodyPr>
          <a:lstStyle/>
          <a:p>
            <a:pPr algn="ctr" fontAlgn="base">
              <a:spcAft>
                <a:spcPct val="0"/>
              </a:spcAft>
            </a:pPr>
            <a:r>
              <a:rPr lang="en-US" altLang="en-US" sz="3600" b="1" dirty="0">
                <a:solidFill>
                  <a:srgbClr val="002060"/>
                </a:solidFill>
                <a:latin typeface="Arial" panose="020B0604020202020204" pitchFamily="34" charset="0"/>
                <a:cs typeface="Arial" panose="020B0604020202020204" pitchFamily="34" charset="0"/>
              </a:rPr>
              <a:t>Finding</a:t>
            </a:r>
            <a:endParaRPr lang="en-SG" altLang="en-US" sz="3600" b="1" dirty="0">
              <a:solidFill>
                <a:srgbClr val="002060"/>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179512" y="1484784"/>
            <a:ext cx="8712968" cy="4525963"/>
          </a:xfrm>
        </p:spPr>
        <p:txBody>
          <a:bodyPr>
            <a:noAutofit/>
          </a:bodyPr>
          <a:lstStyle/>
          <a:p>
            <a:pPr marL="420624" indent="457200" eaLnBrk="1" fontAlgn="auto" hangingPunct="1">
              <a:spcAft>
                <a:spcPts val="0"/>
              </a:spcAft>
              <a:buFont typeface="Wingdings 2"/>
              <a:buNone/>
              <a:defRPr/>
            </a:pPr>
            <a:r>
              <a:rPr lang="en-US" sz="2400" b="1" dirty="0" smtClean="0">
                <a:solidFill>
                  <a:srgbClr val="002060"/>
                </a:solidFill>
                <a:latin typeface="+mj-lt"/>
              </a:rPr>
              <a:t>	</a:t>
            </a:r>
          </a:p>
          <a:p>
            <a:pPr marL="1079500" indent="-457200">
              <a:buFont typeface="Wingdings 2"/>
              <a:buChar char=""/>
              <a:defRPr/>
            </a:pPr>
            <a:r>
              <a:rPr lang="en-US" sz="2200" b="1" dirty="0" smtClean="0">
                <a:solidFill>
                  <a:srgbClr val="002060"/>
                </a:solidFill>
                <a:latin typeface="+mj-lt"/>
              </a:rPr>
              <a:t>Questionnaires are satisfactorily filled up by government staff </a:t>
            </a:r>
          </a:p>
          <a:p>
            <a:pPr marL="1079500" indent="-457200">
              <a:buFont typeface="Wingdings 2"/>
              <a:buChar char=""/>
              <a:defRPr/>
            </a:pPr>
            <a:endParaRPr lang="en-US" sz="2200" b="1" dirty="0" smtClean="0">
              <a:solidFill>
                <a:srgbClr val="002060"/>
              </a:solidFill>
              <a:latin typeface="+mj-lt"/>
            </a:endParaRPr>
          </a:p>
          <a:p>
            <a:pPr marL="1079500" indent="-457200">
              <a:buFont typeface="Wingdings 2"/>
              <a:buChar char=""/>
              <a:defRPr/>
            </a:pPr>
            <a:r>
              <a:rPr lang="en-US" sz="2200" b="1" dirty="0" smtClean="0">
                <a:solidFill>
                  <a:srgbClr val="002060"/>
                </a:solidFill>
                <a:latin typeface="+mj-lt"/>
              </a:rPr>
              <a:t>With respect to storm wind and surge:  </a:t>
            </a:r>
          </a:p>
          <a:p>
            <a:pPr marL="1381252" lvl="1" indent="-457200">
              <a:buFont typeface="+mj-lt"/>
              <a:buAutoNum type="alphaLcPeriod"/>
              <a:defRPr/>
            </a:pPr>
            <a:r>
              <a:rPr lang="en-US" sz="2200" b="1" dirty="0" smtClean="0">
                <a:solidFill>
                  <a:srgbClr val="002060"/>
                </a:solidFill>
                <a:latin typeface="+mj-lt"/>
              </a:rPr>
              <a:t>Those without knowing the crossing of storm suffered much.     </a:t>
            </a:r>
          </a:p>
          <a:p>
            <a:pPr marL="1381252" lvl="1" indent="-457200">
              <a:buFont typeface="+mj-lt"/>
              <a:buAutoNum type="alphaLcPeriod"/>
              <a:defRPr/>
            </a:pPr>
            <a:r>
              <a:rPr lang="en-US" sz="2200" b="1" dirty="0" smtClean="0">
                <a:solidFill>
                  <a:srgbClr val="002060"/>
                </a:solidFill>
                <a:latin typeface="+mj-lt"/>
              </a:rPr>
              <a:t>Those received the warning and necessary measure are safer.</a:t>
            </a:r>
          </a:p>
          <a:p>
            <a:pPr marL="1381252" lvl="1" indent="-457200">
              <a:buFont typeface="+mj-lt"/>
              <a:buAutoNum type="alphaLcPeriod"/>
              <a:defRPr/>
            </a:pPr>
            <a:r>
              <a:rPr lang="en-US" sz="2200" b="1" dirty="0" smtClean="0">
                <a:solidFill>
                  <a:srgbClr val="002060"/>
                </a:solidFill>
                <a:latin typeface="+mj-lt"/>
              </a:rPr>
              <a:t>Far from sea, but  closed to the  river and creeks suffer from storm surge  </a:t>
            </a:r>
          </a:p>
          <a:p>
            <a:pPr marL="1381252" lvl="1" indent="-457200">
              <a:buFont typeface="+mj-lt"/>
              <a:buAutoNum type="alphaLcPeriod"/>
              <a:defRPr/>
            </a:pPr>
            <a:r>
              <a:rPr lang="en-US" sz="2200" b="1" dirty="0" smtClean="0">
                <a:solidFill>
                  <a:srgbClr val="002060"/>
                </a:solidFill>
                <a:latin typeface="+mj-lt"/>
              </a:rPr>
              <a:t>Those living isolated  in the fields  did not find places for refuge and  faced death.</a:t>
            </a:r>
          </a:p>
          <a:p>
            <a:pPr marL="1381252" lvl="1" indent="-457200">
              <a:buFont typeface="+mj-lt"/>
              <a:buAutoNum type="alphaLcPeriod"/>
              <a:defRPr/>
            </a:pPr>
            <a:r>
              <a:rPr lang="en-US" sz="2200" b="1" dirty="0" smtClean="0">
                <a:solidFill>
                  <a:srgbClr val="002060"/>
                </a:solidFill>
                <a:latin typeface="+mj-lt"/>
              </a:rPr>
              <a:t>Those running desperately away from shelter end in death </a:t>
            </a:r>
          </a:p>
          <a:p>
            <a:pPr marL="420624" indent="-384048" eaLnBrk="1" fontAlgn="auto" hangingPunct="1">
              <a:spcAft>
                <a:spcPts val="0"/>
              </a:spcAft>
              <a:buFont typeface="Wingdings 2"/>
              <a:buChar char=""/>
              <a:defRPr/>
            </a:pPr>
            <a:endParaRPr lang="en-SG" sz="2400" b="1" dirty="0">
              <a:solidFill>
                <a:srgbClr val="002060"/>
              </a:solidFill>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DSC033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9276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p:cNvSpPr txBox="1">
            <a:spLocks noChangeArrowheads="1"/>
          </p:cNvSpPr>
          <p:nvPr/>
        </p:nvSpPr>
        <p:spPr bwMode="auto">
          <a:xfrm>
            <a:off x="0" y="3429000"/>
            <a:ext cx="44291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dirty="0"/>
              <a:t>Interview with a staff of the Township SPDC, </a:t>
            </a:r>
            <a:r>
              <a:rPr lang="en-US" altLang="en-US" dirty="0" err="1"/>
              <a:t>Kawhmu</a:t>
            </a:r>
            <a:r>
              <a:rPr lang="en-US" altLang="en-US" dirty="0"/>
              <a:t>, on 28-6-08.</a:t>
            </a:r>
          </a:p>
        </p:txBody>
      </p:sp>
      <p:pic>
        <p:nvPicPr>
          <p:cNvPr id="31748" name="Picture 4" descr="DSC0337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0400" y="3352800"/>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4953000" y="2643188"/>
            <a:ext cx="41910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dirty="0"/>
              <a:t>Interview at a primary school, </a:t>
            </a:r>
            <a:r>
              <a:rPr lang="en-US" altLang="en-US" dirty="0" err="1"/>
              <a:t>Banbwegon</a:t>
            </a:r>
            <a:r>
              <a:rPr lang="en-US" altLang="en-US" dirty="0"/>
              <a:t>, </a:t>
            </a:r>
            <a:r>
              <a:rPr lang="en-US" altLang="en-US" dirty="0" err="1"/>
              <a:t>Kungyangone</a:t>
            </a:r>
            <a:r>
              <a:rPr lang="en-US" altLang="en-US" dirty="0"/>
              <a:t> on 28-6-08</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p:cNvSpPr>
            <a:spLocks noGrp="1"/>
          </p:cNvSpPr>
          <p:nvPr>
            <p:ph type="title"/>
          </p:nvPr>
        </p:nvSpPr>
        <p:spPr>
          <a:xfrm>
            <a:off x="899592" y="399827"/>
            <a:ext cx="6624736" cy="796925"/>
          </a:xfrm>
          <a:noFill/>
        </p:spPr>
        <p:txBody>
          <a:bodyPr>
            <a:normAutofit/>
          </a:bodyPr>
          <a:lstStyle/>
          <a:p>
            <a:pPr algn="ctr" eaLnBrk="1" hangingPunct="1"/>
            <a:r>
              <a:rPr lang="en-US" altLang="en-US" sz="3600" b="1" dirty="0" smtClean="0">
                <a:solidFill>
                  <a:srgbClr val="002060"/>
                </a:solidFill>
                <a:latin typeface="Arial" panose="020B0604020202020204" pitchFamily="34" charset="0"/>
                <a:cs typeface="Arial" panose="020B0604020202020204" pitchFamily="34" charset="0"/>
              </a:rPr>
              <a:t>UNOSAT Data </a:t>
            </a:r>
            <a:endParaRPr lang="en-SG" altLang="en-US" sz="3600" b="1" dirty="0" smtClean="0">
              <a:solidFill>
                <a:srgbClr val="002060"/>
              </a:solidFill>
              <a:latin typeface="Arial" panose="020B0604020202020204" pitchFamily="34" charset="0"/>
              <a:cs typeface="Arial" panose="020B0604020202020204" pitchFamily="34" charset="0"/>
            </a:endParaRPr>
          </a:p>
        </p:txBody>
      </p:sp>
      <p:pic>
        <p:nvPicPr>
          <p:cNvPr id="32770" name="Content Placeholder 3" descr="Flooded Tsp UNOSAT.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196752"/>
            <a:ext cx="6624736" cy="48626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p:cNvSpPr>
            <a:spLocks noGrp="1"/>
          </p:cNvSpPr>
          <p:nvPr>
            <p:ph type="title"/>
          </p:nvPr>
        </p:nvSpPr>
        <p:spPr>
          <a:xfrm>
            <a:off x="4429125" y="428625"/>
            <a:ext cx="3467100" cy="2500313"/>
          </a:xfrm>
        </p:spPr>
        <p:txBody>
          <a:bodyPr>
            <a:normAutofit/>
          </a:bodyPr>
          <a:lstStyle/>
          <a:p>
            <a:pPr eaLnBrk="1" hangingPunct="1"/>
            <a:r>
              <a:rPr lang="en-US" altLang="en-US" sz="2800" smtClean="0"/>
              <a:t>ALOS Palsar Radar Image of inundation supersimposed on Landsat-7 ETM (DLR)</a:t>
            </a:r>
            <a:endParaRPr lang="en-SG" altLang="en-US" sz="2800" smtClean="0"/>
          </a:p>
        </p:txBody>
      </p:sp>
      <p:pic>
        <p:nvPicPr>
          <p:cNvPr id="33794" name="Content Placeholder 3" descr="DLR_20080506_myanmar_PALSAR_medium.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2875" y="298450"/>
            <a:ext cx="9286875" cy="655955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4149080"/>
            <a:ext cx="4143375" cy="1991693"/>
          </a:xfrm>
          <a:noFill/>
        </p:spPr>
        <p:txBody>
          <a:bodyPr vert="horz" lIns="0" rIns="0" bIns="0" anchor="b">
            <a:normAutofit/>
          </a:bodyPr>
          <a:lstStyle/>
          <a:p>
            <a:pPr algn="ctr"/>
            <a:r>
              <a:rPr lang="en-US" sz="3200" b="1" dirty="0" err="1">
                <a:solidFill>
                  <a:srgbClr val="002060"/>
                </a:solidFill>
                <a:latin typeface="Arial" panose="020B0604020202020204" pitchFamily="34" charset="0"/>
                <a:cs typeface="Arial" panose="020B0604020202020204" pitchFamily="34" charset="0"/>
              </a:rPr>
              <a:t>ENVISAT</a:t>
            </a:r>
            <a:r>
              <a:rPr lang="en-US" sz="3200" b="1" dirty="0">
                <a:solidFill>
                  <a:srgbClr val="002060"/>
                </a:solidFill>
                <a:latin typeface="Arial" panose="020B0604020202020204" pitchFamily="34" charset="0"/>
                <a:cs typeface="Arial" panose="020B0604020202020204" pitchFamily="34" charset="0"/>
              </a:rPr>
              <a:t> interpretation (</a:t>
            </a:r>
            <a:r>
              <a:rPr lang="en-US" sz="3200" b="1" dirty="0" err="1">
                <a:solidFill>
                  <a:srgbClr val="002060"/>
                </a:solidFill>
                <a:latin typeface="Arial" panose="020B0604020202020204" pitchFamily="34" charset="0"/>
                <a:cs typeface="Arial" panose="020B0604020202020204" pitchFamily="34" charset="0"/>
              </a:rPr>
              <a:t>UNOSAT</a:t>
            </a:r>
            <a:r>
              <a:rPr lang="en-US" sz="3200" b="1" dirty="0">
                <a:solidFill>
                  <a:srgbClr val="002060"/>
                </a:solidFill>
                <a:latin typeface="Arial" panose="020B0604020202020204" pitchFamily="34" charset="0"/>
                <a:cs typeface="Arial" panose="020B0604020202020204" pitchFamily="34" charset="0"/>
              </a:rPr>
              <a:t> - </a:t>
            </a:r>
            <a:r>
              <a:rPr lang="en-US" sz="3200" b="1" dirty="0" err="1">
                <a:solidFill>
                  <a:srgbClr val="002060"/>
                </a:solidFill>
                <a:latin typeface="Arial" panose="020B0604020202020204" pitchFamily="34" charset="0"/>
                <a:cs typeface="Arial" panose="020B0604020202020204" pitchFamily="34" charset="0"/>
              </a:rPr>
              <a:t>SERIT</a:t>
            </a:r>
            <a:r>
              <a:rPr lang="en-US" sz="3200" b="1" dirty="0">
                <a:solidFill>
                  <a:srgbClr val="002060"/>
                </a:solidFill>
                <a:latin typeface="Arial" panose="020B0604020202020204" pitchFamily="34" charset="0"/>
                <a:cs typeface="Arial" panose="020B0604020202020204" pitchFamily="34" charset="0"/>
              </a:rPr>
              <a:t>)</a:t>
            </a:r>
            <a:endParaRPr lang="en-SG" sz="3200" b="1" dirty="0">
              <a:solidFill>
                <a:srgbClr val="002060"/>
              </a:solidFill>
              <a:latin typeface="Arial" panose="020B0604020202020204" pitchFamily="34" charset="0"/>
              <a:cs typeface="Arial" panose="020B0604020202020204" pitchFamily="34" charset="0"/>
            </a:endParaRPr>
          </a:p>
        </p:txBody>
      </p:sp>
      <p:pic>
        <p:nvPicPr>
          <p:cNvPr id="34819" name="Content Placeholder 3" descr="SERTIT_c203_P04_myanmar_yangon_flood_water_depth_rsat2_50k_v2_midres.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1438" y="0"/>
            <a:ext cx="4429125" cy="3822700"/>
          </a:xfrm>
        </p:spPr>
      </p:pic>
      <p:pic>
        <p:nvPicPr>
          <p:cNvPr id="34820" name="Picture 4" descr="SERTIT_c203_P06_myanmar_yangon_flood_dynamic_asar_20080518_400k_midr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875" y="3035300"/>
            <a:ext cx="440055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5004919" y="1556792"/>
            <a:ext cx="4011216" cy="4176464"/>
          </a:xfrm>
        </p:spPr>
        <p:txBody>
          <a:bodyPr>
            <a:normAutofit/>
          </a:bodyPr>
          <a:lstStyle/>
          <a:p>
            <a:r>
              <a:rPr lang="en-US" altLang="en-US" sz="1800" dirty="0" smtClean="0">
                <a:latin typeface="Calibri" pitchFamily="34" charset="0"/>
              </a:rPr>
              <a:t>Located </a:t>
            </a:r>
            <a:r>
              <a:rPr lang="en-US" sz="1800" dirty="0" smtClean="0">
                <a:latin typeface="Calibri" pitchFamily="34" charset="0"/>
              </a:rPr>
              <a:t>between latitudes 09° 32'N and 28° 31'N and longitudes 92° 10'E and 101° 11'E </a:t>
            </a:r>
            <a:r>
              <a:rPr lang="en-US" altLang="en-US" sz="1800" dirty="0" smtClean="0">
                <a:latin typeface="Calibri" pitchFamily="34" charset="0"/>
              </a:rPr>
              <a:t>in SE Asia, 676,557 Km</a:t>
            </a:r>
            <a:r>
              <a:rPr lang="en-US" altLang="en-US" sz="1800" baseline="30000" dirty="0" smtClean="0">
                <a:latin typeface="Calibri" pitchFamily="34" charset="0"/>
                <a:ea typeface="Arial Unicode MS" pitchFamily="34" charset="-128"/>
                <a:cs typeface="Arial Unicode MS" pitchFamily="34" charset="-128"/>
              </a:rPr>
              <a:t>2 </a:t>
            </a:r>
            <a:r>
              <a:rPr lang="en-US" altLang="en-US" sz="1800" dirty="0" smtClean="0">
                <a:latin typeface="Calibri" pitchFamily="34" charset="0"/>
                <a:ea typeface="Arial Unicode MS" pitchFamily="34" charset="-128"/>
                <a:cs typeface="Arial Unicode MS" pitchFamily="34" charset="-128"/>
              </a:rPr>
              <a:t>in area</a:t>
            </a:r>
          </a:p>
          <a:p>
            <a:r>
              <a:rPr lang="en-US" altLang="en-US" sz="1800" dirty="0" smtClean="0">
                <a:latin typeface="Calibri" pitchFamily="34" charset="0"/>
                <a:ea typeface="Arial Unicode MS" pitchFamily="34" charset="-128"/>
                <a:cs typeface="Arial Unicode MS" pitchFamily="34" charset="-128"/>
              </a:rPr>
              <a:t>Coastline from north to south </a:t>
            </a:r>
            <a:r>
              <a:rPr lang="en-US" sz="1600" b="1" dirty="0" smtClean="0">
                <a:latin typeface="Calibri" pitchFamily="34" charset="0"/>
              </a:rPr>
              <a:t>2,228 kilometers (1,385 miles)</a:t>
            </a:r>
            <a:endParaRPr lang="en-US" altLang="en-US" sz="1800" dirty="0" smtClean="0">
              <a:latin typeface="Calibri" pitchFamily="34" charset="0"/>
            </a:endParaRPr>
          </a:p>
          <a:p>
            <a:pPr eaLnBrk="1" hangingPunct="1"/>
            <a:r>
              <a:rPr lang="en-US" altLang="en-US" sz="1800" dirty="0" smtClean="0">
                <a:latin typeface="Calibri" pitchFamily="34" charset="0"/>
              </a:rPr>
              <a:t>Population 52 Millions (2014)</a:t>
            </a:r>
            <a:endParaRPr lang="en-US" altLang="en-US" sz="1800" baseline="30000" dirty="0" smtClean="0">
              <a:latin typeface="Calibri" pitchFamily="34" charset="0"/>
              <a:ea typeface="Arial Unicode MS" pitchFamily="34" charset="-128"/>
              <a:cs typeface="Arial Unicode MS" pitchFamily="34" charset="-128"/>
            </a:endParaRPr>
          </a:p>
          <a:p>
            <a:pPr eaLnBrk="1" hangingPunct="1"/>
            <a:r>
              <a:rPr lang="en-US" altLang="en-US" sz="1800" dirty="0" smtClean="0">
                <a:latin typeface="Calibri" pitchFamily="34" charset="0"/>
                <a:ea typeface="Arial Unicode MS" pitchFamily="34" charset="-128"/>
                <a:cs typeface="Arial Unicode MS" pitchFamily="34" charset="-128"/>
              </a:rPr>
              <a:t>70% Rural population</a:t>
            </a:r>
          </a:p>
          <a:p>
            <a:pPr eaLnBrk="1" hangingPunct="1"/>
            <a:r>
              <a:rPr lang="en-US" altLang="en-US" sz="1800" dirty="0" smtClean="0">
                <a:latin typeface="Calibri" pitchFamily="34" charset="0"/>
              </a:rPr>
              <a:t>42% lives in upland areas</a:t>
            </a:r>
            <a:endParaRPr lang="en-US" altLang="en-US" sz="1800" dirty="0" smtClean="0">
              <a:latin typeface="Calibri" pitchFamily="34" charset="0"/>
              <a:ea typeface="Arial Unicode MS" pitchFamily="34" charset="-128"/>
              <a:cs typeface="Arial Unicode MS" pitchFamily="34" charset="-128"/>
            </a:endParaRPr>
          </a:p>
          <a:p>
            <a:pPr eaLnBrk="1" hangingPunct="1"/>
            <a:r>
              <a:rPr lang="en-US" altLang="en-US" sz="1800" dirty="0" smtClean="0">
                <a:latin typeface="Calibri" pitchFamily="34" charset="0"/>
                <a:ea typeface="Arial Unicode MS" pitchFamily="34" charset="-128"/>
                <a:cs typeface="Arial Unicode MS" pitchFamily="34" charset="-128"/>
              </a:rPr>
              <a:t>Agricultural-based Economy</a:t>
            </a:r>
          </a:p>
          <a:p>
            <a:r>
              <a:rPr lang="en-US" altLang="en-US" sz="1800" dirty="0" smtClean="0">
                <a:latin typeface="Calibri" pitchFamily="34" charset="0"/>
                <a:ea typeface="Arial Unicode MS" pitchFamily="34" charset="-128"/>
                <a:cs typeface="Arial Unicode MS" pitchFamily="34" charset="-128"/>
              </a:rPr>
              <a:t>Three seasons: (</a:t>
            </a:r>
            <a:r>
              <a:rPr lang="en-US" sz="1800" b="1" i="1" dirty="0" smtClean="0">
                <a:latin typeface="Calibri" pitchFamily="34" charset="0"/>
              </a:rPr>
              <a:t>Summer, Rainy Season</a:t>
            </a:r>
            <a:r>
              <a:rPr lang="en-US" sz="1800" dirty="0" smtClean="0">
                <a:latin typeface="Calibri" pitchFamily="34" charset="0"/>
              </a:rPr>
              <a:t>, and </a:t>
            </a:r>
            <a:r>
              <a:rPr lang="en-US" sz="1800" b="1" i="1" dirty="0" smtClean="0">
                <a:latin typeface="Calibri" pitchFamily="34" charset="0"/>
              </a:rPr>
              <a:t>Winter</a:t>
            </a:r>
            <a:r>
              <a:rPr lang="en-US" sz="1800" dirty="0" smtClean="0">
                <a:latin typeface="Calibri" pitchFamily="34" charset="0"/>
              </a:rPr>
              <a:t>)</a:t>
            </a:r>
            <a:endParaRPr lang="en-US" altLang="en-US" sz="1800" dirty="0" smtClean="0">
              <a:latin typeface="Calibri" pitchFamily="34" charset="0"/>
              <a:ea typeface="Arial Unicode MS" pitchFamily="34" charset="-128"/>
              <a:cs typeface="Arial Unicode MS" pitchFamily="34" charset="-128"/>
            </a:endParaRPr>
          </a:p>
        </p:txBody>
      </p:sp>
      <p:sp>
        <p:nvSpPr>
          <p:cNvPr id="4" name="TextBox 3"/>
          <p:cNvSpPr txBox="1"/>
          <p:nvPr/>
        </p:nvSpPr>
        <p:spPr>
          <a:xfrm>
            <a:off x="2432067" y="764704"/>
            <a:ext cx="4336956" cy="523220"/>
          </a:xfrm>
          <a:prstGeom prst="rect">
            <a:avLst/>
          </a:prstGeom>
          <a:noFill/>
        </p:spPr>
        <p:txBody>
          <a:bodyPr wrap="none" rtlCol="0">
            <a:spAutoFit/>
          </a:bodyPr>
          <a:lstStyle/>
          <a:p>
            <a:r>
              <a:rPr lang="en-US" sz="2800" dirty="0" smtClean="0">
                <a:solidFill>
                  <a:schemeClr val="tx2"/>
                </a:solidFill>
                <a:latin typeface="Arial Black" pitchFamily="34" charset="0"/>
              </a:rPr>
              <a:t>Myanmar at a Glance</a:t>
            </a:r>
          </a:p>
        </p:txBody>
      </p:sp>
      <p:pic>
        <p:nvPicPr>
          <p:cNvPr id="5" name="Picture 4" descr="D:\For Report_ChinaVisit\Dump\ROLE OF GEOSCIENCES\Slide4jpg_tm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327" y="1556792"/>
            <a:ext cx="4750823" cy="4392488"/>
          </a:xfrm>
          <a:prstGeom prst="rect">
            <a:avLst/>
          </a:prstGeom>
          <a:noFill/>
          <a:ln>
            <a:noFill/>
          </a:ln>
        </p:spPr>
      </p:pic>
      <p:pic>
        <p:nvPicPr>
          <p:cNvPr id="6" name="Picture 5" descr="http://www.myanmar-embassy-tokyo.net/images/myanmar-new-flag.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2852936"/>
            <a:ext cx="653118" cy="432048"/>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1"/>
          <p:cNvSpPr>
            <a:spLocks noGrp="1"/>
          </p:cNvSpPr>
          <p:nvPr>
            <p:ph type="title"/>
          </p:nvPr>
        </p:nvSpPr>
        <p:spPr>
          <a:xfrm>
            <a:off x="971600" y="476672"/>
            <a:ext cx="7467600" cy="796925"/>
          </a:xfrm>
          <a:noFill/>
        </p:spPr>
        <p:txBody>
          <a:bodyPr vert="horz" lIns="0" rIns="0" bIns="0" anchor="b">
            <a:normAutofit/>
          </a:bodyPr>
          <a:lstStyle/>
          <a:p>
            <a:pPr algn="ctr"/>
            <a:r>
              <a:rPr lang="en-US" altLang="en-US" sz="3200" b="1" dirty="0">
                <a:solidFill>
                  <a:srgbClr val="002060"/>
                </a:solidFill>
                <a:latin typeface="Arial" panose="020B0604020202020204" pitchFamily="34" charset="0"/>
                <a:cs typeface="Arial" panose="020B0604020202020204" pitchFamily="34" charset="0"/>
              </a:rPr>
              <a:t>FAO Mangrove and Flood</a:t>
            </a:r>
            <a:endParaRPr lang="en-SG" altLang="en-US" sz="3200" b="1" dirty="0">
              <a:solidFill>
                <a:srgbClr val="002060"/>
              </a:solidFill>
              <a:latin typeface="Arial" panose="020B0604020202020204" pitchFamily="34" charset="0"/>
              <a:cs typeface="Arial" panose="020B0604020202020204" pitchFamily="34" charset="0"/>
            </a:endParaRPr>
          </a:p>
        </p:txBody>
      </p:sp>
      <p:pic>
        <p:nvPicPr>
          <p:cNvPr id="35842" name="Content Placeholder 3" descr="Myanmar_flood2_red.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484784"/>
            <a:ext cx="7387948" cy="5222777"/>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259632" y="404664"/>
            <a:ext cx="6840760" cy="792088"/>
          </a:xfrm>
          <a:noFill/>
        </p:spPr>
        <p:txBody>
          <a:bodyPr vert="horz" lIns="0" rIns="0" bIns="0" anchor="b">
            <a:normAutofit fontScale="90000"/>
          </a:bodyPr>
          <a:lstStyle/>
          <a:p>
            <a:pPr algn="ctr"/>
            <a:r>
              <a:rPr lang="en-US" altLang="en-US" sz="3200" b="1" dirty="0">
                <a:solidFill>
                  <a:srgbClr val="002060"/>
                </a:solidFill>
                <a:latin typeface="Arial" panose="020B0604020202020204" pitchFamily="34" charset="0"/>
                <a:cs typeface="Arial" panose="020B0604020202020204" pitchFamily="34" charset="0"/>
              </a:rPr>
              <a:t>Bangladesh Strom Prone Areas Model</a:t>
            </a:r>
            <a:endParaRPr lang="en-SG" altLang="en-US" sz="3200" b="1" dirty="0">
              <a:solidFill>
                <a:srgbClr val="002060"/>
              </a:solidFill>
              <a:latin typeface="Arial" panose="020B0604020202020204" pitchFamily="34" charset="0"/>
              <a:cs typeface="Arial" panose="020B0604020202020204" pitchFamily="34" charset="0"/>
            </a:endParaRPr>
          </a:p>
        </p:txBody>
      </p:sp>
      <p:pic>
        <p:nvPicPr>
          <p:cNvPr id="36867" name="Content Placeholder 3" descr="unjlc_FL_mmr080512.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80329" y="1484784"/>
            <a:ext cx="6799366" cy="4680520"/>
          </a:xfrm>
        </p:spPr>
      </p:pic>
      <p:sp>
        <p:nvSpPr>
          <p:cNvPr id="2" name="TextBox 1"/>
          <p:cNvSpPr txBox="1"/>
          <p:nvPr/>
        </p:nvSpPr>
        <p:spPr>
          <a:xfrm>
            <a:off x="1187624" y="6381328"/>
            <a:ext cx="2704330" cy="307777"/>
          </a:xfrm>
          <a:prstGeom prst="rect">
            <a:avLst/>
          </a:prstGeom>
          <a:noFill/>
        </p:spPr>
        <p:txBody>
          <a:bodyPr wrap="none" rtlCol="0">
            <a:spAutoFit/>
          </a:bodyPr>
          <a:lstStyle/>
          <a:p>
            <a:r>
              <a:rPr lang="en-US" sz="1400" dirty="0" smtClean="0">
                <a:solidFill>
                  <a:srgbClr val="0070C0"/>
                </a:solidFill>
              </a:rPr>
              <a:t>Credit: </a:t>
            </a:r>
            <a:r>
              <a:rPr lang="en-US" sz="1400" dirty="0" err="1" smtClean="0">
                <a:solidFill>
                  <a:srgbClr val="0070C0"/>
                </a:solidFill>
              </a:rPr>
              <a:t>Mozaharul</a:t>
            </a:r>
            <a:r>
              <a:rPr lang="en-US" sz="1400" dirty="0" smtClean="0">
                <a:solidFill>
                  <a:srgbClr val="0070C0"/>
                </a:solidFill>
              </a:rPr>
              <a:t> </a:t>
            </a:r>
            <a:r>
              <a:rPr lang="en-US" sz="1400" dirty="0" err="1" smtClean="0">
                <a:solidFill>
                  <a:srgbClr val="0070C0"/>
                </a:solidFill>
              </a:rPr>
              <a:t>Alam</a:t>
            </a:r>
            <a:r>
              <a:rPr lang="en-US" sz="1400" dirty="0" smtClean="0">
                <a:solidFill>
                  <a:srgbClr val="0070C0"/>
                </a:solidFill>
              </a:rPr>
              <a:t> (BCAS)</a:t>
            </a:r>
            <a:endParaRPr lang="en-US" sz="1400" dirty="0">
              <a:solidFill>
                <a:srgbClr val="0070C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3" descr="risk and dem.jpg"/>
          <p:cNvPicPr>
            <a:picLocks noGrp="1" noChangeAspect="1"/>
          </p:cNvPicPr>
          <p:nvPr>
            <p:ph idx="1"/>
          </p:nvPr>
        </p:nvPicPr>
        <p:blipFill>
          <a:blip r:embed="rId2" cstate="print">
            <a:extLst>
              <a:ext uri="{28A0092B-C50C-407E-A947-70E740481C1C}">
                <a14:useLocalDpi xmlns:a14="http://schemas.microsoft.com/office/drawing/2010/main" val="0"/>
              </a:ext>
            </a:extLst>
          </a:blip>
          <a:srcRect l="2663" r="12144"/>
          <a:stretch>
            <a:fillRect/>
          </a:stretch>
        </p:blipFill>
        <p:spPr>
          <a:xfrm>
            <a:off x="0" y="428625"/>
            <a:ext cx="9144000" cy="5459413"/>
          </a:xfrm>
        </p:spPr>
      </p:pic>
      <p:pic>
        <p:nvPicPr>
          <p:cNvPr id="37891" name="Content Placeholder 3" descr="Ir colour scal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3143250"/>
            <a:ext cx="29876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4"/>
          <p:cNvSpPr txBox="1">
            <a:spLocks noChangeArrowheads="1"/>
          </p:cNvSpPr>
          <p:nvPr/>
        </p:nvSpPr>
        <p:spPr bwMode="auto">
          <a:xfrm>
            <a:off x="2915816" y="5949280"/>
            <a:ext cx="2076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rgbClr val="002060"/>
                </a:solidFill>
              </a:rPr>
              <a:t>2 meter interval</a:t>
            </a:r>
            <a:endParaRPr lang="en-SG" altLang="en-US" sz="2000" b="1" dirty="0">
              <a:solidFill>
                <a:srgbClr val="002060"/>
              </a:solidFill>
            </a:endParaRPr>
          </a:p>
        </p:txBody>
      </p:sp>
      <p:sp>
        <p:nvSpPr>
          <p:cNvPr id="37892" name="Title 1"/>
          <p:cNvSpPr>
            <a:spLocks noGrp="1"/>
          </p:cNvSpPr>
          <p:nvPr>
            <p:ph type="title"/>
          </p:nvPr>
        </p:nvSpPr>
        <p:spPr>
          <a:xfrm>
            <a:off x="0" y="5373216"/>
            <a:ext cx="5004047" cy="504056"/>
          </a:xfrm>
          <a:solidFill>
            <a:srgbClr val="2F326F"/>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oAutofit/>
          </a:bodyPr>
          <a:lstStyle/>
          <a:p>
            <a:pPr algn="ctr" eaLnBrk="1" hangingPunct="1">
              <a:defRPr/>
            </a:pPr>
            <a:r>
              <a:rPr lang="en-US" sz="2800" dirty="0" smtClean="0">
                <a:latin typeface="Arial Black" pitchFamily="34" charset="0"/>
              </a:rPr>
              <a:t>Digital elevation model</a:t>
            </a:r>
            <a:endParaRPr lang="en-SG" sz="2800" dirty="0" smtClean="0">
              <a:latin typeface="Arial Black"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1438"/>
            <a:ext cx="7467600" cy="1143000"/>
          </a:xfrm>
          <a:noFill/>
        </p:spPr>
        <p:txBody>
          <a:bodyPr vert="horz" lIns="0" rIns="0" bIns="0" anchor="b">
            <a:normAutofit/>
          </a:bodyPr>
          <a:lstStyle/>
          <a:p>
            <a:pPr algn="ctr"/>
            <a:r>
              <a:rPr lang="en-US" sz="3200" b="1" dirty="0">
                <a:solidFill>
                  <a:srgbClr val="002060"/>
                </a:solidFill>
                <a:latin typeface="Arial" panose="020B0604020202020204" pitchFamily="34" charset="0"/>
                <a:cs typeface="Arial" panose="020B0604020202020204" pitchFamily="34" charset="0"/>
              </a:rPr>
              <a:t>Checking the line between High and Moderate Zones</a:t>
            </a:r>
            <a:endParaRPr lang="en-SG" sz="3200" b="1" dirty="0">
              <a:solidFill>
                <a:srgbClr val="002060"/>
              </a:solidFill>
              <a:latin typeface="Arial" panose="020B0604020202020204" pitchFamily="34" charset="0"/>
              <a:cs typeface="Arial" panose="020B0604020202020204" pitchFamily="34" charset="0"/>
            </a:endParaRPr>
          </a:p>
        </p:txBody>
      </p:sp>
      <p:sp>
        <p:nvSpPr>
          <p:cNvPr id="38914" name="Content Placeholder 2"/>
          <p:cNvSpPr>
            <a:spLocks noGrp="1"/>
          </p:cNvSpPr>
          <p:nvPr>
            <p:ph idx="1"/>
          </p:nvPr>
        </p:nvSpPr>
        <p:spPr/>
        <p:txBody>
          <a:bodyPr/>
          <a:lstStyle/>
          <a:p>
            <a:pPr eaLnBrk="1" hangingPunct="1"/>
            <a:endParaRPr lang="en-SG" altLang="en-US" smtClean="0"/>
          </a:p>
        </p:txBody>
      </p:sp>
      <p:pic>
        <p:nvPicPr>
          <p:cNvPr id="389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30313"/>
            <a:ext cx="9144000"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Image21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3625" y="3071813"/>
            <a:ext cx="3000375"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8"/>
          <p:cNvSpPr txBox="1">
            <a:spLocks/>
          </p:cNvSpPr>
          <p:nvPr/>
        </p:nvSpPr>
        <p:spPr>
          <a:xfrm>
            <a:off x="5357813" y="6000750"/>
            <a:ext cx="2500312"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420624" indent="-384048" fontAlgn="auto">
              <a:spcBef>
                <a:spcPct val="20000"/>
              </a:spcBef>
              <a:spcAft>
                <a:spcPts val="0"/>
              </a:spcAft>
              <a:buClr>
                <a:schemeClr val="accent1"/>
              </a:buClr>
              <a:buSzPct val="80000"/>
              <a:buFont typeface="Wingdings 2"/>
              <a:buNone/>
              <a:defRPr/>
            </a:pPr>
            <a:r>
              <a:rPr lang="en-US" sz="3000" dirty="0">
                <a:solidFill>
                  <a:schemeClr val="bg1"/>
                </a:solidFill>
                <a:latin typeface="+mn-lt"/>
                <a:cs typeface="+mn-cs"/>
              </a:rPr>
              <a:t>October 2008</a:t>
            </a:r>
            <a:endParaRPr lang="en-SG" sz="30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itle 1"/>
          <p:cNvSpPr>
            <a:spLocks noGrp="1"/>
          </p:cNvSpPr>
          <p:nvPr>
            <p:ph type="title"/>
          </p:nvPr>
        </p:nvSpPr>
        <p:spPr>
          <a:xfrm>
            <a:off x="467544" y="5805264"/>
            <a:ext cx="5112568" cy="738336"/>
          </a:xfrm>
          <a:noFill/>
        </p:spPr>
        <p:txBody>
          <a:bodyPr vert="horz" lIns="0" rIns="0" bIns="0" anchor="b">
            <a:normAutofit/>
          </a:bodyPr>
          <a:lstStyle/>
          <a:p>
            <a:pPr algn="ctr"/>
            <a:r>
              <a:rPr lang="en-US" altLang="en-US" sz="3200" b="1" dirty="0">
                <a:solidFill>
                  <a:srgbClr val="002060"/>
                </a:solidFill>
                <a:latin typeface="Arial" panose="020B0604020202020204" pitchFamily="34" charset="0"/>
                <a:cs typeface="Arial" panose="020B0604020202020204" pitchFamily="34" charset="0"/>
              </a:rPr>
              <a:t>Yangon - </a:t>
            </a:r>
            <a:r>
              <a:rPr lang="en-US" altLang="en-US" sz="3200" b="1" dirty="0" err="1">
                <a:solidFill>
                  <a:srgbClr val="002060"/>
                </a:solidFill>
                <a:latin typeface="Arial" panose="020B0604020202020204" pitchFamily="34" charset="0"/>
                <a:cs typeface="Arial" panose="020B0604020202020204" pitchFamily="34" charset="0"/>
              </a:rPr>
              <a:t>Bogale</a:t>
            </a:r>
            <a:endParaRPr lang="en-SG" altLang="en-US" sz="3200" b="1" dirty="0">
              <a:solidFill>
                <a:srgbClr val="002060"/>
              </a:solidFill>
              <a:latin typeface="Arial" panose="020B0604020202020204" pitchFamily="34" charset="0"/>
              <a:cs typeface="Arial" panose="020B0604020202020204" pitchFamily="34" charset="0"/>
            </a:endParaRPr>
          </a:p>
        </p:txBody>
      </p:sp>
      <p:pic>
        <p:nvPicPr>
          <p:cNvPr id="399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196752"/>
            <a:ext cx="7467600" cy="4486394"/>
          </a:xfrm>
        </p:spPr>
      </p:pic>
      <p:pic>
        <p:nvPicPr>
          <p:cNvPr id="39939" name="Picture 4" descr="Image23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6438" y="4000500"/>
            <a:ext cx="25717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Image228.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692696"/>
            <a:ext cx="18573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043608" y="5157192"/>
            <a:ext cx="7467600" cy="1143000"/>
          </a:xfrm>
          <a:noFill/>
        </p:spPr>
        <p:txBody>
          <a:bodyPr vert="horz" lIns="0" rIns="0" bIns="0" anchor="b">
            <a:normAutofit/>
          </a:bodyPr>
          <a:lstStyle/>
          <a:p>
            <a:pPr algn="ctr"/>
            <a:r>
              <a:rPr lang="en-US" altLang="en-US" sz="3200" b="1" dirty="0">
                <a:solidFill>
                  <a:srgbClr val="002060"/>
                </a:solidFill>
                <a:latin typeface="Arial" panose="020B0604020202020204" pitchFamily="34" charset="0"/>
                <a:cs typeface="Arial" panose="020B0604020202020204" pitchFamily="34" charset="0"/>
              </a:rPr>
              <a:t>Checked and Modified</a:t>
            </a:r>
            <a:endParaRPr lang="en-SG" altLang="en-US" sz="3200" b="1" dirty="0">
              <a:solidFill>
                <a:srgbClr val="002060"/>
              </a:solidFill>
              <a:latin typeface="Arial" panose="020B0604020202020204" pitchFamily="34" charset="0"/>
              <a:cs typeface="Arial" panose="020B0604020202020204" pitchFamily="34" charset="0"/>
            </a:endParaRPr>
          </a:p>
        </p:txBody>
      </p:sp>
      <p:pic>
        <p:nvPicPr>
          <p:cNvPr id="40963" name="Content Placeholder 3" descr="risk modified.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764704"/>
            <a:ext cx="9144000" cy="4695825"/>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500063" y="5286375"/>
            <a:ext cx="7467600" cy="1143000"/>
          </a:xfrm>
        </p:spPr>
        <p:txBody>
          <a:bodyPr/>
          <a:lstStyle/>
          <a:p>
            <a:pPr eaLnBrk="1" hangingPunct="1"/>
            <a:r>
              <a:rPr lang="en-US" altLang="en-US" dirty="0" smtClean="0">
                <a:solidFill>
                  <a:srgbClr val="0070C0"/>
                </a:solidFill>
              </a:rPr>
              <a:t>4 levels classified</a:t>
            </a:r>
            <a:endParaRPr lang="en-SG" altLang="en-US" dirty="0" smtClean="0">
              <a:solidFill>
                <a:srgbClr val="0070C0"/>
              </a:solidFill>
            </a:endParaRPr>
          </a:p>
        </p:txBody>
      </p:sp>
      <p:pic>
        <p:nvPicPr>
          <p:cNvPr id="41987" name="Content Placeholder 5" descr="high risk.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357188"/>
            <a:ext cx="9144000" cy="4695825"/>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772816"/>
            <a:ext cx="7560840" cy="4525963"/>
          </a:xfrm>
        </p:spPr>
        <p:txBody>
          <a:bodyPr>
            <a:normAutofit/>
          </a:bodyPr>
          <a:lstStyle/>
          <a:p>
            <a:pPr marL="420624" indent="-384048" eaLnBrk="1" fontAlgn="auto" hangingPunct="1">
              <a:spcAft>
                <a:spcPts val="0"/>
              </a:spcAft>
              <a:buFont typeface="Wingdings 2"/>
              <a:buChar char=""/>
              <a:defRPr/>
            </a:pPr>
            <a:r>
              <a:rPr lang="en-US" sz="2000" b="1" dirty="0" smtClean="0">
                <a:solidFill>
                  <a:srgbClr val="002060"/>
                </a:solidFill>
                <a:latin typeface="+mj-lt"/>
              </a:rPr>
              <a:t>Low Zone</a:t>
            </a:r>
          </a:p>
          <a:p>
            <a:pPr marL="722376" lvl="1" indent="-274320" algn="just" eaLnBrk="1" fontAlgn="auto" hangingPunct="1">
              <a:spcAft>
                <a:spcPts val="0"/>
              </a:spcAft>
              <a:buFont typeface="Wingdings 2"/>
              <a:buChar char=""/>
              <a:defRPr/>
            </a:pPr>
            <a:r>
              <a:rPr lang="en-US" sz="2000" dirty="0" smtClean="0">
                <a:latin typeface="+mj-lt"/>
              </a:rPr>
              <a:t>(4 ft Max flood with avg. 2 ft), only susceptible to wind)</a:t>
            </a:r>
          </a:p>
          <a:p>
            <a:pPr marL="420624" indent="-384048" algn="just" eaLnBrk="1" fontAlgn="auto" hangingPunct="1">
              <a:spcAft>
                <a:spcPts val="0"/>
              </a:spcAft>
              <a:buFont typeface="Wingdings 2"/>
              <a:buChar char=""/>
              <a:defRPr/>
            </a:pPr>
            <a:r>
              <a:rPr lang="en-US" sz="2000" b="1" dirty="0" smtClean="0">
                <a:solidFill>
                  <a:srgbClr val="002060"/>
                </a:solidFill>
                <a:latin typeface="+mj-lt"/>
              </a:rPr>
              <a:t>Moderate Zone</a:t>
            </a:r>
          </a:p>
          <a:p>
            <a:pPr marL="722376" lvl="1" indent="-274320" algn="just" eaLnBrk="1" fontAlgn="auto" hangingPunct="1">
              <a:spcAft>
                <a:spcPts val="0"/>
              </a:spcAft>
              <a:buFont typeface="Wingdings 2"/>
              <a:buChar char=""/>
              <a:defRPr/>
            </a:pPr>
            <a:r>
              <a:rPr lang="en-US" sz="2000" dirty="0" smtClean="0">
                <a:latin typeface="+mj-lt"/>
              </a:rPr>
              <a:t>(4 to 6 ft Max flood), probable places of escape even at homes. Most Ayeyarwaddy cities fall in this zone</a:t>
            </a:r>
          </a:p>
          <a:p>
            <a:pPr marL="420624" indent="-384048" algn="just" eaLnBrk="1" fontAlgn="auto" hangingPunct="1">
              <a:spcAft>
                <a:spcPts val="0"/>
              </a:spcAft>
              <a:buFont typeface="Wingdings 2"/>
              <a:buChar char=""/>
              <a:defRPr/>
            </a:pPr>
            <a:r>
              <a:rPr lang="en-US" sz="2000" b="1" dirty="0" smtClean="0">
                <a:solidFill>
                  <a:srgbClr val="002060"/>
                </a:solidFill>
                <a:latin typeface="+mj-lt"/>
              </a:rPr>
              <a:t>High Zone</a:t>
            </a:r>
          </a:p>
          <a:p>
            <a:pPr marL="722376" lvl="1" indent="-274320" algn="just" eaLnBrk="1" fontAlgn="auto" hangingPunct="1">
              <a:spcAft>
                <a:spcPts val="0"/>
              </a:spcAft>
              <a:buFont typeface="Wingdings 2"/>
              <a:buChar char=""/>
              <a:defRPr/>
            </a:pPr>
            <a:r>
              <a:rPr lang="en-US" sz="2000" dirty="0" smtClean="0">
                <a:latin typeface="+mj-lt"/>
              </a:rPr>
              <a:t>(&gt; 6 ft), all buildings should be storm/surge resistant, emergency shelter to be installed, emergency equipments (life safety dress, first aids) and drill is essential</a:t>
            </a:r>
          </a:p>
          <a:p>
            <a:pPr marL="420624" indent="-384048" algn="just" eaLnBrk="1" fontAlgn="auto" hangingPunct="1">
              <a:spcAft>
                <a:spcPts val="0"/>
              </a:spcAft>
              <a:buFont typeface="Wingdings 2"/>
              <a:buChar char=""/>
              <a:defRPr/>
            </a:pPr>
            <a:r>
              <a:rPr lang="en-US" sz="2000" b="1" dirty="0" smtClean="0">
                <a:solidFill>
                  <a:srgbClr val="002060"/>
                </a:solidFill>
                <a:latin typeface="+mj-lt"/>
              </a:rPr>
              <a:t>Very High</a:t>
            </a:r>
          </a:p>
          <a:p>
            <a:pPr marL="722376" lvl="1" indent="-274320" algn="just" eaLnBrk="1" fontAlgn="auto" hangingPunct="1">
              <a:spcAft>
                <a:spcPts val="0"/>
              </a:spcAft>
              <a:buFont typeface="Wingdings 2"/>
              <a:buChar char=""/>
              <a:defRPr/>
            </a:pPr>
            <a:r>
              <a:rPr lang="en-US" sz="2000" dirty="0" smtClean="0">
                <a:latin typeface="+mj-lt"/>
              </a:rPr>
              <a:t>Not recommended for normal livelihood/settlement, only reserved for special projects with fully equipped emergency procedures and apparatus</a:t>
            </a:r>
          </a:p>
        </p:txBody>
      </p:sp>
      <p:sp>
        <p:nvSpPr>
          <p:cNvPr id="4" name="Title 1"/>
          <p:cNvSpPr>
            <a:spLocks noGrp="1"/>
          </p:cNvSpPr>
          <p:nvPr>
            <p:ph type="title"/>
          </p:nvPr>
        </p:nvSpPr>
        <p:spPr>
          <a:xfrm>
            <a:off x="993993" y="548680"/>
            <a:ext cx="7467600" cy="936104"/>
          </a:xfrm>
        </p:spPr>
        <p:txBody>
          <a:bodyPr>
            <a:normAutofit/>
          </a:bodyPr>
          <a:lstStyle/>
          <a:p>
            <a:pPr eaLnBrk="1" hangingPunct="1"/>
            <a:r>
              <a:rPr lang="en-US" altLang="en-US" sz="3600" dirty="0" smtClean="0">
                <a:solidFill>
                  <a:srgbClr val="0070C0"/>
                </a:solidFill>
                <a:latin typeface="Arial" panose="020B0604020202020204" pitchFamily="34" charset="0"/>
                <a:cs typeface="Arial" panose="020B0604020202020204" pitchFamily="34" charset="0"/>
              </a:rPr>
              <a:t>4 Strom Surge Potential Zones</a:t>
            </a:r>
            <a:endParaRPr lang="en-SG" altLang="en-US" sz="3600" dirty="0" smtClean="0">
              <a:solidFill>
                <a:srgbClr val="0070C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descr="Flood Final5.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484784"/>
            <a:ext cx="7467600" cy="3908044"/>
          </a:xfrm>
        </p:spPr>
      </p:pic>
      <p:sp>
        <p:nvSpPr>
          <p:cNvPr id="5" name="Rectangle 4"/>
          <p:cNvSpPr/>
          <p:nvPr/>
        </p:nvSpPr>
        <p:spPr>
          <a:xfrm>
            <a:off x="611560" y="692696"/>
            <a:ext cx="3312368" cy="584775"/>
          </a:xfrm>
          <a:prstGeom prst="rect">
            <a:avLst/>
          </a:prstGeom>
          <a:noFill/>
        </p:spPr>
        <p:txBody>
          <a:bodyPr vert="horz" lIns="0" rIns="0" bIns="0" anchor="b">
            <a:normAutofit/>
          </a:bodyPr>
          <a:lstStyle/>
          <a:p>
            <a:pPr algn="ctr"/>
            <a:r>
              <a:rPr lang="en-US" sz="3200" b="1" dirty="0">
                <a:solidFill>
                  <a:srgbClr val="002060"/>
                </a:solidFill>
                <a:ea typeface="+mj-ea"/>
              </a:rPr>
              <a:t>Version 1</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itle 1"/>
          <p:cNvSpPr>
            <a:spLocks noGrp="1"/>
          </p:cNvSpPr>
          <p:nvPr>
            <p:ph type="title"/>
          </p:nvPr>
        </p:nvSpPr>
        <p:spPr>
          <a:xfrm>
            <a:off x="428625" y="428625"/>
            <a:ext cx="7467600" cy="1143000"/>
          </a:xfrm>
        </p:spPr>
        <p:txBody>
          <a:bodyPr/>
          <a:lstStyle/>
          <a:p>
            <a:pPr eaLnBrk="1" hangingPunct="1"/>
            <a:r>
              <a:rPr lang="en-US" altLang="en-US" smtClean="0">
                <a:solidFill>
                  <a:srgbClr val="002060"/>
                </a:solidFill>
              </a:rPr>
              <a:t>Version 1.1</a:t>
            </a:r>
            <a:endParaRPr lang="en-SG" altLang="en-US" smtClean="0">
              <a:solidFill>
                <a:srgbClr val="002060"/>
              </a:solidFill>
            </a:endParaRPr>
          </a:p>
        </p:txBody>
      </p:sp>
      <p:pic>
        <p:nvPicPr>
          <p:cNvPr id="2053" name="Content Placeholder 4" descr="Hazard Map 12 dec grey.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714375"/>
            <a:ext cx="9144000" cy="5065713"/>
          </a:xfrm>
        </p:spPr>
      </p:pic>
      <p:pic>
        <p:nvPicPr>
          <p:cNvPr id="2059" name="Picture 11"/>
          <p:cNvPicPr>
            <a:picLocks noChangeAspect="1" noChangeArrowheads="1"/>
          </p:cNvPicPr>
          <p:nvPr/>
        </p:nvPicPr>
        <p:blipFill>
          <a:blip r:embed="rId3" cstate="print"/>
          <a:srcRect/>
          <a:stretch>
            <a:fillRect/>
          </a:stretch>
        </p:blipFill>
        <p:spPr bwMode="auto">
          <a:xfrm>
            <a:off x="6997700" y="2387600"/>
            <a:ext cx="1397000" cy="787400"/>
          </a:xfrm>
          <a:prstGeom prst="rect">
            <a:avLst/>
          </a:prstGeom>
          <a:noFill/>
          <a:ln w="1">
            <a:miter lim="800000"/>
            <a:headEnd/>
            <a:tailEnd/>
          </a:ln>
        </p:spPr>
      </p:pic>
      <p:pic>
        <p:nvPicPr>
          <p:cNvPr id="2060" name="Picture 12"/>
          <p:cNvPicPr>
            <a:picLocks noChangeAspect="1" noChangeArrowheads="1"/>
          </p:cNvPicPr>
          <p:nvPr/>
        </p:nvPicPr>
        <p:blipFill>
          <a:blip r:embed="rId4" cstate="print"/>
          <a:srcRect/>
          <a:stretch>
            <a:fillRect/>
          </a:stretch>
        </p:blipFill>
        <p:spPr bwMode="auto">
          <a:xfrm>
            <a:off x="3136900" y="4419600"/>
            <a:ext cx="1397000" cy="787400"/>
          </a:xfrm>
          <a:prstGeom prst="rect">
            <a:avLst/>
          </a:prstGeom>
          <a:noFill/>
          <a:ln w="1">
            <a:miter lim="800000"/>
            <a:headEnd/>
            <a:tailEnd/>
          </a:ln>
        </p:spPr>
      </p:pic>
      <p:pic>
        <p:nvPicPr>
          <p:cNvPr id="2061" name="Picture 13"/>
          <p:cNvPicPr>
            <a:picLocks noChangeAspect="1" noChangeArrowheads="1"/>
          </p:cNvPicPr>
          <p:nvPr/>
        </p:nvPicPr>
        <p:blipFill>
          <a:blip r:embed="rId5" cstate="print"/>
          <a:srcRect/>
          <a:stretch>
            <a:fillRect/>
          </a:stretch>
        </p:blipFill>
        <p:spPr bwMode="auto">
          <a:xfrm>
            <a:off x="355600" y="4495800"/>
            <a:ext cx="1397000" cy="800100"/>
          </a:xfrm>
          <a:prstGeom prst="rect">
            <a:avLst/>
          </a:prstGeom>
          <a:noFill/>
          <a:ln w="1">
            <a:miter lim="800000"/>
            <a:headEnd/>
            <a:tailEnd/>
          </a:ln>
        </p:spPr>
      </p:pic>
      <p:sp>
        <p:nvSpPr>
          <p:cNvPr id="11" name="Content Placeholder 2"/>
          <p:cNvSpPr txBox="1">
            <a:spLocks/>
          </p:cNvSpPr>
          <p:nvPr/>
        </p:nvSpPr>
        <p:spPr>
          <a:xfrm>
            <a:off x="2000250" y="6000750"/>
            <a:ext cx="6215063" cy="785813"/>
          </a:xfrm>
          <a:prstGeom prst="rect">
            <a:avLst/>
          </a:prstGeom>
        </p:spPr>
        <p:txBody>
          <a:bodyPr>
            <a:noAutofit/>
          </a:bodyPr>
          <a:lstStyle/>
          <a:p>
            <a:pPr marL="420624" indent="-384048" algn="ctr" fontAlgn="auto">
              <a:spcBef>
                <a:spcPct val="20000"/>
              </a:spcBef>
              <a:spcAft>
                <a:spcPts val="0"/>
              </a:spcAft>
              <a:buClr>
                <a:schemeClr val="accent1"/>
              </a:buClr>
              <a:buSzPct val="80000"/>
              <a:defRPr/>
            </a:pPr>
            <a:r>
              <a:rPr lang="en-US" sz="1600" dirty="0">
                <a:solidFill>
                  <a:srgbClr val="002060"/>
                </a:solidFill>
                <a:latin typeface="+mn-lt"/>
                <a:cs typeface="+mn-cs"/>
              </a:rPr>
              <a:t>Comparison with calculated storm surge information based on bathymetry and  coastal contour configuration </a:t>
            </a:r>
            <a:endParaRPr lang="en-US" sz="1600" dirty="0" smtClean="0">
              <a:solidFill>
                <a:srgbClr val="002060"/>
              </a:solidFill>
              <a:latin typeface="+mn-lt"/>
              <a:cs typeface="+mn-cs"/>
            </a:endParaRPr>
          </a:p>
          <a:p>
            <a:pPr marL="420624" indent="-384048" algn="ctr" fontAlgn="auto">
              <a:spcBef>
                <a:spcPct val="20000"/>
              </a:spcBef>
              <a:spcAft>
                <a:spcPts val="0"/>
              </a:spcAft>
              <a:buClr>
                <a:schemeClr val="accent1"/>
              </a:buClr>
              <a:buSzPct val="80000"/>
              <a:defRPr/>
            </a:pPr>
            <a:r>
              <a:rPr lang="en-US" sz="1600" dirty="0" smtClean="0">
                <a:solidFill>
                  <a:srgbClr val="002060"/>
                </a:solidFill>
                <a:latin typeface="+mn-lt"/>
                <a:cs typeface="+mn-cs"/>
              </a:rPr>
              <a:t>(</a:t>
            </a:r>
            <a:r>
              <a:rPr lang="en-US" sz="1600" dirty="0" err="1">
                <a:solidFill>
                  <a:srgbClr val="002060"/>
                </a:solidFill>
                <a:latin typeface="+mn-lt"/>
                <a:cs typeface="+mn-cs"/>
              </a:rPr>
              <a:t>Hnin</a:t>
            </a:r>
            <a:r>
              <a:rPr lang="en-US" sz="1600" dirty="0">
                <a:solidFill>
                  <a:srgbClr val="002060"/>
                </a:solidFill>
                <a:latin typeface="+mn-lt"/>
                <a:cs typeface="+mn-cs"/>
              </a:rPr>
              <a:t> </a:t>
            </a:r>
            <a:r>
              <a:rPr lang="en-US" sz="1600" dirty="0" err="1">
                <a:solidFill>
                  <a:srgbClr val="002060"/>
                </a:solidFill>
                <a:latin typeface="+mn-lt"/>
                <a:cs typeface="+mn-cs"/>
              </a:rPr>
              <a:t>Hnin</a:t>
            </a:r>
            <a:r>
              <a:rPr lang="en-US" sz="1600" dirty="0">
                <a:solidFill>
                  <a:srgbClr val="002060"/>
                </a:solidFill>
                <a:latin typeface="+mn-lt"/>
                <a:cs typeface="+mn-cs"/>
              </a:rPr>
              <a:t> Swe et al. (2008)</a:t>
            </a:r>
            <a:endParaRPr lang="en-SG" sz="1600" dirty="0">
              <a:solidFill>
                <a:srgbClr val="002060"/>
              </a:solidFill>
              <a:latin typeface="+mn-lt"/>
              <a:cs typeface="+mn-cs"/>
            </a:endParaRPr>
          </a:p>
        </p:txBody>
      </p:sp>
      <p:pic>
        <p:nvPicPr>
          <p:cNvPr id="2056" name="Chart 6"/>
          <p:cNvPicPr>
            <a:picLocks noChangeArrowheads="1"/>
          </p:cNvPicPr>
          <p:nvPr/>
        </p:nvPicPr>
        <p:blipFill>
          <a:blip r:embed="rId6" cstate="print">
            <a:lum bright="-20000" contrast="30000"/>
            <a:extLst>
              <a:ext uri="{28A0092B-C50C-407E-A947-70E740481C1C}">
                <a14:useLocalDpi xmlns:a14="http://schemas.microsoft.com/office/drawing/2010/main" val="0"/>
              </a:ext>
            </a:extLst>
          </a:blip>
          <a:srcRect/>
          <a:stretch>
            <a:fillRect/>
          </a:stretch>
        </p:blipFill>
        <p:spPr bwMode="auto">
          <a:xfrm>
            <a:off x="0" y="5357813"/>
            <a:ext cx="192881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Chart 8"/>
          <p:cNvPicPr>
            <a:picLocks noChangeArrowheads="1"/>
          </p:cNvPicPr>
          <p:nvPr/>
        </p:nvPicPr>
        <p:blipFill>
          <a:blip r:embed="rId7" cstate="print">
            <a:lum bright="-20000" contrast="30000"/>
            <a:extLst>
              <a:ext uri="{28A0092B-C50C-407E-A947-70E740481C1C}">
                <a14:useLocalDpi xmlns:a14="http://schemas.microsoft.com/office/drawing/2010/main" val="0"/>
              </a:ext>
            </a:extLst>
          </a:blip>
          <a:srcRect b="-56"/>
          <a:stretch>
            <a:fillRect/>
          </a:stretch>
        </p:blipFill>
        <p:spPr bwMode="auto">
          <a:xfrm>
            <a:off x="2928938" y="5214938"/>
            <a:ext cx="19288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Chart 7"/>
          <p:cNvPicPr>
            <a:picLocks noChangeArrowheads="1"/>
          </p:cNvPicPr>
          <p:nvPr/>
        </p:nvPicPr>
        <p:blipFill>
          <a:blip r:embed="rId8" cstate="print">
            <a:lum bright="-20000" contrast="30000"/>
            <a:extLst>
              <a:ext uri="{28A0092B-C50C-407E-A947-70E740481C1C}">
                <a14:useLocalDpi xmlns:a14="http://schemas.microsoft.com/office/drawing/2010/main" val="0"/>
              </a:ext>
            </a:extLst>
          </a:blip>
          <a:srcRect/>
          <a:stretch>
            <a:fillRect/>
          </a:stretch>
        </p:blipFill>
        <p:spPr bwMode="auto">
          <a:xfrm>
            <a:off x="6786563" y="3214688"/>
            <a:ext cx="192881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827584" y="1700808"/>
            <a:ext cx="7272808" cy="3600400"/>
          </a:xfrm>
        </p:spPr>
        <p:txBody>
          <a:bodyPr>
            <a:normAutofit fontScale="92500" lnSpcReduction="10000"/>
          </a:bodyPr>
          <a:lstStyle/>
          <a:p>
            <a:pPr>
              <a:buNone/>
            </a:pPr>
            <a:r>
              <a:rPr lang="en-US" sz="2000" dirty="0" smtClean="0">
                <a:solidFill>
                  <a:srgbClr val="002060"/>
                </a:solidFill>
                <a:latin typeface="+mj-lt"/>
              </a:rPr>
              <a:t>Of the land area, </a:t>
            </a:r>
          </a:p>
          <a:p>
            <a:pPr lvl="1"/>
            <a:r>
              <a:rPr lang="en-US" sz="1800" dirty="0" smtClean="0">
                <a:solidFill>
                  <a:srgbClr val="002060"/>
                </a:solidFill>
                <a:latin typeface="+mj-lt"/>
              </a:rPr>
              <a:t>13.6% has a tropical rainforest climate (</a:t>
            </a:r>
            <a:r>
              <a:rPr lang="en-US" sz="1800" dirty="0" err="1" smtClean="0">
                <a:solidFill>
                  <a:srgbClr val="002060"/>
                </a:solidFill>
                <a:latin typeface="+mj-lt"/>
              </a:rPr>
              <a:t>Af</a:t>
            </a:r>
            <a:r>
              <a:rPr lang="en-US" sz="1800" dirty="0" smtClean="0">
                <a:solidFill>
                  <a:srgbClr val="002060"/>
                </a:solidFill>
                <a:latin typeface="+mj-lt"/>
              </a:rPr>
              <a:t>), </a:t>
            </a:r>
          </a:p>
          <a:p>
            <a:pPr lvl="1"/>
            <a:r>
              <a:rPr lang="en-US" sz="1800" dirty="0" smtClean="0">
                <a:solidFill>
                  <a:srgbClr val="002060"/>
                </a:solidFill>
                <a:latin typeface="+mj-lt"/>
              </a:rPr>
              <a:t>11.4% has a tropical monsoon climate (Am), </a:t>
            </a:r>
          </a:p>
          <a:p>
            <a:pPr lvl="1"/>
            <a:r>
              <a:rPr lang="en-US" sz="1800" dirty="0" smtClean="0">
                <a:solidFill>
                  <a:srgbClr val="002060"/>
                </a:solidFill>
                <a:latin typeface="+mj-lt"/>
              </a:rPr>
              <a:t>15% has a tropical wet and dry/ savanna climate (Aw), </a:t>
            </a:r>
          </a:p>
          <a:p>
            <a:pPr lvl="1"/>
            <a:r>
              <a:rPr lang="en-US" sz="1800" dirty="0" smtClean="0">
                <a:solidFill>
                  <a:srgbClr val="002060"/>
                </a:solidFill>
                <a:latin typeface="+mj-lt"/>
              </a:rPr>
              <a:t>35.8% has a temperate/ </a:t>
            </a:r>
            <a:r>
              <a:rPr lang="en-US" sz="1800" dirty="0" err="1" smtClean="0">
                <a:solidFill>
                  <a:srgbClr val="002060"/>
                </a:solidFill>
                <a:latin typeface="+mj-lt"/>
              </a:rPr>
              <a:t>mesothermal</a:t>
            </a:r>
            <a:r>
              <a:rPr lang="en-US" sz="1800" dirty="0" smtClean="0">
                <a:solidFill>
                  <a:srgbClr val="002060"/>
                </a:solidFill>
                <a:latin typeface="+mj-lt"/>
              </a:rPr>
              <a:t> climate with dry winters (</a:t>
            </a:r>
            <a:r>
              <a:rPr lang="en-US" sz="1800" dirty="0" err="1" smtClean="0">
                <a:solidFill>
                  <a:srgbClr val="002060"/>
                </a:solidFill>
                <a:latin typeface="+mj-lt"/>
              </a:rPr>
              <a:t>Cw</a:t>
            </a:r>
            <a:r>
              <a:rPr lang="en-US" sz="1800" dirty="0" smtClean="0">
                <a:solidFill>
                  <a:srgbClr val="002060"/>
                </a:solidFill>
                <a:latin typeface="+mj-lt"/>
              </a:rPr>
              <a:t>), </a:t>
            </a:r>
          </a:p>
          <a:p>
            <a:pPr lvl="1"/>
            <a:r>
              <a:rPr lang="en-US" sz="1800" dirty="0" smtClean="0">
                <a:solidFill>
                  <a:srgbClr val="002060"/>
                </a:solidFill>
                <a:latin typeface="+mj-lt"/>
              </a:rPr>
              <a:t>24.2% has a alpine/ highland climate (H)</a:t>
            </a:r>
          </a:p>
          <a:p>
            <a:pPr>
              <a:buNone/>
            </a:pPr>
            <a:r>
              <a:rPr lang="en-US" sz="2000" dirty="0" smtClean="0">
                <a:solidFill>
                  <a:srgbClr val="002060"/>
                </a:solidFill>
                <a:latin typeface="+mj-lt"/>
              </a:rPr>
              <a:t>Of the population, </a:t>
            </a:r>
          </a:p>
          <a:p>
            <a:pPr lvl="1"/>
            <a:r>
              <a:rPr lang="en-US" sz="1800" dirty="0" smtClean="0">
                <a:solidFill>
                  <a:srgbClr val="002060"/>
                </a:solidFill>
                <a:latin typeface="+mj-lt"/>
              </a:rPr>
              <a:t>21.9% live in a tropical rainforest climate (</a:t>
            </a:r>
            <a:r>
              <a:rPr lang="en-US" sz="1800" dirty="0" err="1" smtClean="0">
                <a:solidFill>
                  <a:srgbClr val="002060"/>
                </a:solidFill>
                <a:latin typeface="+mj-lt"/>
              </a:rPr>
              <a:t>Af</a:t>
            </a:r>
            <a:r>
              <a:rPr lang="en-US" sz="1800" dirty="0" smtClean="0">
                <a:solidFill>
                  <a:srgbClr val="002060"/>
                </a:solidFill>
                <a:latin typeface="+mj-lt"/>
              </a:rPr>
              <a:t>), </a:t>
            </a:r>
          </a:p>
          <a:p>
            <a:pPr lvl="1"/>
            <a:r>
              <a:rPr lang="en-US" sz="1800" dirty="0" smtClean="0">
                <a:solidFill>
                  <a:srgbClr val="002060"/>
                </a:solidFill>
                <a:latin typeface="+mj-lt"/>
              </a:rPr>
              <a:t>18.5% live in a tropical monsoon climate (Am), </a:t>
            </a:r>
          </a:p>
          <a:p>
            <a:pPr lvl="1"/>
            <a:r>
              <a:rPr lang="en-US" sz="1800" dirty="0" smtClean="0">
                <a:solidFill>
                  <a:srgbClr val="002060"/>
                </a:solidFill>
                <a:latin typeface="+mj-lt"/>
              </a:rPr>
              <a:t>21% live in a tropical wet and dry/ savanna climate (Aw), </a:t>
            </a:r>
          </a:p>
          <a:p>
            <a:pPr lvl="1"/>
            <a:r>
              <a:rPr lang="en-US" sz="1800" dirty="0" smtClean="0">
                <a:solidFill>
                  <a:srgbClr val="002060"/>
                </a:solidFill>
                <a:latin typeface="+mj-lt"/>
              </a:rPr>
              <a:t>33.7% live in a temperate/ </a:t>
            </a:r>
            <a:r>
              <a:rPr lang="en-US" sz="1800" dirty="0" err="1" smtClean="0">
                <a:solidFill>
                  <a:srgbClr val="002060"/>
                </a:solidFill>
                <a:latin typeface="+mj-lt"/>
              </a:rPr>
              <a:t>mesothermal</a:t>
            </a:r>
            <a:r>
              <a:rPr lang="en-US" sz="1800" dirty="0" smtClean="0">
                <a:solidFill>
                  <a:srgbClr val="002060"/>
                </a:solidFill>
                <a:latin typeface="+mj-lt"/>
              </a:rPr>
              <a:t> climate with dry winters (</a:t>
            </a:r>
            <a:r>
              <a:rPr lang="en-US" sz="1800" dirty="0" err="1" smtClean="0">
                <a:solidFill>
                  <a:srgbClr val="002060"/>
                </a:solidFill>
                <a:latin typeface="+mj-lt"/>
              </a:rPr>
              <a:t>Cw</a:t>
            </a:r>
            <a:r>
              <a:rPr lang="en-US" sz="1800" dirty="0" smtClean="0">
                <a:solidFill>
                  <a:srgbClr val="002060"/>
                </a:solidFill>
                <a:latin typeface="+mj-lt"/>
              </a:rPr>
              <a:t>), </a:t>
            </a:r>
          </a:p>
          <a:p>
            <a:pPr lvl="1"/>
            <a:r>
              <a:rPr lang="en-US" sz="1800" dirty="0" smtClean="0">
                <a:solidFill>
                  <a:srgbClr val="002060"/>
                </a:solidFill>
                <a:latin typeface="+mj-lt"/>
              </a:rPr>
              <a:t>4.9% live in a alpine/ highland climate (H)</a:t>
            </a:r>
            <a:endParaRPr lang="en-SG" altLang="en-US" sz="1800" dirty="0" smtClean="0">
              <a:solidFill>
                <a:srgbClr val="002060"/>
              </a:solidFill>
              <a:latin typeface="+mj-lt"/>
            </a:endParaRPr>
          </a:p>
        </p:txBody>
      </p:sp>
      <p:sp>
        <p:nvSpPr>
          <p:cNvPr id="3" name="TextBox 2"/>
          <p:cNvSpPr txBox="1"/>
          <p:nvPr/>
        </p:nvSpPr>
        <p:spPr>
          <a:xfrm>
            <a:off x="899592" y="908720"/>
            <a:ext cx="7273075" cy="461665"/>
          </a:xfrm>
          <a:prstGeom prst="rect">
            <a:avLst/>
          </a:prstGeom>
          <a:noFill/>
        </p:spPr>
        <p:txBody>
          <a:bodyPr wrap="square" rtlCol="0">
            <a:spAutoFit/>
          </a:bodyPr>
          <a:lstStyle/>
          <a:p>
            <a:r>
              <a:rPr lang="en-US" sz="2400" dirty="0" smtClean="0">
                <a:solidFill>
                  <a:srgbClr val="002060"/>
                </a:solidFill>
                <a:latin typeface="Arial Black" pitchFamily="34" charset="0"/>
              </a:rPr>
              <a:t>Climate, Average Weather of Myanmar</a:t>
            </a:r>
            <a:endParaRPr lang="en-US" sz="2400" dirty="0">
              <a:solidFill>
                <a:srgbClr val="002060"/>
              </a:solidFill>
              <a:latin typeface="Arial Black" pitchFamily="34" charset="0"/>
            </a:endParaRPr>
          </a:p>
        </p:txBody>
      </p:sp>
      <p:sp>
        <p:nvSpPr>
          <p:cNvPr id="4" name="Rectangle 3"/>
          <p:cNvSpPr/>
          <p:nvPr/>
        </p:nvSpPr>
        <p:spPr>
          <a:xfrm>
            <a:off x="1187624" y="6093296"/>
            <a:ext cx="3258905" cy="307777"/>
          </a:xfrm>
          <a:prstGeom prst="rect">
            <a:avLst/>
          </a:prstGeom>
        </p:spPr>
        <p:txBody>
          <a:bodyPr wrap="none">
            <a:spAutoFit/>
          </a:bodyPr>
          <a:lstStyle/>
          <a:p>
            <a:r>
              <a:rPr lang="en-US" sz="1400" dirty="0" smtClean="0">
                <a:solidFill>
                  <a:srgbClr val="0070C0"/>
                </a:solidFill>
                <a:latin typeface="+mn-lt"/>
              </a:rPr>
              <a:t>http://www.myanmar.climatemps.com/</a:t>
            </a:r>
            <a:endParaRPr lang="en-US" sz="1400" dirty="0">
              <a:solidFill>
                <a:srgbClr val="0070C0"/>
              </a:solidFill>
              <a:latin typeface="+mn-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11560" y="548680"/>
            <a:ext cx="7467600" cy="720080"/>
          </a:xfrm>
          <a:noFill/>
        </p:spPr>
        <p:txBody>
          <a:bodyPr vert="horz" lIns="0" rIns="0" bIns="0" anchor="b">
            <a:normAutofit/>
          </a:bodyPr>
          <a:lstStyle/>
          <a:p>
            <a:pPr algn="ctr" fontAlgn="base">
              <a:spcAft>
                <a:spcPct val="0"/>
              </a:spcAft>
            </a:pPr>
            <a:r>
              <a:rPr lang="en-US" altLang="en-US" sz="3200" b="1" dirty="0">
                <a:solidFill>
                  <a:srgbClr val="002060"/>
                </a:solidFill>
                <a:latin typeface="Arial" panose="020B0604020202020204" pitchFamily="34" charset="0"/>
                <a:cs typeface="Arial" panose="020B0604020202020204" pitchFamily="34" charset="0"/>
              </a:rPr>
              <a:t>Numerous Constraints</a:t>
            </a:r>
            <a:endParaRPr lang="en-SG" altLang="en-US" sz="3200" b="1"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39361" y="1556792"/>
            <a:ext cx="7467600" cy="5043488"/>
          </a:xfrm>
        </p:spPr>
        <p:txBody>
          <a:bodyPr>
            <a:noAutofit/>
          </a:bodyPr>
          <a:lstStyle/>
          <a:p>
            <a:pPr marL="420624" indent="-384048" eaLnBrk="1" fontAlgn="auto" hangingPunct="1">
              <a:spcAft>
                <a:spcPts val="0"/>
              </a:spcAft>
              <a:buFont typeface="Wingdings 2"/>
              <a:buChar char=""/>
              <a:defRPr/>
            </a:pPr>
            <a:r>
              <a:rPr lang="en-US" sz="1800" dirty="0" smtClean="0">
                <a:solidFill>
                  <a:srgbClr val="0070C0"/>
                </a:solidFill>
                <a:latin typeface="+mj-lt"/>
              </a:rPr>
              <a:t>We have only </a:t>
            </a:r>
            <a:r>
              <a:rPr lang="en-US" sz="1800" b="1" dirty="0" smtClean="0">
                <a:solidFill>
                  <a:srgbClr val="0070C0"/>
                </a:solidFill>
                <a:latin typeface="+mj-lt"/>
              </a:rPr>
              <a:t>one event </a:t>
            </a:r>
            <a:r>
              <a:rPr lang="en-US" sz="1800" dirty="0" smtClean="0">
                <a:solidFill>
                  <a:srgbClr val="0070C0"/>
                </a:solidFill>
                <a:latin typeface="+mj-lt"/>
              </a:rPr>
              <a:t>for </a:t>
            </a:r>
            <a:r>
              <a:rPr lang="en-US" sz="1800" b="1" dirty="0" smtClean="0">
                <a:solidFill>
                  <a:srgbClr val="0070C0"/>
                </a:solidFill>
                <a:latin typeface="+mj-lt"/>
              </a:rPr>
              <a:t>case study</a:t>
            </a:r>
            <a:r>
              <a:rPr lang="en-US" sz="1800" dirty="0" smtClean="0">
                <a:solidFill>
                  <a:srgbClr val="0070C0"/>
                </a:solidFill>
                <a:latin typeface="+mj-lt"/>
              </a:rPr>
              <a:t>; Information of flood level during previous event in more detail</a:t>
            </a:r>
          </a:p>
          <a:p>
            <a:pPr marL="420624" indent="-384048" eaLnBrk="1" fontAlgn="auto" hangingPunct="1">
              <a:spcAft>
                <a:spcPts val="0"/>
              </a:spcAft>
              <a:buFont typeface="Wingdings 2"/>
              <a:buChar char=""/>
              <a:defRPr/>
            </a:pPr>
            <a:r>
              <a:rPr lang="en-US" sz="1800" dirty="0" smtClean="0">
                <a:solidFill>
                  <a:srgbClr val="0070C0"/>
                </a:solidFill>
                <a:latin typeface="+mj-lt"/>
              </a:rPr>
              <a:t>Information on regular/ seasonal flood level</a:t>
            </a:r>
          </a:p>
          <a:p>
            <a:pPr marL="420624" indent="-384048" eaLnBrk="1" fontAlgn="auto" hangingPunct="1">
              <a:spcAft>
                <a:spcPts val="0"/>
              </a:spcAft>
              <a:buFont typeface="Wingdings 2"/>
              <a:buChar char=""/>
              <a:defRPr/>
            </a:pPr>
            <a:r>
              <a:rPr lang="en-US" sz="1800" dirty="0" smtClean="0">
                <a:solidFill>
                  <a:srgbClr val="0070C0"/>
                </a:solidFill>
                <a:latin typeface="+mj-lt"/>
              </a:rPr>
              <a:t>Groundwater (soil/water interaction) data</a:t>
            </a:r>
          </a:p>
          <a:p>
            <a:pPr marL="420624" indent="-384048" eaLnBrk="1" fontAlgn="auto" hangingPunct="1">
              <a:spcAft>
                <a:spcPts val="0"/>
              </a:spcAft>
              <a:buFont typeface="Wingdings 2"/>
              <a:buChar char=""/>
              <a:defRPr/>
            </a:pPr>
            <a:endParaRPr lang="en-US" sz="1800" dirty="0" smtClean="0">
              <a:solidFill>
                <a:srgbClr val="0070C0"/>
              </a:solidFill>
              <a:latin typeface="+mj-lt"/>
            </a:endParaRPr>
          </a:p>
          <a:p>
            <a:pPr marL="420624" indent="-384048" eaLnBrk="1" fontAlgn="auto" hangingPunct="1">
              <a:spcAft>
                <a:spcPts val="0"/>
              </a:spcAft>
              <a:buFont typeface="Wingdings 2"/>
              <a:buChar char=""/>
              <a:defRPr/>
            </a:pPr>
            <a:r>
              <a:rPr lang="en-US" sz="1800" dirty="0" smtClean="0">
                <a:solidFill>
                  <a:srgbClr val="0070C0"/>
                </a:solidFill>
                <a:latin typeface="+mj-lt"/>
              </a:rPr>
              <a:t>Topography Data</a:t>
            </a:r>
          </a:p>
          <a:p>
            <a:pPr marL="722376" lvl="1" indent="-274320" eaLnBrk="1" fontAlgn="auto" hangingPunct="1">
              <a:spcAft>
                <a:spcPts val="0"/>
              </a:spcAft>
              <a:buFont typeface="Wingdings 2"/>
              <a:buChar char=""/>
              <a:defRPr/>
            </a:pPr>
            <a:r>
              <a:rPr lang="en-US" sz="1800" dirty="0" smtClean="0">
                <a:solidFill>
                  <a:srgbClr val="0070C0"/>
                </a:solidFill>
                <a:latin typeface="+mj-lt"/>
              </a:rPr>
              <a:t>Non-availability of maps at appropriate scale or maps not available for entire study area.</a:t>
            </a:r>
            <a:endParaRPr lang="en-SG" sz="1800" dirty="0" smtClean="0">
              <a:solidFill>
                <a:srgbClr val="0070C0"/>
              </a:solidFill>
              <a:latin typeface="+mj-lt"/>
            </a:endParaRPr>
          </a:p>
          <a:p>
            <a:pPr marL="722376" lvl="1" indent="-274320" eaLnBrk="1" fontAlgn="auto" hangingPunct="1">
              <a:spcAft>
                <a:spcPts val="0"/>
              </a:spcAft>
              <a:buFont typeface="Wingdings 2"/>
              <a:buChar char=""/>
              <a:defRPr/>
            </a:pPr>
            <a:r>
              <a:rPr lang="en-US" sz="1800" dirty="0" smtClean="0">
                <a:solidFill>
                  <a:srgbClr val="0070C0"/>
                </a:solidFill>
                <a:latin typeface="+mj-lt"/>
              </a:rPr>
              <a:t>May use 1:5000 maps where 1:2500 not available </a:t>
            </a:r>
            <a:r>
              <a:rPr lang="en-US" sz="1800" dirty="0" smtClean="0">
                <a:solidFill>
                  <a:srgbClr val="0070C0"/>
                </a:solidFill>
                <a:latin typeface="+mj-lt"/>
                <a:sym typeface="Wingdings"/>
              </a:rPr>
              <a:t></a:t>
            </a:r>
            <a:r>
              <a:rPr lang="en-US" sz="1800" dirty="0" smtClean="0">
                <a:solidFill>
                  <a:srgbClr val="0070C0"/>
                </a:solidFill>
                <a:latin typeface="+mj-lt"/>
              </a:rPr>
              <a:t> less accurate.</a:t>
            </a:r>
            <a:endParaRPr lang="en-SG" sz="1800" dirty="0" smtClean="0">
              <a:solidFill>
                <a:srgbClr val="0070C0"/>
              </a:solidFill>
              <a:latin typeface="+mj-lt"/>
            </a:endParaRPr>
          </a:p>
          <a:p>
            <a:pPr marL="722376" lvl="1" indent="-274320" eaLnBrk="1" fontAlgn="auto" hangingPunct="1">
              <a:spcAft>
                <a:spcPts val="0"/>
              </a:spcAft>
              <a:buFont typeface="Wingdings 2"/>
              <a:buChar char=""/>
              <a:defRPr/>
            </a:pPr>
            <a:r>
              <a:rPr lang="en-US" sz="1800" dirty="0" smtClean="0">
                <a:solidFill>
                  <a:srgbClr val="0070C0"/>
                </a:solidFill>
                <a:latin typeface="+mj-lt"/>
              </a:rPr>
              <a:t>Up to 1:10000 scale maps have been used </a:t>
            </a:r>
            <a:r>
              <a:rPr lang="en-US" sz="1800" dirty="0" smtClean="0">
                <a:solidFill>
                  <a:srgbClr val="0070C0"/>
                </a:solidFill>
                <a:latin typeface="+mj-lt"/>
                <a:sym typeface="Wingdings"/>
              </a:rPr>
              <a:t></a:t>
            </a:r>
            <a:r>
              <a:rPr lang="en-US" sz="1800" dirty="0" smtClean="0">
                <a:solidFill>
                  <a:srgbClr val="0070C0"/>
                </a:solidFill>
                <a:latin typeface="+mj-lt"/>
              </a:rPr>
              <a:t> problems in determining river geometry </a:t>
            </a:r>
            <a:r>
              <a:rPr lang="en-US" sz="1800" dirty="0" smtClean="0">
                <a:solidFill>
                  <a:srgbClr val="0070C0"/>
                </a:solidFill>
                <a:latin typeface="+mj-lt"/>
                <a:sym typeface="Wingdings"/>
              </a:rPr>
              <a:t></a:t>
            </a:r>
            <a:r>
              <a:rPr lang="en-US" sz="1800" dirty="0" smtClean="0">
                <a:solidFill>
                  <a:srgbClr val="0070C0"/>
                </a:solidFill>
                <a:latin typeface="+mj-lt"/>
              </a:rPr>
              <a:t> generalized result.</a:t>
            </a:r>
            <a:endParaRPr lang="en-SG" sz="1800" dirty="0" smtClean="0">
              <a:solidFill>
                <a:srgbClr val="0070C0"/>
              </a:solidFill>
              <a:latin typeface="+mj-lt"/>
            </a:endParaRPr>
          </a:p>
          <a:p>
            <a:pPr marL="420624" indent="-384048" eaLnBrk="1" fontAlgn="auto" hangingPunct="1">
              <a:spcAft>
                <a:spcPts val="0"/>
              </a:spcAft>
              <a:buFont typeface="Wingdings 2"/>
              <a:buChar char=""/>
              <a:defRPr/>
            </a:pPr>
            <a:r>
              <a:rPr lang="en-US" sz="1800" dirty="0" smtClean="0">
                <a:solidFill>
                  <a:srgbClr val="0070C0"/>
                </a:solidFill>
                <a:latin typeface="+mj-lt"/>
              </a:rPr>
              <a:t>Hydrology Data/ Hydraulic Analysis</a:t>
            </a:r>
          </a:p>
          <a:p>
            <a:pPr marL="722376" lvl="1" indent="-274320" eaLnBrk="1" fontAlgn="auto" hangingPunct="1">
              <a:spcAft>
                <a:spcPts val="0"/>
              </a:spcAft>
              <a:buFont typeface="Wingdings 2"/>
              <a:buChar char=""/>
              <a:defRPr/>
            </a:pPr>
            <a:r>
              <a:rPr lang="en-US" sz="1800" dirty="0" smtClean="0">
                <a:solidFill>
                  <a:srgbClr val="0070C0"/>
                </a:solidFill>
                <a:latin typeface="+mj-lt"/>
              </a:rPr>
              <a:t>Difficult to determine some parameters.</a:t>
            </a:r>
            <a:endParaRPr lang="en-SG" sz="1800" dirty="0" smtClean="0">
              <a:solidFill>
                <a:srgbClr val="0070C0"/>
              </a:solidFill>
              <a:latin typeface="+mj-lt"/>
            </a:endParaRPr>
          </a:p>
          <a:p>
            <a:pPr marL="722376" lvl="1" indent="-274320" eaLnBrk="1" fontAlgn="auto" hangingPunct="1">
              <a:spcAft>
                <a:spcPts val="0"/>
              </a:spcAft>
              <a:buFont typeface="Wingdings 2"/>
              <a:buChar char=""/>
              <a:defRPr/>
            </a:pPr>
            <a:r>
              <a:rPr lang="en-US" sz="1800" dirty="0" smtClean="0">
                <a:solidFill>
                  <a:srgbClr val="0070C0"/>
                </a:solidFill>
                <a:latin typeface="+mj-lt"/>
              </a:rPr>
              <a:t>Well defined river channel difficult to determine for some flood prone areas.</a:t>
            </a:r>
            <a:endParaRPr lang="en-SG" sz="1800" dirty="0" smtClean="0">
              <a:solidFill>
                <a:srgbClr val="0070C0"/>
              </a:solidFill>
              <a:latin typeface="+mj-lt"/>
            </a:endParaRPr>
          </a:p>
          <a:p>
            <a:pPr marL="722376" lvl="1" indent="-274320" eaLnBrk="1" fontAlgn="auto" hangingPunct="1">
              <a:spcAft>
                <a:spcPts val="0"/>
              </a:spcAft>
              <a:buFont typeface="Wingdings 2"/>
              <a:buChar char=""/>
              <a:defRPr/>
            </a:pPr>
            <a:r>
              <a:rPr lang="en-US" sz="1800" dirty="0" smtClean="0">
                <a:solidFill>
                  <a:srgbClr val="0070C0"/>
                </a:solidFill>
                <a:latin typeface="+mj-lt"/>
              </a:rPr>
              <a:t>Roughness coefficient of channel.</a:t>
            </a:r>
            <a:endParaRPr lang="en-SG" sz="1800" dirty="0" smtClean="0">
              <a:solidFill>
                <a:srgbClr val="0070C0"/>
              </a:solidFill>
              <a:latin typeface="+mj-lt"/>
            </a:endParaRPr>
          </a:p>
          <a:p>
            <a:pPr marL="722376" lvl="1" indent="-274320" eaLnBrk="1" fontAlgn="auto" hangingPunct="1">
              <a:spcAft>
                <a:spcPts val="0"/>
              </a:spcAft>
              <a:buFont typeface="Wingdings 2"/>
              <a:buChar char=""/>
              <a:defRPr/>
            </a:pPr>
            <a:endParaRPr lang="en-US" sz="1800" dirty="0" smtClean="0">
              <a:solidFill>
                <a:srgbClr val="0070C0"/>
              </a:solidFill>
              <a:latin typeface="+mj-lt"/>
            </a:endParaRPr>
          </a:p>
          <a:p>
            <a:pPr marL="420624" indent="-384048" eaLnBrk="1" fontAlgn="auto" hangingPunct="1">
              <a:spcAft>
                <a:spcPts val="0"/>
              </a:spcAft>
              <a:buFont typeface="Wingdings 2"/>
              <a:buChar char=""/>
              <a:defRPr/>
            </a:pPr>
            <a:endParaRPr lang="en-US" sz="1800" dirty="0" smtClean="0">
              <a:solidFill>
                <a:srgbClr val="0070C0"/>
              </a:solidFill>
              <a:latin typeface="+mj-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547664" y="980728"/>
            <a:ext cx="7293496" cy="636680"/>
          </a:xfrm>
          <a:noFill/>
        </p:spPr>
        <p:txBody>
          <a:bodyPr vert="horz" lIns="0" rIns="0" bIns="0" anchor="b">
            <a:normAutofit/>
          </a:bodyPr>
          <a:lstStyle/>
          <a:p>
            <a:pPr fontAlgn="base">
              <a:spcAft>
                <a:spcPct val="0"/>
              </a:spcAft>
            </a:pPr>
            <a:r>
              <a:rPr lang="en-US" altLang="en-US" sz="3200" b="1" dirty="0">
                <a:solidFill>
                  <a:srgbClr val="002060"/>
                </a:solidFill>
                <a:latin typeface="Arial" panose="020B0604020202020204" pitchFamily="34" charset="0"/>
                <a:cs typeface="Arial" panose="020B0604020202020204" pitchFamily="34" charset="0"/>
              </a:rPr>
              <a:t>To become a Risk Map</a:t>
            </a:r>
            <a:endParaRPr lang="en-SG" altLang="en-US" sz="3200" b="1" dirty="0">
              <a:solidFill>
                <a:srgbClr val="002060"/>
              </a:solidFill>
              <a:latin typeface="Arial" panose="020B0604020202020204" pitchFamily="34" charset="0"/>
              <a:cs typeface="Arial" panose="020B0604020202020204" pitchFamily="34" charset="0"/>
            </a:endParaRPr>
          </a:p>
        </p:txBody>
      </p:sp>
      <p:sp>
        <p:nvSpPr>
          <p:cNvPr id="46083" name="Content Placeholder 2"/>
          <p:cNvSpPr>
            <a:spLocks noGrp="1"/>
          </p:cNvSpPr>
          <p:nvPr>
            <p:ph idx="1"/>
          </p:nvPr>
        </p:nvSpPr>
        <p:spPr>
          <a:xfrm>
            <a:off x="1401906" y="2132856"/>
            <a:ext cx="6635080" cy="4525963"/>
          </a:xfrm>
        </p:spPr>
        <p:txBody>
          <a:bodyPr>
            <a:noAutofit/>
          </a:bodyPr>
          <a:lstStyle/>
          <a:p>
            <a:pPr algn="just" eaLnBrk="1" hangingPunct="1">
              <a:buNone/>
            </a:pPr>
            <a:r>
              <a:rPr lang="en-US" altLang="en-US" sz="2000" b="1" i="1" dirty="0" smtClean="0">
                <a:solidFill>
                  <a:srgbClr val="0070C0"/>
                </a:solidFill>
                <a:latin typeface="+mj-lt"/>
              </a:rPr>
              <a:t>Risk = f(Vulnerability x Hazard x Exposure) </a:t>
            </a:r>
          </a:p>
          <a:p>
            <a:pPr algn="just" eaLnBrk="1" hangingPunct="1"/>
            <a:endParaRPr lang="en-US" altLang="en-US" sz="2000" dirty="0" smtClean="0">
              <a:solidFill>
                <a:srgbClr val="0070C0"/>
              </a:solidFill>
              <a:latin typeface="+mj-lt"/>
            </a:endParaRPr>
          </a:p>
          <a:p>
            <a:pPr algn="just" eaLnBrk="1" hangingPunct="1"/>
            <a:r>
              <a:rPr lang="en-US" altLang="en-US" sz="2000" dirty="0" smtClean="0">
                <a:solidFill>
                  <a:srgbClr val="0070C0"/>
                </a:solidFill>
                <a:latin typeface="+mj-lt"/>
              </a:rPr>
              <a:t>We need vulnerability data like</a:t>
            </a:r>
          </a:p>
          <a:p>
            <a:pPr lvl="1" algn="just" eaLnBrk="1" hangingPunct="1"/>
            <a:r>
              <a:rPr lang="en-US" altLang="en-US" sz="2000" b="1" i="1" dirty="0" smtClean="0">
                <a:solidFill>
                  <a:srgbClr val="0070C0"/>
                </a:solidFill>
                <a:latin typeface="+mj-lt"/>
              </a:rPr>
              <a:t>Population/ distribution of human settlement</a:t>
            </a:r>
          </a:p>
          <a:p>
            <a:pPr lvl="1" algn="just" eaLnBrk="1" hangingPunct="1"/>
            <a:r>
              <a:rPr lang="en-US" altLang="en-US" sz="2000" b="1" i="1" dirty="0" smtClean="0">
                <a:solidFill>
                  <a:srgbClr val="0070C0"/>
                </a:solidFill>
                <a:latin typeface="+mj-lt"/>
              </a:rPr>
              <a:t>State’s or private properties, pattern of their distribution</a:t>
            </a:r>
          </a:p>
          <a:p>
            <a:pPr lvl="1" algn="just" eaLnBrk="1" hangingPunct="1"/>
            <a:r>
              <a:rPr lang="en-US" altLang="en-US" sz="2000" b="1" i="1" dirty="0" smtClean="0">
                <a:solidFill>
                  <a:srgbClr val="0070C0"/>
                </a:solidFill>
                <a:latin typeface="+mj-lt"/>
              </a:rPr>
              <a:t>Environment</a:t>
            </a:r>
            <a:endParaRPr lang="en-SG" altLang="en-US" sz="2000" b="1" i="1" dirty="0" smtClean="0">
              <a:solidFill>
                <a:srgbClr val="0070C0"/>
              </a:solidFill>
              <a:latin typeface="+mj-lt"/>
            </a:endParaRPr>
          </a:p>
          <a:p>
            <a:pPr algn="just"/>
            <a:r>
              <a:rPr lang="en-US" altLang="en-US" sz="2000" dirty="0" smtClean="0">
                <a:solidFill>
                  <a:srgbClr val="0070C0"/>
                </a:solidFill>
                <a:latin typeface="+mj-lt"/>
              </a:rPr>
              <a:t>Anyway, we hereby applied all available information for urgently requiring storm-surge potential map for reconstruction and rehabilitation plans before next cyclone season</a:t>
            </a:r>
            <a:endParaRPr lang="en-SG" altLang="en-US" sz="2000" dirty="0" smtClean="0">
              <a:solidFill>
                <a:srgbClr val="0070C0"/>
              </a:solidFill>
              <a:latin typeface="+mj-lt"/>
            </a:endParaRPr>
          </a:p>
          <a:p>
            <a:pPr lvl="1" algn="just" eaLnBrk="1" hangingPunct="1"/>
            <a:endParaRPr lang="en-US" altLang="en-US" sz="2000" b="1" i="1" dirty="0" smtClean="0">
              <a:solidFill>
                <a:srgbClr val="0070C0"/>
              </a:solidFill>
              <a:latin typeface="+mj-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346854" y="1782924"/>
            <a:ext cx="8352928" cy="4968552"/>
          </a:xfrm>
        </p:spPr>
        <p:txBody>
          <a:bodyPr>
            <a:normAutofit/>
          </a:bodyPr>
          <a:lstStyle/>
          <a:p>
            <a:pPr marL="0" indent="0" algn="just">
              <a:buNone/>
            </a:pPr>
            <a:r>
              <a:rPr lang="en-US" sz="2000" b="1" dirty="0" smtClean="0">
                <a:solidFill>
                  <a:srgbClr val="0070C0"/>
                </a:solidFill>
                <a:latin typeface="+mj-lt"/>
              </a:rPr>
              <a:t>Hydrological/ Hydraulic Modelling</a:t>
            </a:r>
          </a:p>
          <a:p>
            <a:pPr marL="0" indent="0" algn="just">
              <a:buNone/>
            </a:pPr>
            <a:r>
              <a:rPr lang="en-US" sz="1800" dirty="0" smtClean="0">
                <a:solidFill>
                  <a:srgbClr val="0070C0"/>
                </a:solidFill>
                <a:latin typeface="+mj-lt"/>
              </a:rPr>
              <a:t>Flood and Strom surge hazards data, Inventory of Hydrological data, Meteorological data, River discharge and cross section data, Dam data, Inventory of Dikes, Irrigation and Drainage canals, Inventory of Pumps, Land Elevation, Land use/ Land cover, Tide data, Strom surge analysis, GIS data, Road / Railways data, Topography Maps</a:t>
            </a:r>
          </a:p>
          <a:p>
            <a:pPr marL="0" indent="0" algn="just">
              <a:buNone/>
            </a:pPr>
            <a:endParaRPr lang="en-US" sz="1800" dirty="0" smtClean="0">
              <a:solidFill>
                <a:srgbClr val="0070C0"/>
              </a:solidFill>
              <a:latin typeface="+mj-lt"/>
            </a:endParaRPr>
          </a:p>
          <a:p>
            <a:pPr marL="0" indent="0" algn="just">
              <a:buNone/>
            </a:pPr>
            <a:r>
              <a:rPr lang="en-US" sz="2000" b="1" dirty="0" smtClean="0">
                <a:solidFill>
                  <a:srgbClr val="0070C0"/>
                </a:solidFill>
                <a:latin typeface="+mj-lt"/>
              </a:rPr>
              <a:t>Data/ Information for Risk Assessment</a:t>
            </a:r>
          </a:p>
          <a:p>
            <a:pPr marL="0" indent="0" algn="just">
              <a:buNone/>
            </a:pPr>
            <a:r>
              <a:rPr lang="en-US" sz="1800" dirty="0" smtClean="0">
                <a:solidFill>
                  <a:srgbClr val="0070C0"/>
                </a:solidFill>
                <a:latin typeface="+mj-lt"/>
              </a:rPr>
              <a:t>Disaster Record, Natural conditions (river system, swamp), Social conditions (Administration, Housing, Population, Statistics, etc.), Infrastructures (roads and railways networks, urban drainage system/ sewerage system, pumping, water supply facilities, sewerage facilities, water treatment plants, gas supply, main roads, transport networks, incineration plant etc.), Disaster prevention (Roles/ Responsibilities of  organizations, Evacuation/ Recovery, Planning), Agriculture (Statistics, Cropping pattern, Irrigation), Legal system (Building, Disaster Management), Flood control/ Management facilities, Flooding water utilization..</a:t>
            </a:r>
          </a:p>
        </p:txBody>
      </p:sp>
      <p:sp>
        <p:nvSpPr>
          <p:cNvPr id="3" name="TextBox 2"/>
          <p:cNvSpPr txBox="1"/>
          <p:nvPr/>
        </p:nvSpPr>
        <p:spPr>
          <a:xfrm>
            <a:off x="1115616" y="692696"/>
            <a:ext cx="6539354" cy="830997"/>
          </a:xfrm>
          <a:prstGeom prst="rect">
            <a:avLst/>
          </a:prstGeom>
          <a:noFill/>
        </p:spPr>
        <p:txBody>
          <a:bodyPr wrap="none" rtlCol="0">
            <a:spAutoFit/>
          </a:bodyPr>
          <a:lstStyle/>
          <a:p>
            <a:pPr algn="ctr"/>
            <a:r>
              <a:rPr lang="en-US" sz="2400" dirty="0" smtClean="0">
                <a:solidFill>
                  <a:srgbClr val="002060"/>
                </a:solidFill>
                <a:latin typeface="Arial Black" pitchFamily="34" charset="0"/>
              </a:rPr>
              <a:t>Data Requirements for </a:t>
            </a:r>
          </a:p>
          <a:p>
            <a:pPr algn="ctr"/>
            <a:r>
              <a:rPr lang="en-US" sz="2400" dirty="0" smtClean="0">
                <a:solidFill>
                  <a:srgbClr val="002060"/>
                </a:solidFill>
                <a:latin typeface="Arial Black" pitchFamily="34" charset="0"/>
              </a:rPr>
              <a:t>Integrated Strom Surge Management</a:t>
            </a:r>
          </a:p>
        </p:txBody>
      </p:sp>
      <p:sp>
        <p:nvSpPr>
          <p:cNvPr id="2" name="TextBox 1"/>
          <p:cNvSpPr txBox="1"/>
          <p:nvPr/>
        </p:nvSpPr>
        <p:spPr>
          <a:xfrm>
            <a:off x="7956376" y="6412686"/>
            <a:ext cx="659155" cy="369332"/>
          </a:xfrm>
          <a:prstGeom prst="rect">
            <a:avLst/>
          </a:prstGeom>
          <a:noFill/>
        </p:spPr>
        <p:txBody>
          <a:bodyPr wrap="none" rtlCol="0">
            <a:spAutoFit/>
          </a:bodyPr>
          <a:lstStyle/>
          <a:p>
            <a:r>
              <a:rPr lang="en-US" dirty="0" smtClean="0"/>
              <a:t>ADB</a:t>
            </a:r>
            <a:endParaRPr lang="en-US" dirty="0"/>
          </a:p>
        </p:txBody>
      </p:sp>
    </p:spTree>
    <p:extLst>
      <p:ext uri="{BB962C8B-B14F-4D97-AF65-F5344CB8AC3E}">
        <p14:creationId xmlns:p14="http://schemas.microsoft.com/office/powerpoint/2010/main" val="15972847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6274" y="836712"/>
            <a:ext cx="4554645" cy="400110"/>
          </a:xfrm>
          <a:prstGeom prst="rect">
            <a:avLst/>
          </a:prstGeom>
          <a:noFill/>
        </p:spPr>
        <p:txBody>
          <a:bodyPr wrap="none" rtlCol="0">
            <a:spAutoFit/>
          </a:bodyPr>
          <a:lstStyle/>
          <a:p>
            <a:r>
              <a:rPr lang="en-US" sz="2000" dirty="0" smtClean="0">
                <a:solidFill>
                  <a:srgbClr val="0070C0"/>
                </a:solidFill>
              </a:rPr>
              <a:t>We are walking alone for decades……</a:t>
            </a:r>
            <a:endParaRPr lang="en-US" sz="2000" dirty="0">
              <a:solidFill>
                <a:srgbClr val="0070C0"/>
              </a:solidFill>
            </a:endParaRPr>
          </a:p>
        </p:txBody>
      </p:sp>
      <p:sp>
        <p:nvSpPr>
          <p:cNvPr id="3" name="TextBox 2"/>
          <p:cNvSpPr txBox="1"/>
          <p:nvPr/>
        </p:nvSpPr>
        <p:spPr>
          <a:xfrm>
            <a:off x="1626621" y="1764537"/>
            <a:ext cx="5843266" cy="400110"/>
          </a:xfrm>
          <a:prstGeom prst="rect">
            <a:avLst/>
          </a:prstGeom>
          <a:noFill/>
        </p:spPr>
        <p:txBody>
          <a:bodyPr wrap="none" rtlCol="0">
            <a:spAutoFit/>
          </a:bodyPr>
          <a:lstStyle/>
          <a:p>
            <a:r>
              <a:rPr lang="en-US" sz="2000" dirty="0" smtClean="0">
                <a:solidFill>
                  <a:srgbClr val="0070C0"/>
                </a:solidFill>
              </a:rPr>
              <a:t>The gap between public and private organizations</a:t>
            </a:r>
            <a:endParaRPr lang="en-US" sz="2000" dirty="0">
              <a:solidFill>
                <a:srgbClr val="0070C0"/>
              </a:solidFill>
            </a:endParaRPr>
          </a:p>
        </p:txBody>
      </p:sp>
      <p:sp>
        <p:nvSpPr>
          <p:cNvPr id="4" name="TextBox 3"/>
          <p:cNvSpPr txBox="1"/>
          <p:nvPr/>
        </p:nvSpPr>
        <p:spPr>
          <a:xfrm>
            <a:off x="3203848" y="5373216"/>
            <a:ext cx="2688813" cy="400110"/>
          </a:xfrm>
          <a:prstGeom prst="rect">
            <a:avLst/>
          </a:prstGeom>
          <a:noFill/>
        </p:spPr>
        <p:txBody>
          <a:bodyPr wrap="none" rtlCol="0">
            <a:spAutoFit/>
          </a:bodyPr>
          <a:lstStyle/>
          <a:p>
            <a:r>
              <a:rPr lang="en-US" sz="2000" dirty="0" smtClean="0">
                <a:solidFill>
                  <a:srgbClr val="0070C0"/>
                </a:solidFill>
              </a:rPr>
              <a:t>A lot of things to do….</a:t>
            </a:r>
            <a:endParaRPr lang="en-US" sz="2000" dirty="0">
              <a:solidFill>
                <a:srgbClr val="0070C0"/>
              </a:solidFill>
            </a:endParaRPr>
          </a:p>
        </p:txBody>
      </p:sp>
      <p:sp>
        <p:nvSpPr>
          <p:cNvPr id="6" name="TextBox 5"/>
          <p:cNvSpPr txBox="1"/>
          <p:nvPr/>
        </p:nvSpPr>
        <p:spPr>
          <a:xfrm>
            <a:off x="2097102" y="2584718"/>
            <a:ext cx="4902304" cy="400110"/>
          </a:xfrm>
          <a:prstGeom prst="rect">
            <a:avLst/>
          </a:prstGeom>
          <a:noFill/>
        </p:spPr>
        <p:txBody>
          <a:bodyPr wrap="none" rtlCol="0">
            <a:spAutoFit/>
          </a:bodyPr>
          <a:lstStyle/>
          <a:p>
            <a:r>
              <a:rPr lang="en-US" sz="2000" dirty="0" smtClean="0">
                <a:solidFill>
                  <a:srgbClr val="0070C0"/>
                </a:solidFill>
              </a:rPr>
              <a:t>There is no national data sharing policy…</a:t>
            </a:r>
            <a:endParaRPr lang="en-US" sz="2000" dirty="0">
              <a:solidFill>
                <a:srgbClr val="0070C0"/>
              </a:solidFill>
            </a:endParaRPr>
          </a:p>
        </p:txBody>
      </p:sp>
      <p:sp>
        <p:nvSpPr>
          <p:cNvPr id="7" name="TextBox 6"/>
          <p:cNvSpPr txBox="1"/>
          <p:nvPr/>
        </p:nvSpPr>
        <p:spPr>
          <a:xfrm>
            <a:off x="2771800" y="4245041"/>
            <a:ext cx="4923143" cy="400110"/>
          </a:xfrm>
          <a:prstGeom prst="rect">
            <a:avLst/>
          </a:prstGeom>
          <a:noFill/>
        </p:spPr>
        <p:txBody>
          <a:bodyPr wrap="none" rtlCol="0">
            <a:spAutoFit/>
          </a:bodyPr>
          <a:lstStyle/>
          <a:p>
            <a:r>
              <a:rPr lang="en-US" sz="2000" dirty="0" smtClean="0">
                <a:solidFill>
                  <a:srgbClr val="0070C0"/>
                </a:solidFill>
              </a:rPr>
              <a:t>Everything we have to start from sketch…</a:t>
            </a:r>
            <a:endParaRPr lang="en-US" sz="2000" dirty="0">
              <a:solidFill>
                <a:srgbClr val="0070C0"/>
              </a:solidFill>
            </a:endParaRPr>
          </a:p>
        </p:txBody>
      </p:sp>
      <p:sp>
        <p:nvSpPr>
          <p:cNvPr id="8" name="TextBox 7"/>
          <p:cNvSpPr txBox="1"/>
          <p:nvPr/>
        </p:nvSpPr>
        <p:spPr>
          <a:xfrm>
            <a:off x="2572653" y="3404899"/>
            <a:ext cx="5096267" cy="400110"/>
          </a:xfrm>
          <a:prstGeom prst="rect">
            <a:avLst/>
          </a:prstGeom>
          <a:noFill/>
        </p:spPr>
        <p:txBody>
          <a:bodyPr wrap="none" rtlCol="0">
            <a:spAutoFit/>
          </a:bodyPr>
          <a:lstStyle/>
          <a:p>
            <a:r>
              <a:rPr lang="en-US" sz="2000" dirty="0" smtClean="0">
                <a:solidFill>
                  <a:srgbClr val="0070C0"/>
                </a:solidFill>
              </a:rPr>
              <a:t>There is no Metadata or descriptive data …</a:t>
            </a:r>
            <a:endParaRPr lang="en-US" sz="2000" dirty="0">
              <a:solidFill>
                <a:srgbClr val="0070C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467544" y="1628800"/>
            <a:ext cx="8352928" cy="4968552"/>
          </a:xfrm>
        </p:spPr>
        <p:txBody>
          <a:bodyPr>
            <a:normAutofit/>
          </a:bodyPr>
          <a:lstStyle/>
          <a:p>
            <a:r>
              <a:rPr lang="en-US" sz="2000" i="1" dirty="0" smtClean="0">
                <a:solidFill>
                  <a:srgbClr val="002060"/>
                </a:solidFill>
                <a:latin typeface="+mj-lt"/>
              </a:rPr>
              <a:t>To set up the Warning system for SS in Myanmar </a:t>
            </a:r>
          </a:p>
          <a:p>
            <a:r>
              <a:rPr lang="en-US" sz="2000" i="1" dirty="0" smtClean="0">
                <a:solidFill>
                  <a:srgbClr val="002060"/>
                </a:solidFill>
                <a:latin typeface="+mj-lt"/>
              </a:rPr>
              <a:t>To develop the forecasting techniques and capacity building for SS</a:t>
            </a:r>
          </a:p>
          <a:p>
            <a:r>
              <a:rPr lang="en-US" sz="2000" i="1" dirty="0" smtClean="0">
                <a:solidFill>
                  <a:srgbClr val="002060"/>
                </a:solidFill>
                <a:latin typeface="+mj-lt"/>
              </a:rPr>
              <a:t>To set up a Task force including authorities and experts of Administration, Relief, Water resources, Agriculture, Forestry, DMH, other concerned depts. , NGOs, INGOs &amp; CBOs </a:t>
            </a:r>
          </a:p>
          <a:p>
            <a:r>
              <a:rPr lang="en-US" sz="2000" i="1" dirty="0" smtClean="0">
                <a:solidFill>
                  <a:srgbClr val="002060"/>
                </a:solidFill>
                <a:latin typeface="+mj-lt"/>
              </a:rPr>
              <a:t>To conduct SS risk assessment </a:t>
            </a:r>
          </a:p>
          <a:p>
            <a:r>
              <a:rPr lang="en-US" sz="2000" i="1" dirty="0" smtClean="0">
                <a:solidFill>
                  <a:srgbClr val="002060"/>
                </a:solidFill>
                <a:latin typeface="+mj-lt"/>
              </a:rPr>
              <a:t>To promote education and public awareness for SS mitigation </a:t>
            </a:r>
          </a:p>
          <a:p>
            <a:r>
              <a:rPr lang="en-US" sz="2000" i="1" dirty="0" smtClean="0">
                <a:solidFill>
                  <a:srgbClr val="002060"/>
                </a:solidFill>
                <a:latin typeface="+mj-lt"/>
              </a:rPr>
              <a:t>To encourage community level plans for SS Mitigation. </a:t>
            </a:r>
          </a:p>
          <a:p>
            <a:r>
              <a:rPr lang="en-US" sz="2000" i="1" dirty="0" smtClean="0">
                <a:solidFill>
                  <a:srgbClr val="002060"/>
                </a:solidFill>
                <a:latin typeface="+mj-lt"/>
              </a:rPr>
              <a:t>To cooperate, coordinate and collaborate the concerned departments and organizations in Myanmar and also INGOs and CBOs for SS management in Myanmar </a:t>
            </a:r>
          </a:p>
          <a:p>
            <a:r>
              <a:rPr lang="en-US" sz="2000" i="1" dirty="0" smtClean="0">
                <a:solidFill>
                  <a:srgbClr val="002060"/>
                </a:solidFill>
                <a:latin typeface="+mj-lt"/>
              </a:rPr>
              <a:t>To develop the concerned departments’ activities for SS mitigation </a:t>
            </a:r>
          </a:p>
          <a:p>
            <a:r>
              <a:rPr lang="en-US" sz="2000" i="1" dirty="0" smtClean="0">
                <a:solidFill>
                  <a:srgbClr val="002060"/>
                </a:solidFill>
                <a:latin typeface="+mj-lt"/>
              </a:rPr>
              <a:t>To develop the SS policy and strategies for SS management in Myanmar </a:t>
            </a:r>
          </a:p>
          <a:p>
            <a:r>
              <a:rPr lang="en-US" sz="2000" i="1" dirty="0" smtClean="0">
                <a:solidFill>
                  <a:srgbClr val="002060"/>
                </a:solidFill>
                <a:latin typeface="+mj-lt"/>
              </a:rPr>
              <a:t>To set up the SS Management System in Myanmar </a:t>
            </a:r>
          </a:p>
        </p:txBody>
      </p:sp>
      <p:sp>
        <p:nvSpPr>
          <p:cNvPr id="3" name="TextBox 2"/>
          <p:cNvSpPr txBox="1"/>
          <p:nvPr/>
        </p:nvSpPr>
        <p:spPr>
          <a:xfrm>
            <a:off x="1251134" y="692696"/>
            <a:ext cx="6470169" cy="830997"/>
          </a:xfrm>
          <a:prstGeom prst="rect">
            <a:avLst/>
          </a:prstGeom>
          <a:noFill/>
        </p:spPr>
        <p:txBody>
          <a:bodyPr wrap="none" rtlCol="0">
            <a:spAutoFit/>
          </a:bodyPr>
          <a:lstStyle/>
          <a:p>
            <a:pPr algn="ctr"/>
            <a:r>
              <a:rPr lang="en-US" sz="2400" dirty="0" smtClean="0">
                <a:solidFill>
                  <a:srgbClr val="002060"/>
                </a:solidFill>
                <a:latin typeface="Arial Black" pitchFamily="34" charset="0"/>
              </a:rPr>
              <a:t>Needs for </a:t>
            </a:r>
            <a:r>
              <a:rPr lang="en-US" sz="2400" dirty="0">
                <a:solidFill>
                  <a:srgbClr val="002060"/>
                </a:solidFill>
                <a:latin typeface="Arial Black" pitchFamily="34" charset="0"/>
              </a:rPr>
              <a:t>Integrated </a:t>
            </a:r>
            <a:r>
              <a:rPr lang="en-US" sz="2400" dirty="0" smtClean="0">
                <a:solidFill>
                  <a:srgbClr val="002060"/>
                </a:solidFill>
                <a:latin typeface="Arial Black" pitchFamily="34" charset="0"/>
              </a:rPr>
              <a:t>Management on</a:t>
            </a:r>
            <a:endParaRPr lang="en-US" sz="2400" dirty="0">
              <a:solidFill>
                <a:srgbClr val="002060"/>
              </a:solidFill>
              <a:latin typeface="Arial Black" pitchFamily="34" charset="0"/>
            </a:endParaRPr>
          </a:p>
          <a:p>
            <a:pPr algn="ctr"/>
            <a:r>
              <a:rPr lang="en-US" sz="2400" dirty="0" smtClean="0">
                <a:solidFill>
                  <a:srgbClr val="002060"/>
                </a:solidFill>
                <a:latin typeface="Arial Black" pitchFamily="34" charset="0"/>
              </a:rPr>
              <a:t>Strom Surge (SS) in Myanmar </a:t>
            </a:r>
          </a:p>
        </p:txBody>
      </p:sp>
      <p:sp>
        <p:nvSpPr>
          <p:cNvPr id="2" name="TextBox 1"/>
          <p:cNvSpPr txBox="1"/>
          <p:nvPr/>
        </p:nvSpPr>
        <p:spPr>
          <a:xfrm>
            <a:off x="7956376" y="6412686"/>
            <a:ext cx="710451" cy="369332"/>
          </a:xfrm>
          <a:prstGeom prst="rect">
            <a:avLst/>
          </a:prstGeom>
          <a:noFill/>
        </p:spPr>
        <p:txBody>
          <a:bodyPr wrap="none" rtlCol="0">
            <a:spAutoFit/>
          </a:bodyPr>
          <a:lstStyle/>
          <a:p>
            <a:r>
              <a:rPr lang="en-US" dirty="0" smtClean="0"/>
              <a:t>DMH</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5296804"/>
            <a:ext cx="9139100" cy="508460"/>
          </a:xfrm>
        </p:spPr>
        <p:txBody>
          <a:bodyPr>
            <a:noAutofit/>
          </a:bodyPr>
          <a:lstStyle/>
          <a:p>
            <a:pPr algn="ctr" eaLnBrk="1" hangingPunct="1"/>
            <a:r>
              <a:rPr lang="en-US" altLang="en-US" sz="2400" dirty="0" smtClean="0">
                <a:solidFill>
                  <a:srgbClr val="002060"/>
                </a:solidFill>
                <a:latin typeface="Arial Black" pitchFamily="34" charset="0"/>
              </a:rPr>
              <a:t>Storm Surge Potential Map – MES Ver. 1.1</a:t>
            </a:r>
            <a:endParaRPr lang="en-SG" altLang="en-US" sz="2400" dirty="0" smtClean="0">
              <a:solidFill>
                <a:srgbClr val="002060"/>
              </a:solidFill>
              <a:latin typeface="Arial Black" pitchFamily="34" charset="0"/>
            </a:endParaRPr>
          </a:p>
        </p:txBody>
      </p:sp>
      <p:pic>
        <p:nvPicPr>
          <p:cNvPr id="48132" name="Content Placeholder 5" descr="Hazard Map 12 dec grey.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900" y="645429"/>
            <a:ext cx="9144000" cy="4651375"/>
          </a:xfrm>
        </p:spPr>
      </p:pic>
      <p:sp>
        <p:nvSpPr>
          <p:cNvPr id="4" name="Title 1"/>
          <p:cNvSpPr txBox="1">
            <a:spLocks/>
          </p:cNvSpPr>
          <p:nvPr/>
        </p:nvSpPr>
        <p:spPr>
          <a:xfrm>
            <a:off x="1475656" y="6021288"/>
            <a:ext cx="7310586" cy="522312"/>
          </a:xfrm>
          <a:prstGeom prst="rect">
            <a:avLst/>
          </a:prstGeom>
        </p:spPr>
        <p:txBody>
          <a:bodyPr lIns="45720" rIns="45720" anchor="ctr"/>
          <a:lstStyle/>
          <a:p>
            <a:pPr algn="r" fontAlgn="auto">
              <a:spcAft>
                <a:spcPts val="0"/>
              </a:spcAft>
              <a:defRPr/>
            </a:pPr>
            <a:r>
              <a:rPr lang="en-US" sz="2400" i="1" dirty="0" smtClean="0">
                <a:latin typeface="+mj-lt"/>
                <a:ea typeface="+mj-ea"/>
                <a:cs typeface="+mj-cs"/>
              </a:rPr>
              <a:t>What’s next….</a:t>
            </a:r>
            <a:endParaRPr lang="en-SG" sz="2400" i="1" dirty="0">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115616" y="1052736"/>
            <a:ext cx="7416152" cy="2099817"/>
          </a:xfrm>
          <a:prstGeom prst="rect">
            <a:avLst/>
          </a:prstGeom>
          <a:ln>
            <a:noFill/>
            <a:miter lim="800000"/>
            <a:headEnd/>
            <a:tailEnd/>
          </a:ln>
          <a:effectLst>
            <a:outerShdw blurRad="44450" dist="27940" dir="5400000" algn="ctr">
              <a:srgbClr val="000000">
                <a:alpha val="32000"/>
              </a:srgbClr>
            </a:outerShdw>
          </a:effectLst>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fontAlgn="auto">
              <a:spcAft>
                <a:spcPts val="0"/>
              </a:spcAft>
              <a:defRPr/>
            </a:pPr>
            <a:r>
              <a:rPr lang="en-US" sz="2400" dirty="0" smtClean="0">
                <a:solidFill>
                  <a:srgbClr val="0070C0"/>
                </a:solidFill>
                <a:latin typeface="Arial Black" pitchFamily="34" charset="0"/>
              </a:rPr>
              <a:t>Brief Introduction to</a:t>
            </a:r>
            <a:r>
              <a:rPr lang="en-US" sz="3200" dirty="0" smtClean="0">
                <a:solidFill>
                  <a:srgbClr val="0070C0"/>
                </a:solidFill>
                <a:latin typeface="Arial Black" pitchFamily="34" charset="0"/>
              </a:rPr>
              <a:t/>
            </a:r>
            <a:br>
              <a:rPr lang="en-US" sz="3200" dirty="0" smtClean="0">
                <a:solidFill>
                  <a:srgbClr val="0070C0"/>
                </a:solidFill>
                <a:latin typeface="Arial Black" pitchFamily="34" charset="0"/>
              </a:rPr>
            </a:br>
            <a:r>
              <a:rPr lang="en-US" sz="3200" dirty="0" smtClean="0">
                <a:solidFill>
                  <a:srgbClr val="00B050"/>
                </a:solidFill>
                <a:latin typeface="Arial Black" pitchFamily="34" charset="0"/>
              </a:rPr>
              <a:t> </a:t>
            </a:r>
            <a:br>
              <a:rPr lang="en-US" sz="3200" dirty="0" smtClean="0">
                <a:solidFill>
                  <a:srgbClr val="00B050"/>
                </a:solidFill>
                <a:latin typeface="Arial Black" pitchFamily="34" charset="0"/>
              </a:rPr>
            </a:br>
            <a:r>
              <a:rPr lang="en-US" sz="3200" dirty="0" smtClean="0">
                <a:solidFill>
                  <a:srgbClr val="00B050"/>
                </a:solidFill>
                <a:latin typeface="Arial Black" pitchFamily="34" charset="0"/>
              </a:rPr>
              <a:t>Myanmar Environment Institute</a:t>
            </a:r>
            <a:endParaRPr lang="en-US" sz="3200" dirty="0">
              <a:solidFill>
                <a:srgbClr val="00B050"/>
              </a:solidFill>
              <a:latin typeface="Arial Black" pitchFamily="34" charset="0"/>
            </a:endParaRPr>
          </a:p>
        </p:txBody>
      </p:sp>
      <p:pic>
        <p:nvPicPr>
          <p:cNvPr id="7" name="Picture 6"/>
          <p:cNvPicPr>
            <a:picLocks noChangeAspect="1"/>
          </p:cNvPicPr>
          <p:nvPr/>
        </p:nvPicPr>
        <p:blipFill>
          <a:blip r:embed="rId2"/>
          <a:stretch>
            <a:fillRect/>
          </a:stretch>
        </p:blipFill>
        <p:spPr>
          <a:xfrm>
            <a:off x="4058981" y="3861048"/>
            <a:ext cx="1471522" cy="1368152"/>
          </a:xfrm>
          <a:prstGeom prst="rect">
            <a:avLst/>
          </a:prstGeom>
        </p:spPr>
      </p:pic>
    </p:spTree>
    <p:extLst>
      <p:ext uri="{BB962C8B-B14F-4D97-AF65-F5344CB8AC3E}">
        <p14:creationId xmlns:p14="http://schemas.microsoft.com/office/powerpoint/2010/main" val="29727720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ctr"/>
            <a:r>
              <a:rPr lang="en-US" dirty="0" smtClean="0"/>
              <a:t>Myanmar Environment Institute</a:t>
            </a:r>
            <a:endParaRPr lang="en-US" dirty="0"/>
          </a:p>
        </p:txBody>
      </p:sp>
      <p:sp>
        <p:nvSpPr>
          <p:cNvPr id="5" name="Rectangle 1"/>
          <p:cNvSpPr>
            <a:spLocks noChangeArrowheads="1"/>
          </p:cNvSpPr>
          <p:nvPr/>
        </p:nvSpPr>
        <p:spPr bwMode="auto">
          <a:xfrm>
            <a:off x="1907704" y="1904173"/>
            <a:ext cx="510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5486400" algn="r"/>
              </a:tabLst>
            </a:pPr>
            <a:r>
              <a:rPr kumimoji="0" lang="en-US"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Myanmar Environment Institute (MEI)</a:t>
            </a:r>
            <a:endParaRPr kumimoji="0" lang="en-US"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486400" algn="r"/>
              </a:tabLst>
            </a:pPr>
            <a:r>
              <a:rPr kumimoji="0" lang="en-US"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en-US" b="0" i="0" u="none" strike="noStrike" cap="none" normalizeH="0" baseline="0" dirty="0" smtClean="0">
              <a:ln>
                <a:noFill/>
              </a:ln>
              <a:solidFill>
                <a:schemeClr val="bg1"/>
              </a:solidFill>
              <a:effectLst/>
              <a:latin typeface="Arial" pitchFamily="34" charset="0"/>
              <a:cs typeface="Arial" pitchFamily="34" charset="0"/>
            </a:endParaRPr>
          </a:p>
        </p:txBody>
      </p:sp>
      <p:sp>
        <p:nvSpPr>
          <p:cNvPr id="7" name="Rectangle 6"/>
          <p:cNvSpPr/>
          <p:nvPr/>
        </p:nvSpPr>
        <p:spPr>
          <a:xfrm>
            <a:off x="1619672" y="2387658"/>
            <a:ext cx="6912768" cy="3785652"/>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schemeClr val="bg1"/>
                </a:solidFill>
                <a:latin typeface="+mj-lt"/>
              </a:rPr>
              <a:t>Established in 2010  as </a:t>
            </a:r>
            <a:r>
              <a:rPr lang="en-US" sz="1600" dirty="0" smtClean="0">
                <a:solidFill>
                  <a:schemeClr val="bg1"/>
                </a:solidFill>
              </a:rPr>
              <a:t>non-profit </a:t>
            </a:r>
            <a:r>
              <a:rPr lang="en-US" sz="1600" dirty="0">
                <a:solidFill>
                  <a:schemeClr val="bg1"/>
                </a:solidFill>
              </a:rPr>
              <a:t>private Institute</a:t>
            </a:r>
          </a:p>
          <a:p>
            <a:pPr marL="285750" indent="-285750">
              <a:buFont typeface="Arial" panose="020B0604020202020204" pitchFamily="34" charset="0"/>
              <a:buChar char="•"/>
            </a:pPr>
            <a:r>
              <a:rPr lang="en-US" sz="1600" dirty="0" smtClean="0">
                <a:solidFill>
                  <a:schemeClr val="bg1"/>
                </a:solidFill>
                <a:latin typeface="+mj-lt"/>
              </a:rPr>
              <a:t>85% of Members are Ex-university Teachers from multidisciplinary fields</a:t>
            </a:r>
          </a:p>
          <a:p>
            <a:pPr marL="285750" indent="-285750">
              <a:buFont typeface="Arial" panose="020B0604020202020204" pitchFamily="34" charset="0"/>
              <a:buChar char="•"/>
            </a:pPr>
            <a:r>
              <a:rPr lang="en-US" sz="1600" dirty="0" smtClean="0">
                <a:solidFill>
                  <a:schemeClr val="bg1"/>
                </a:solidFill>
                <a:latin typeface="+mj-lt"/>
              </a:rPr>
              <a:t>The first and only Institute for Environmental Education in Myanmar</a:t>
            </a:r>
          </a:p>
          <a:p>
            <a:pPr marL="285750" indent="-285750">
              <a:buFont typeface="Arial" panose="020B0604020202020204" pitchFamily="34" charset="0"/>
              <a:buChar char="•"/>
            </a:pPr>
            <a:r>
              <a:rPr lang="en-US" sz="1600" dirty="0" smtClean="0">
                <a:solidFill>
                  <a:schemeClr val="bg1"/>
                </a:solidFill>
                <a:latin typeface="+mj-lt"/>
              </a:rPr>
              <a:t>Our Research partners ..</a:t>
            </a:r>
          </a:p>
          <a:p>
            <a:pPr marL="800100" lvl="1" indent="-342900">
              <a:buFont typeface="+mj-lt"/>
              <a:buAutoNum type="arabicPeriod"/>
            </a:pPr>
            <a:r>
              <a:rPr lang="en-US" sz="1600" dirty="0" smtClean="0">
                <a:solidFill>
                  <a:schemeClr val="bg1"/>
                </a:solidFill>
                <a:latin typeface="+mj-lt"/>
              </a:rPr>
              <a:t>Geography </a:t>
            </a:r>
            <a:r>
              <a:rPr lang="en-US" sz="1600" dirty="0">
                <a:solidFill>
                  <a:schemeClr val="bg1"/>
                </a:solidFill>
                <a:latin typeface="+mj-lt"/>
              </a:rPr>
              <a:t>Institute of Cologne University, </a:t>
            </a:r>
            <a:r>
              <a:rPr lang="en-US" sz="1600" dirty="0" smtClean="0">
                <a:solidFill>
                  <a:schemeClr val="bg1"/>
                </a:solidFill>
                <a:latin typeface="+mj-lt"/>
              </a:rPr>
              <a:t>Germany</a:t>
            </a:r>
          </a:p>
          <a:p>
            <a:pPr marL="800100" lvl="1" indent="-342900">
              <a:buFont typeface="+mj-lt"/>
              <a:buAutoNum type="arabicPeriod"/>
            </a:pPr>
            <a:r>
              <a:rPr lang="en-US" sz="1600" dirty="0" smtClean="0">
                <a:solidFill>
                  <a:schemeClr val="bg1"/>
                </a:solidFill>
                <a:latin typeface="+mj-lt"/>
              </a:rPr>
              <a:t>James Cook University (JCU), Australia</a:t>
            </a:r>
          </a:p>
          <a:p>
            <a:pPr marL="800100" lvl="1" indent="-342900">
              <a:buFont typeface="+mj-lt"/>
              <a:buAutoNum type="arabicPeriod"/>
            </a:pPr>
            <a:r>
              <a:rPr lang="en-US" sz="1600" dirty="0" smtClean="0">
                <a:solidFill>
                  <a:schemeClr val="bg1"/>
                </a:solidFill>
                <a:latin typeface="+mj-lt"/>
              </a:rPr>
              <a:t>Stockholm Environmental Institute (SEI), Sweden</a:t>
            </a:r>
          </a:p>
          <a:p>
            <a:pPr marL="800100" lvl="1" indent="-342900">
              <a:buFont typeface="+mj-lt"/>
              <a:buAutoNum type="arabicPeriod"/>
            </a:pPr>
            <a:r>
              <a:rPr lang="en-US" sz="1600" dirty="0" smtClean="0">
                <a:solidFill>
                  <a:schemeClr val="bg1"/>
                </a:solidFill>
                <a:latin typeface="+mj-lt"/>
              </a:rPr>
              <a:t>Wollongong University</a:t>
            </a:r>
          </a:p>
          <a:p>
            <a:pPr marL="800100" lvl="1" indent="-342900">
              <a:buFont typeface="+mj-lt"/>
              <a:buAutoNum type="arabicPeriod"/>
            </a:pPr>
            <a:r>
              <a:rPr lang="en-US" sz="1600" dirty="0" smtClean="0">
                <a:solidFill>
                  <a:schemeClr val="bg1"/>
                </a:solidFill>
                <a:latin typeface="+mj-lt"/>
              </a:rPr>
              <a:t>Washington University</a:t>
            </a:r>
          </a:p>
          <a:p>
            <a:pPr marL="800100" lvl="1" indent="-342900">
              <a:buFont typeface="+mj-lt"/>
              <a:buAutoNum type="arabicPeriod"/>
            </a:pPr>
            <a:r>
              <a:rPr lang="en-US" sz="1600" dirty="0" smtClean="0">
                <a:solidFill>
                  <a:schemeClr val="bg1"/>
                </a:solidFill>
                <a:latin typeface="+mj-lt"/>
              </a:rPr>
              <a:t>University of Yangon (YU)</a:t>
            </a:r>
          </a:p>
          <a:p>
            <a:pPr marL="800100" lvl="1" indent="-342900">
              <a:buFont typeface="+mj-lt"/>
              <a:buAutoNum type="arabicPeriod"/>
            </a:pPr>
            <a:r>
              <a:rPr lang="en-US" sz="1600" dirty="0" smtClean="0">
                <a:solidFill>
                  <a:schemeClr val="bg1"/>
                </a:solidFill>
                <a:latin typeface="+mj-lt"/>
              </a:rPr>
              <a:t>INGOs (Action Aid, Plan International, World Vision, BBC Media Action, RIMES, </a:t>
            </a:r>
            <a:r>
              <a:rPr lang="en-US" sz="1600" dirty="0" err="1" smtClean="0">
                <a:solidFill>
                  <a:schemeClr val="bg1"/>
                </a:solidFill>
                <a:latin typeface="+mj-lt"/>
              </a:rPr>
              <a:t>UNHabitat</a:t>
            </a:r>
            <a:r>
              <a:rPr lang="en-US" sz="1600" dirty="0" smtClean="0">
                <a:solidFill>
                  <a:schemeClr val="bg1"/>
                </a:solidFill>
                <a:latin typeface="+mj-lt"/>
              </a:rPr>
              <a:t>, etc.)</a:t>
            </a:r>
          </a:p>
          <a:p>
            <a:pPr marL="800100" lvl="1" indent="-342900">
              <a:buFont typeface="+mj-lt"/>
              <a:buAutoNum type="arabicPeriod"/>
            </a:pPr>
            <a:r>
              <a:rPr lang="en-US" sz="1600" dirty="0" smtClean="0">
                <a:solidFill>
                  <a:schemeClr val="bg1"/>
                </a:solidFill>
                <a:latin typeface="+mj-lt"/>
              </a:rPr>
              <a:t>CBOs (MES, MEC, MGS, etc..)</a:t>
            </a:r>
            <a:endParaRPr lang="en-US" sz="1600" dirty="0">
              <a:solidFill>
                <a:schemeClr val="bg1"/>
              </a:solidFill>
              <a:latin typeface="+mj-lt"/>
            </a:endParaRPr>
          </a:p>
          <a:p>
            <a:pPr marL="342900" indent="-342900">
              <a:buFont typeface="Arial" panose="020B0604020202020204" pitchFamily="34" charset="0"/>
              <a:buChar char="•"/>
            </a:pPr>
            <a:r>
              <a:rPr lang="en-US" sz="1600" dirty="0" smtClean="0">
                <a:solidFill>
                  <a:schemeClr val="bg1"/>
                </a:solidFill>
                <a:latin typeface="+mj-lt"/>
              </a:rPr>
              <a:t>Environmental investigation and auditing works for </a:t>
            </a:r>
            <a:r>
              <a:rPr lang="en-US" sz="1600" dirty="0" err="1" smtClean="0">
                <a:solidFill>
                  <a:schemeClr val="bg1"/>
                </a:solidFill>
                <a:latin typeface="+mj-lt"/>
              </a:rPr>
              <a:t>Lepadaung</a:t>
            </a:r>
            <a:r>
              <a:rPr lang="en-US" sz="1600" dirty="0" smtClean="0">
                <a:solidFill>
                  <a:schemeClr val="bg1"/>
                </a:solidFill>
                <a:latin typeface="+mj-lt"/>
              </a:rPr>
              <a:t> </a:t>
            </a:r>
            <a:r>
              <a:rPr lang="en-US" sz="1600" dirty="0" err="1" smtClean="0">
                <a:solidFill>
                  <a:schemeClr val="bg1"/>
                </a:solidFill>
                <a:latin typeface="+mj-lt"/>
              </a:rPr>
              <a:t>Taung</a:t>
            </a:r>
            <a:r>
              <a:rPr lang="en-US" sz="1600" dirty="0" smtClean="0">
                <a:solidFill>
                  <a:schemeClr val="bg1"/>
                </a:solidFill>
                <a:latin typeface="+mj-lt"/>
              </a:rPr>
              <a:t> copper mine project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992"/>
            <a:ext cx="9144000" cy="1650792"/>
          </a:xfrm>
          <a:prstGeom prst="rect">
            <a:avLst/>
          </a:prstGeom>
        </p:spPr>
      </p:pic>
    </p:spTree>
    <p:extLst>
      <p:ext uri="{BB962C8B-B14F-4D97-AF65-F5344CB8AC3E}">
        <p14:creationId xmlns:p14="http://schemas.microsoft.com/office/powerpoint/2010/main" val="24591098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5"/>
          <p:cNvSpPr txBox="1">
            <a:spLocks noChangeArrowheads="1" noChangeShapeType="1"/>
          </p:cNvSpPr>
          <p:nvPr/>
        </p:nvSpPr>
        <p:spPr bwMode="auto">
          <a:xfrm>
            <a:off x="1828800" y="548680"/>
            <a:ext cx="5257800" cy="504056"/>
          </a:xfrm>
          <a:prstGeom prst="rect">
            <a:avLst/>
          </a:prstGeom>
          <a:noFill/>
          <a:ln w="0" algn="ctr">
            <a:noFill/>
            <a:miter lim="800000"/>
            <a:headEnd/>
            <a:tailEnd/>
          </a:ln>
          <a:effectLst/>
        </p:spPr>
        <p:txBody>
          <a:bodyPr vert="horz" wrap="square" lIns="36195" tIns="36195" rIns="36195" bIns="36195" numCol="1" anchor="t" anchorCtr="0" compatLnSpc="1">
            <a:prstTxWarp prst="textNoShape">
              <a:avLst/>
            </a:prstTxWarp>
          </a:bodyPr>
          <a:lstStyle>
            <a:defPPr>
              <a:defRPr lang="en-US"/>
            </a:defPPr>
            <a:lvl1pPr marL="0" marR="0" lvl="0" indent="0" algn="ctr" defTabSz="914400" eaLnBrk="1" latinLnBrk="0" hangingPunct="1">
              <a:lnSpc>
                <a:spcPct val="100000"/>
              </a:lnSpc>
              <a:buClrTx/>
              <a:buSzTx/>
              <a:buFontTx/>
              <a:buNone/>
              <a:tabLst/>
              <a:defRPr kumimoji="0" sz="2200" i="0" u="none" strike="noStrike" cap="none" normalizeH="0" baseline="0">
                <a:ln>
                  <a:noFill/>
                </a:ln>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Myanmar Environment Institute </a:t>
            </a:r>
          </a:p>
        </p:txBody>
      </p:sp>
      <p:sp>
        <p:nvSpPr>
          <p:cNvPr id="5" name="Rectangle 1"/>
          <p:cNvSpPr>
            <a:spLocks noChangeArrowheads="1"/>
          </p:cNvSpPr>
          <p:nvPr/>
        </p:nvSpPr>
        <p:spPr bwMode="auto">
          <a:xfrm>
            <a:off x="92834" y="2059789"/>
            <a:ext cx="510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5486400" algn="r"/>
              </a:tabLst>
            </a:pPr>
            <a:r>
              <a:rPr kumimoji="0" lang="en-US" sz="2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Curriculum for Environmental Science </a:t>
            </a: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486400" algn="r"/>
              </a:tabLst>
            </a:pPr>
            <a:r>
              <a:rPr kumimoji="0" lang="en-US" sz="2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endParaRPr kumimoji="0" lang="en-US" sz="3600" b="0" i="0" u="none" strike="noStrike" cap="none" normalizeH="0" baseline="0" dirty="0" smtClean="0">
              <a:ln>
                <a:noFill/>
              </a:ln>
              <a:solidFill>
                <a:schemeClr val="bg1"/>
              </a:solidFill>
              <a:effectLst/>
              <a:latin typeface="Arial" pitchFamily="34" charset="0"/>
              <a:cs typeface="Arial" pitchFamily="34" charset="0"/>
            </a:endParaRPr>
          </a:p>
        </p:txBody>
      </p:sp>
      <p:sp>
        <p:nvSpPr>
          <p:cNvPr id="7" name="Rectangle 6"/>
          <p:cNvSpPr/>
          <p:nvPr/>
        </p:nvSpPr>
        <p:spPr>
          <a:xfrm>
            <a:off x="250709" y="2447285"/>
            <a:ext cx="5478288" cy="2308324"/>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bg1"/>
                </a:solidFill>
                <a:latin typeface="+mj-lt"/>
              </a:rPr>
              <a:t>Ecosystems; Terrestrial and aquatic </a:t>
            </a:r>
            <a:r>
              <a:rPr lang="en-US" sz="1600" dirty="0" smtClean="0">
                <a:solidFill>
                  <a:schemeClr val="bg1"/>
                </a:solidFill>
                <a:latin typeface="+mj-lt"/>
              </a:rPr>
              <a:t>ecosystems</a:t>
            </a:r>
          </a:p>
          <a:p>
            <a:pPr marL="285750" indent="-285750">
              <a:buFont typeface="Arial" panose="020B0604020202020204" pitchFamily="34" charset="0"/>
              <a:buChar char="•"/>
            </a:pPr>
            <a:r>
              <a:rPr lang="en-US" sz="1600" dirty="0">
                <a:solidFill>
                  <a:schemeClr val="bg1"/>
                </a:solidFill>
                <a:latin typeface="+mj-lt"/>
              </a:rPr>
              <a:t>Biodiversity and its conservation(fauna) </a:t>
            </a:r>
            <a:endParaRPr lang="en-US" sz="1600" dirty="0" smtClean="0">
              <a:solidFill>
                <a:schemeClr val="bg1"/>
              </a:solidFill>
              <a:latin typeface="+mj-lt"/>
            </a:endParaRPr>
          </a:p>
          <a:p>
            <a:pPr marL="285750" indent="-285750">
              <a:buFont typeface="Arial" panose="020B0604020202020204" pitchFamily="34" charset="0"/>
              <a:buChar char="•"/>
            </a:pPr>
            <a:r>
              <a:rPr lang="en-US" sz="1600" dirty="0">
                <a:solidFill>
                  <a:schemeClr val="bg1"/>
                </a:solidFill>
                <a:latin typeface="+mj-lt"/>
              </a:rPr>
              <a:t>Introduction to Environmental </a:t>
            </a:r>
            <a:r>
              <a:rPr lang="en-US" sz="1600" dirty="0" smtClean="0">
                <a:solidFill>
                  <a:schemeClr val="bg1"/>
                </a:solidFill>
                <a:latin typeface="+mj-lt"/>
              </a:rPr>
              <a:t>Geology</a:t>
            </a:r>
          </a:p>
          <a:p>
            <a:pPr marL="285750" indent="-285750">
              <a:buFont typeface="Arial" panose="020B0604020202020204" pitchFamily="34" charset="0"/>
              <a:buChar char="•"/>
            </a:pPr>
            <a:r>
              <a:rPr lang="en-US" sz="1600" dirty="0">
                <a:solidFill>
                  <a:schemeClr val="bg1"/>
                </a:solidFill>
                <a:latin typeface="+mj-lt"/>
              </a:rPr>
              <a:t>Environmental pollution and Urban </a:t>
            </a:r>
            <a:r>
              <a:rPr lang="en-US" sz="1600" dirty="0" smtClean="0">
                <a:solidFill>
                  <a:schemeClr val="bg1"/>
                </a:solidFill>
                <a:latin typeface="+mj-lt"/>
              </a:rPr>
              <a:t>environment</a:t>
            </a:r>
          </a:p>
          <a:p>
            <a:pPr marL="285750" indent="-285750">
              <a:buFont typeface="Arial" panose="020B0604020202020204" pitchFamily="34" charset="0"/>
              <a:buChar char="•"/>
            </a:pPr>
            <a:r>
              <a:rPr lang="en-US" sz="1600" dirty="0">
                <a:solidFill>
                  <a:schemeClr val="bg1"/>
                </a:solidFill>
                <a:latin typeface="+mj-lt"/>
              </a:rPr>
              <a:t>Human population, Social issues, Health and Environment </a:t>
            </a:r>
            <a:endParaRPr lang="en-US" sz="1600" dirty="0" smtClean="0">
              <a:solidFill>
                <a:schemeClr val="bg1"/>
              </a:solidFill>
              <a:latin typeface="+mj-lt"/>
            </a:endParaRPr>
          </a:p>
          <a:p>
            <a:pPr marL="285750" indent="-285750">
              <a:buFont typeface="Arial" panose="020B0604020202020204" pitchFamily="34" charset="0"/>
              <a:buChar char="•"/>
            </a:pPr>
            <a:r>
              <a:rPr lang="en-US" sz="1600" dirty="0">
                <a:solidFill>
                  <a:schemeClr val="bg1"/>
                </a:solidFill>
                <a:latin typeface="+mj-lt"/>
              </a:rPr>
              <a:t>Environmental Management, Planning and Law </a:t>
            </a:r>
            <a:r>
              <a:rPr lang="en-US" sz="1600" dirty="0" smtClean="0">
                <a:solidFill>
                  <a:schemeClr val="bg1"/>
                </a:solidFill>
                <a:latin typeface="+mj-lt"/>
              </a:rPr>
              <a:t>Enforcement</a:t>
            </a:r>
          </a:p>
          <a:p>
            <a:pPr marL="285750" indent="-285750">
              <a:buFont typeface="Arial" panose="020B0604020202020204" pitchFamily="34" charset="0"/>
              <a:buChar char="•"/>
            </a:pPr>
            <a:r>
              <a:rPr lang="en-US" sz="1600" dirty="0" smtClean="0">
                <a:solidFill>
                  <a:schemeClr val="bg1"/>
                </a:solidFill>
                <a:latin typeface="+mj-lt"/>
              </a:rPr>
              <a:t>Climate Change</a:t>
            </a:r>
          </a:p>
          <a:p>
            <a:pPr marL="285750" indent="-285750">
              <a:buFont typeface="Arial" panose="020B0604020202020204" pitchFamily="34" charset="0"/>
              <a:buChar char="•"/>
            </a:pPr>
            <a:r>
              <a:rPr lang="en-US" sz="1600" dirty="0" smtClean="0">
                <a:solidFill>
                  <a:schemeClr val="bg1"/>
                </a:solidFill>
                <a:latin typeface="+mj-lt"/>
              </a:rPr>
              <a:t>Cultural Heritage &amp; Indigenous Peoples</a:t>
            </a:r>
          </a:p>
          <a:p>
            <a:pPr marL="285750" indent="-285750">
              <a:buFont typeface="Arial" panose="020B0604020202020204" pitchFamily="34" charset="0"/>
              <a:buChar char="•"/>
            </a:pPr>
            <a:r>
              <a:rPr lang="en-US" sz="1600" dirty="0" smtClean="0">
                <a:solidFill>
                  <a:schemeClr val="bg1"/>
                </a:solidFill>
                <a:latin typeface="+mj-lt"/>
              </a:rPr>
              <a:t>Habitat Mapping (GIS/RS)</a:t>
            </a:r>
            <a:endParaRPr lang="en-US" sz="1600" dirty="0">
              <a:solidFill>
                <a:schemeClr val="bg1"/>
              </a:solidFill>
              <a:latin typeface="+mj-lt"/>
            </a:endParaRPr>
          </a:p>
        </p:txBody>
      </p:sp>
      <p:grpSp>
        <p:nvGrpSpPr>
          <p:cNvPr id="8" name="Group 7"/>
          <p:cNvGrpSpPr/>
          <p:nvPr/>
        </p:nvGrpSpPr>
        <p:grpSpPr>
          <a:xfrm>
            <a:off x="4074740" y="5799023"/>
            <a:ext cx="5105400" cy="1111229"/>
            <a:chOff x="4074740" y="5799023"/>
            <a:chExt cx="5105400" cy="1111229"/>
          </a:xfrm>
        </p:grpSpPr>
        <p:sp>
          <p:nvSpPr>
            <p:cNvPr id="3" name="Oval 2"/>
            <p:cNvSpPr/>
            <p:nvPr/>
          </p:nvSpPr>
          <p:spPr>
            <a:xfrm>
              <a:off x="4242638" y="5799023"/>
              <a:ext cx="4831432" cy="1037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
            <p:cNvSpPr>
              <a:spLocks noChangeArrowheads="1"/>
            </p:cNvSpPr>
            <p:nvPr/>
          </p:nvSpPr>
          <p:spPr bwMode="auto">
            <a:xfrm>
              <a:off x="4074740" y="5956145"/>
              <a:ext cx="5105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5486400" algn="r"/>
                </a:tabLst>
              </a:pPr>
              <a:r>
                <a:rPr kumimoji="0" lang="en-US" sz="1400" b="1" i="0" u="none" strike="noStrike" cap="none" normalizeH="0" baseline="0" dirty="0" smtClean="0">
                  <a:ln>
                    <a:noFill/>
                  </a:ln>
                  <a:solidFill>
                    <a:schemeClr val="bg1"/>
                  </a:solidFill>
                  <a:effectLst/>
                  <a:ea typeface="Times New Roman" pitchFamily="18" charset="0"/>
                </a:rPr>
                <a:t>Post graduated 2 months</a:t>
              </a:r>
              <a:r>
                <a:rPr kumimoji="0" lang="en-US" sz="1400" b="1" i="0" u="none" strike="noStrike" cap="none" normalizeH="0" dirty="0" smtClean="0">
                  <a:ln>
                    <a:noFill/>
                  </a:ln>
                  <a:solidFill>
                    <a:schemeClr val="bg1"/>
                  </a:solidFill>
                  <a:effectLst/>
                  <a:ea typeface="Times New Roman" pitchFamily="18" charset="0"/>
                </a:rPr>
                <a:t> </a:t>
              </a:r>
              <a:r>
                <a:rPr kumimoji="0" lang="en-US" sz="1400" b="1" i="0" u="none" strike="noStrike" cap="none" normalizeH="0" baseline="0" dirty="0" smtClean="0">
                  <a:ln>
                    <a:noFill/>
                  </a:ln>
                  <a:solidFill>
                    <a:schemeClr val="bg1"/>
                  </a:solidFill>
                  <a:effectLst/>
                  <a:ea typeface="Times New Roman" pitchFamily="18" charset="0"/>
                </a:rPr>
                <a:t>certificate course</a:t>
              </a:r>
            </a:p>
            <a:p>
              <a:pPr marL="0" marR="0" lvl="0" indent="0" algn="ctr" defTabSz="914400" rtl="0" eaLnBrk="1" fontAlgn="base" latinLnBrk="0" hangingPunct="1">
                <a:lnSpc>
                  <a:spcPct val="100000"/>
                </a:lnSpc>
                <a:spcBef>
                  <a:spcPct val="0"/>
                </a:spcBef>
                <a:spcAft>
                  <a:spcPct val="0"/>
                </a:spcAft>
                <a:buClrTx/>
                <a:buSzTx/>
                <a:buFontTx/>
                <a:buNone/>
                <a:tabLst>
                  <a:tab pos="5486400" algn="r"/>
                </a:tabLst>
              </a:pPr>
              <a:r>
                <a:rPr lang="en-US" sz="1400" b="1" dirty="0" smtClean="0">
                  <a:solidFill>
                    <a:schemeClr val="bg1"/>
                  </a:solidFill>
                </a:rPr>
                <a:t>Trainees from Government Agencies, CBOs, INGOs, NGOs, Private Sectors</a:t>
              </a:r>
              <a:endParaRPr kumimoji="0" lang="en-US" sz="1400" b="0" i="0" u="none" strike="noStrike" cap="none" normalizeH="0" baseline="0" dirty="0" smtClean="0">
                <a:ln>
                  <a:noFill/>
                </a:ln>
                <a:solidFill>
                  <a:schemeClr val="bg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5486400" algn="r"/>
                </a:tabLst>
              </a:pPr>
              <a:r>
                <a:rPr kumimoji="0" lang="en-US" sz="1400" b="1" i="0" u="none" strike="noStrike" cap="none" normalizeH="0" baseline="0" dirty="0" smtClean="0">
                  <a:ln>
                    <a:noFill/>
                  </a:ln>
                  <a:solidFill>
                    <a:schemeClr val="bg1"/>
                  </a:solidFill>
                  <a:effectLst/>
                  <a:ea typeface="Times New Roman" pitchFamily="18" charset="0"/>
                </a:rPr>
                <a:t>	</a:t>
              </a:r>
              <a:endParaRPr kumimoji="0" lang="en-US" sz="1400" b="0" i="0" u="none" strike="noStrike" cap="none" normalizeH="0" baseline="0" dirty="0" smtClean="0">
                <a:ln>
                  <a:noFill/>
                </a:ln>
                <a:solidFill>
                  <a:schemeClr val="bg1"/>
                </a:solidFill>
                <a:effectLst/>
              </a:endParaRPr>
            </a:p>
          </p:txBody>
        </p:sp>
      </p:grpSp>
      <p:pic>
        <p:nvPicPr>
          <p:cNvPr id="4" name="Picture 3"/>
          <p:cNvPicPr>
            <a:picLocks noChangeAspect="1"/>
          </p:cNvPicPr>
          <p:nvPr/>
        </p:nvPicPr>
        <p:blipFill>
          <a:blip r:embed="rId2"/>
          <a:stretch>
            <a:fillRect/>
          </a:stretch>
        </p:blipFill>
        <p:spPr>
          <a:xfrm>
            <a:off x="6516216" y="1878008"/>
            <a:ext cx="2805526" cy="21908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6516216" y="3992704"/>
            <a:ext cx="2805526" cy="198679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stretch>
            <a:fillRect/>
          </a:stretch>
        </p:blipFill>
        <p:spPr>
          <a:xfrm>
            <a:off x="395536" y="4611033"/>
            <a:ext cx="2981202" cy="233497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1205" y="4052582"/>
            <a:ext cx="2416208" cy="1610805"/>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1992"/>
            <a:ext cx="9144000" cy="1650792"/>
          </a:xfrm>
          <a:prstGeom prst="rect">
            <a:avLst/>
          </a:prstGeom>
        </p:spPr>
      </p:pic>
    </p:spTree>
    <p:extLst>
      <p:ext uri="{BB962C8B-B14F-4D97-AF65-F5344CB8AC3E}">
        <p14:creationId xmlns:p14="http://schemas.microsoft.com/office/powerpoint/2010/main" val="16242794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655351"/>
            <a:ext cx="5262979" cy="923330"/>
          </a:xfrm>
          <a:prstGeom prst="rect">
            <a:avLst/>
          </a:prstGeom>
          <a:noFill/>
        </p:spPr>
        <p:txBody>
          <a:bodyPr wrap="none" rtlCol="0">
            <a:spAutoFit/>
          </a:bodyPr>
          <a:lstStyle/>
          <a:p>
            <a:r>
              <a:rPr lang="en-US" dirty="0" smtClean="0"/>
              <a:t>We invite for </a:t>
            </a:r>
          </a:p>
          <a:p>
            <a:r>
              <a:rPr lang="en-US" dirty="0" smtClean="0"/>
              <a:t>collaboration researches </a:t>
            </a:r>
          </a:p>
          <a:p>
            <a:r>
              <a:rPr lang="en-US" dirty="0" smtClean="0"/>
              <a:t>on disasters management and climate change…..</a:t>
            </a:r>
            <a:endParaRPr lang="en-US" dirty="0"/>
          </a:p>
        </p:txBody>
      </p:sp>
      <p:pic>
        <p:nvPicPr>
          <p:cNvPr id="5" name="Picture 4"/>
          <p:cNvPicPr>
            <a:picLocks noChangeAspect="1"/>
          </p:cNvPicPr>
          <p:nvPr/>
        </p:nvPicPr>
        <p:blipFill>
          <a:blip r:embed="rId2"/>
          <a:stretch>
            <a:fillRect/>
          </a:stretch>
        </p:blipFill>
        <p:spPr>
          <a:xfrm>
            <a:off x="3261797" y="5097941"/>
            <a:ext cx="864096" cy="806729"/>
          </a:xfrm>
          <a:prstGeom prst="rect">
            <a:avLst/>
          </a:prstGeom>
        </p:spPr>
      </p:pic>
      <p:sp>
        <p:nvSpPr>
          <p:cNvPr id="6" name="TextBox 5"/>
          <p:cNvSpPr txBox="1"/>
          <p:nvPr/>
        </p:nvSpPr>
        <p:spPr>
          <a:xfrm>
            <a:off x="4206581" y="5127376"/>
            <a:ext cx="3254417" cy="338554"/>
          </a:xfrm>
          <a:prstGeom prst="rect">
            <a:avLst/>
          </a:prstGeom>
          <a:noFill/>
        </p:spPr>
        <p:txBody>
          <a:bodyPr wrap="none" rtlCol="0">
            <a:spAutoFit/>
          </a:bodyPr>
          <a:lstStyle/>
          <a:p>
            <a:r>
              <a:rPr lang="en-US" sz="1600" b="1" dirty="0" smtClean="0">
                <a:solidFill>
                  <a:srgbClr val="00B050"/>
                </a:solidFill>
              </a:rPr>
              <a:t>Myanmar Environment Institute</a:t>
            </a:r>
            <a:endParaRPr lang="en-US" sz="1600" b="1" dirty="0">
              <a:solidFill>
                <a:srgbClr val="00B050"/>
              </a:solidFill>
            </a:endParaRPr>
          </a:p>
        </p:txBody>
      </p:sp>
      <p:sp>
        <p:nvSpPr>
          <p:cNvPr id="8" name="TextBox 7"/>
          <p:cNvSpPr txBox="1"/>
          <p:nvPr/>
        </p:nvSpPr>
        <p:spPr>
          <a:xfrm>
            <a:off x="4206580" y="5445224"/>
            <a:ext cx="3173731" cy="1446550"/>
          </a:xfrm>
          <a:prstGeom prst="rect">
            <a:avLst/>
          </a:prstGeom>
          <a:noFill/>
        </p:spPr>
        <p:txBody>
          <a:bodyPr wrap="square" rtlCol="0">
            <a:spAutoFit/>
          </a:bodyPr>
          <a:lstStyle/>
          <a:p>
            <a:r>
              <a:rPr lang="en-US" sz="1100" dirty="0" smtClean="0"/>
              <a:t>Win </a:t>
            </a:r>
            <a:r>
              <a:rPr lang="en-US" sz="1100" dirty="0" err="1" smtClean="0"/>
              <a:t>Naing</a:t>
            </a:r>
            <a:r>
              <a:rPr lang="en-US" sz="1100" dirty="0" smtClean="0"/>
              <a:t> </a:t>
            </a:r>
            <a:r>
              <a:rPr lang="en-US" sz="1100" dirty="0" err="1" smtClean="0"/>
              <a:t>Tun</a:t>
            </a:r>
            <a:endParaRPr lang="en-US" sz="1100" dirty="0" smtClean="0"/>
          </a:p>
          <a:p>
            <a:r>
              <a:rPr lang="en-US" sz="1100" dirty="0" smtClean="0"/>
              <a:t>C005, Delta Plaza, </a:t>
            </a:r>
            <a:r>
              <a:rPr lang="en-US" sz="1100" dirty="0" err="1" smtClean="0"/>
              <a:t>Shwegondaing</a:t>
            </a:r>
            <a:r>
              <a:rPr lang="en-US" sz="1100" dirty="0" smtClean="0"/>
              <a:t> Road</a:t>
            </a:r>
          </a:p>
          <a:p>
            <a:r>
              <a:rPr lang="en-US" sz="1100" dirty="0" err="1" smtClean="0"/>
              <a:t>Bahan</a:t>
            </a:r>
            <a:r>
              <a:rPr lang="en-US" sz="1100" dirty="0" smtClean="0"/>
              <a:t> Township, Yangon, Myanmar.</a:t>
            </a:r>
          </a:p>
          <a:p>
            <a:r>
              <a:rPr lang="en-US" sz="1100" dirty="0" smtClean="0"/>
              <a:t>Tel: 95-9-73013448    Fax: 95-1-552901</a:t>
            </a:r>
          </a:p>
          <a:p>
            <a:r>
              <a:rPr lang="en-US" sz="1100" dirty="0" smtClean="0"/>
              <a:t>Mobile: 95-9-5196758</a:t>
            </a:r>
          </a:p>
          <a:p>
            <a:r>
              <a:rPr lang="en-US" sz="1100" dirty="0" smtClean="0"/>
              <a:t>Email: winnaingtun@enviromyanmar.net</a:t>
            </a:r>
          </a:p>
          <a:p>
            <a:r>
              <a:rPr lang="en-US" sz="1100" dirty="0" smtClean="0"/>
              <a:t>Website: www.enviromyanmar.net</a:t>
            </a:r>
          </a:p>
          <a:p>
            <a:endParaRPr lang="en-US" sz="1100" dirty="0"/>
          </a:p>
        </p:txBody>
      </p:sp>
      <p:pic>
        <p:nvPicPr>
          <p:cNvPr id="9" name="Picture 8"/>
          <p:cNvPicPr>
            <a:picLocks noChangeAspect="1"/>
          </p:cNvPicPr>
          <p:nvPr/>
        </p:nvPicPr>
        <p:blipFill>
          <a:blip r:embed="rId3"/>
          <a:stretch>
            <a:fillRect/>
          </a:stretch>
        </p:blipFill>
        <p:spPr>
          <a:xfrm>
            <a:off x="2143475" y="1833781"/>
            <a:ext cx="5317523" cy="298899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TextBox 10"/>
          <p:cNvSpPr txBox="1"/>
          <p:nvPr/>
        </p:nvSpPr>
        <p:spPr>
          <a:xfrm>
            <a:off x="2483768" y="1916832"/>
            <a:ext cx="4437882" cy="1107996"/>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6600" b="1" dirty="0" smtClean="0">
                <a:solidFill>
                  <a:srgbClr val="FFFF00"/>
                </a:solidFill>
              </a:rPr>
              <a:t>Thank You</a:t>
            </a:r>
            <a:endParaRPr lang="en-US" sz="6600" b="1" dirty="0">
              <a:solidFill>
                <a:srgbClr val="FFFF00"/>
              </a:solidFill>
            </a:endParaRPr>
          </a:p>
        </p:txBody>
      </p:sp>
    </p:spTree>
    <p:extLst>
      <p:ext uri="{BB962C8B-B14F-4D97-AF65-F5344CB8AC3E}">
        <p14:creationId xmlns:p14="http://schemas.microsoft.com/office/powerpoint/2010/main" val="3257819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548680"/>
            <a:ext cx="3248774" cy="800219"/>
          </a:xfrm>
          <a:prstGeom prst="rect">
            <a:avLst/>
          </a:prstGeom>
        </p:spPr>
        <p:txBody>
          <a:bodyPr vert="horz" lIns="45720" rIns="45720" anchor="ctr">
            <a:normAutofit/>
          </a:bodyPr>
          <a:lstStyle/>
          <a:p>
            <a:pPr algn="ctr"/>
            <a:r>
              <a:rPr lang="en-US" altLang="en-US" sz="2800" b="1" dirty="0" err="1" smtClean="0">
                <a:solidFill>
                  <a:srgbClr val="002060"/>
                </a:solidFill>
                <a:latin typeface="+mj-lt"/>
                <a:ea typeface="+mj-ea"/>
                <a:cs typeface="Andalus" pitchFamily="18" charset="-78"/>
              </a:rPr>
              <a:t>Nargis</a:t>
            </a:r>
            <a:r>
              <a:rPr lang="en-US" altLang="en-US" sz="2800" b="1" dirty="0" smtClean="0">
                <a:solidFill>
                  <a:srgbClr val="002060"/>
                </a:solidFill>
                <a:latin typeface="+mj-lt"/>
                <a:ea typeface="+mj-ea"/>
                <a:cs typeface="Andalus" pitchFamily="18" charset="-78"/>
              </a:rPr>
              <a:t> (2008)</a:t>
            </a:r>
          </a:p>
        </p:txBody>
      </p:sp>
      <p:pic>
        <p:nvPicPr>
          <p:cNvPr id="15362" name="Picture 2" descr="Nargis 01 may 2008 0440Z.jpg">
            <a:hlinkClick r:id="rId2"/>
          </p:cNvPr>
          <p:cNvPicPr>
            <a:picLocks noChangeAspect="1" noChangeArrowheads="1"/>
          </p:cNvPicPr>
          <p:nvPr/>
        </p:nvPicPr>
        <p:blipFill>
          <a:blip r:embed="rId3" cstate="print"/>
          <a:srcRect/>
          <a:stretch>
            <a:fillRect/>
          </a:stretch>
        </p:blipFill>
        <p:spPr bwMode="auto">
          <a:xfrm>
            <a:off x="683567" y="1484784"/>
            <a:ext cx="3024337" cy="3885111"/>
          </a:xfrm>
          <a:prstGeom prst="rect">
            <a:avLst/>
          </a:prstGeom>
          <a:noFill/>
        </p:spPr>
      </p:pic>
      <p:graphicFrame>
        <p:nvGraphicFramePr>
          <p:cNvPr id="7" name="Table 6"/>
          <p:cNvGraphicFramePr>
            <a:graphicFrameLocks noGrp="1"/>
          </p:cNvGraphicFramePr>
          <p:nvPr/>
        </p:nvGraphicFramePr>
        <p:xfrm>
          <a:off x="4355976" y="1556792"/>
          <a:ext cx="4464496" cy="2440175"/>
        </p:xfrm>
        <a:graphic>
          <a:graphicData uri="http://schemas.openxmlformats.org/drawingml/2006/table">
            <a:tbl>
              <a:tblPr/>
              <a:tblGrid>
                <a:gridCol w="1351495"/>
                <a:gridCol w="3113001"/>
              </a:tblGrid>
              <a:tr h="213404">
                <a:tc>
                  <a:txBody>
                    <a:bodyPr/>
                    <a:lstStyle/>
                    <a:p>
                      <a:pPr algn="l"/>
                      <a:r>
                        <a:rPr lang="en-US" sz="1200" b="1" dirty="0">
                          <a:solidFill>
                            <a:srgbClr val="002060"/>
                          </a:solidFill>
                          <a:latin typeface="Arial" pitchFamily="34" charset="0"/>
                          <a:cs typeface="Arial" pitchFamily="34" charset="0"/>
                        </a:rPr>
                        <a:t>Formed</a:t>
                      </a:r>
                    </a:p>
                  </a:txBody>
                  <a:tcPr marL="12637" marR="12637" marT="30328" marB="30328" anchor="ctr">
                    <a:lnL>
                      <a:noFill/>
                    </a:lnL>
                    <a:lnR>
                      <a:noFill/>
                    </a:lnR>
                    <a:lnT>
                      <a:noFill/>
                    </a:lnT>
                    <a:lnB>
                      <a:noFill/>
                    </a:lnB>
                  </a:tcPr>
                </a:tc>
                <a:tc>
                  <a:txBody>
                    <a:bodyPr/>
                    <a:lstStyle/>
                    <a:p>
                      <a:r>
                        <a:rPr lang="en-US" sz="1200" b="1" dirty="0">
                          <a:solidFill>
                            <a:srgbClr val="002060"/>
                          </a:solidFill>
                          <a:latin typeface="Arial" pitchFamily="34" charset="0"/>
                          <a:cs typeface="Arial" pitchFamily="34" charset="0"/>
                        </a:rPr>
                        <a:t>April 27, 2008 (2008-04-27)</a:t>
                      </a:r>
                    </a:p>
                  </a:txBody>
                  <a:tcPr marL="12637" marR="12637" marT="30328" marB="30328" anchor="ctr">
                    <a:lnL>
                      <a:noFill/>
                    </a:lnL>
                    <a:lnR>
                      <a:noFill/>
                    </a:lnR>
                    <a:lnT>
                      <a:noFill/>
                    </a:lnT>
                    <a:lnB>
                      <a:noFill/>
                    </a:lnB>
                  </a:tcPr>
                </a:tc>
              </a:tr>
              <a:tr h="213404">
                <a:tc>
                  <a:txBody>
                    <a:bodyPr/>
                    <a:lstStyle/>
                    <a:p>
                      <a:pPr algn="l"/>
                      <a:r>
                        <a:rPr lang="en-US" sz="1200" b="1" dirty="0">
                          <a:solidFill>
                            <a:srgbClr val="002060"/>
                          </a:solidFill>
                          <a:latin typeface="Arial" pitchFamily="34" charset="0"/>
                          <a:cs typeface="Arial" pitchFamily="34" charset="0"/>
                        </a:rPr>
                        <a:t>Dissipated</a:t>
                      </a:r>
                    </a:p>
                  </a:txBody>
                  <a:tcPr marL="12637" marR="12637" marT="30328" marB="30328" anchor="ctr">
                    <a:lnL>
                      <a:noFill/>
                    </a:lnL>
                    <a:lnR>
                      <a:noFill/>
                    </a:lnR>
                    <a:lnT>
                      <a:noFill/>
                    </a:lnT>
                    <a:lnB>
                      <a:noFill/>
                    </a:lnB>
                  </a:tcPr>
                </a:tc>
                <a:tc>
                  <a:txBody>
                    <a:bodyPr/>
                    <a:lstStyle/>
                    <a:p>
                      <a:r>
                        <a:rPr lang="en-US" sz="1200" b="1" dirty="0">
                          <a:solidFill>
                            <a:srgbClr val="002060"/>
                          </a:solidFill>
                          <a:latin typeface="Arial" pitchFamily="34" charset="0"/>
                          <a:cs typeface="Arial" pitchFamily="34" charset="0"/>
                        </a:rPr>
                        <a:t>May 3, 2008 (2008-05-04)</a:t>
                      </a:r>
                    </a:p>
                  </a:txBody>
                  <a:tcPr marL="12637" marR="12637" marT="30328" marB="30328" anchor="ctr">
                    <a:lnL>
                      <a:noFill/>
                    </a:lnL>
                    <a:lnR>
                      <a:noFill/>
                    </a:lnR>
                    <a:lnT>
                      <a:noFill/>
                    </a:lnT>
                    <a:lnB>
                      <a:noFill/>
                    </a:lnB>
                  </a:tcPr>
                </a:tc>
              </a:tr>
              <a:tr h="850431">
                <a:tc>
                  <a:txBody>
                    <a:bodyPr/>
                    <a:lstStyle/>
                    <a:p>
                      <a:pPr algn="l"/>
                      <a:r>
                        <a:rPr lang="en-US" sz="1200" b="1" dirty="0">
                          <a:solidFill>
                            <a:srgbClr val="002060"/>
                          </a:solidFill>
                          <a:latin typeface="Arial" pitchFamily="34" charset="0"/>
                          <a:cs typeface="Arial" pitchFamily="34" charset="0"/>
                        </a:rPr>
                        <a:t>Highest winds</a:t>
                      </a:r>
                    </a:p>
                  </a:txBody>
                  <a:tcPr marL="12637" marR="12637" marT="30328" marB="30328" anchor="ctr">
                    <a:lnL>
                      <a:noFill/>
                    </a:lnL>
                    <a:lnR>
                      <a:noFill/>
                    </a:lnR>
                    <a:lnT w="9525" cap="flat" cmpd="sng" algn="ctr">
                      <a:noFill/>
                      <a:prstDash val="solid"/>
                      <a:round/>
                      <a:headEnd type="none" w="med" len="med"/>
                      <a:tailEnd type="none" w="med" len="med"/>
                    </a:lnT>
                    <a:lnB>
                      <a:noFill/>
                    </a:lnB>
                  </a:tcPr>
                </a:tc>
                <a:tc>
                  <a:txBody>
                    <a:bodyPr/>
                    <a:lstStyle/>
                    <a:p>
                      <a:r>
                        <a:rPr lang="en-US" sz="1200" b="1" i="1" dirty="0">
                          <a:solidFill>
                            <a:srgbClr val="002060"/>
                          </a:solidFill>
                          <a:latin typeface="Arial" pitchFamily="34" charset="0"/>
                          <a:cs typeface="Arial" pitchFamily="34" charset="0"/>
                          <a:hlinkClick r:id="rId4" tooltip="Tropical cyclone scales"/>
                        </a:rPr>
                        <a:t>3-minute sustained</a:t>
                      </a:r>
                      <a:r>
                        <a:rPr lang="en-US" sz="1200" b="1" i="1" dirty="0">
                          <a:solidFill>
                            <a:srgbClr val="002060"/>
                          </a:solidFill>
                          <a:latin typeface="Arial" pitchFamily="34" charset="0"/>
                          <a:cs typeface="Arial" pitchFamily="34" charset="0"/>
                        </a:rPr>
                        <a:t>:</a:t>
                      </a:r>
                      <a:r>
                        <a:rPr lang="en-US" sz="1200" b="1" dirty="0">
                          <a:solidFill>
                            <a:srgbClr val="002060"/>
                          </a:solidFill>
                          <a:latin typeface="Arial" pitchFamily="34" charset="0"/>
                          <a:cs typeface="Arial" pitchFamily="34" charset="0"/>
                        </a:rPr>
                        <a:t> 165 km/h (105 mph)</a:t>
                      </a:r>
                      <a:br>
                        <a:rPr lang="en-US" sz="1200" b="1" dirty="0">
                          <a:solidFill>
                            <a:srgbClr val="002060"/>
                          </a:solidFill>
                          <a:latin typeface="Arial" pitchFamily="34" charset="0"/>
                          <a:cs typeface="Arial" pitchFamily="34" charset="0"/>
                        </a:rPr>
                      </a:br>
                      <a:r>
                        <a:rPr lang="en-US" sz="1200" b="1" i="1" dirty="0">
                          <a:solidFill>
                            <a:srgbClr val="002060"/>
                          </a:solidFill>
                          <a:latin typeface="Arial" pitchFamily="34" charset="0"/>
                          <a:cs typeface="Arial" pitchFamily="34" charset="0"/>
                          <a:hlinkClick r:id="rId4" tooltip="Tropical cyclone scales"/>
                        </a:rPr>
                        <a:t>1-minute sustained</a:t>
                      </a:r>
                      <a:r>
                        <a:rPr lang="en-US" sz="1200" b="1" i="1" dirty="0">
                          <a:solidFill>
                            <a:srgbClr val="002060"/>
                          </a:solidFill>
                          <a:latin typeface="Arial" pitchFamily="34" charset="0"/>
                          <a:cs typeface="Arial" pitchFamily="34" charset="0"/>
                        </a:rPr>
                        <a:t>:</a:t>
                      </a:r>
                      <a:r>
                        <a:rPr lang="en-US" sz="1200" b="1" dirty="0">
                          <a:solidFill>
                            <a:srgbClr val="002060"/>
                          </a:solidFill>
                          <a:latin typeface="Arial" pitchFamily="34" charset="0"/>
                          <a:cs typeface="Arial" pitchFamily="34" charset="0"/>
                        </a:rPr>
                        <a:t> 215 km/h (130 mph)</a:t>
                      </a:r>
                      <a:br>
                        <a:rPr lang="en-US" sz="1200" b="1" dirty="0">
                          <a:solidFill>
                            <a:srgbClr val="002060"/>
                          </a:solidFill>
                          <a:latin typeface="Arial" pitchFamily="34" charset="0"/>
                          <a:cs typeface="Arial" pitchFamily="34" charset="0"/>
                        </a:rPr>
                      </a:br>
                      <a:endParaRPr lang="en-US" sz="1200" b="1" dirty="0">
                        <a:solidFill>
                          <a:srgbClr val="002060"/>
                        </a:solidFill>
                        <a:latin typeface="Arial" pitchFamily="34" charset="0"/>
                        <a:cs typeface="Arial" pitchFamily="34" charset="0"/>
                      </a:endParaRPr>
                    </a:p>
                  </a:txBody>
                  <a:tcPr marL="12637" marR="12637" marT="30328" marB="30328" anchor="ctr">
                    <a:lnL>
                      <a:noFill/>
                    </a:lnL>
                    <a:lnR>
                      <a:noFill/>
                    </a:lnR>
                    <a:lnT>
                      <a:noFill/>
                    </a:lnT>
                    <a:lnB>
                      <a:noFill/>
                    </a:lnB>
                  </a:tcPr>
                </a:tc>
              </a:tr>
              <a:tr h="213404">
                <a:tc>
                  <a:txBody>
                    <a:bodyPr/>
                    <a:lstStyle/>
                    <a:p>
                      <a:pPr algn="l"/>
                      <a:r>
                        <a:rPr lang="en-US" sz="1200" b="1" dirty="0">
                          <a:solidFill>
                            <a:srgbClr val="002060"/>
                          </a:solidFill>
                          <a:latin typeface="Arial" pitchFamily="34" charset="0"/>
                          <a:cs typeface="Arial" pitchFamily="34" charset="0"/>
                        </a:rPr>
                        <a:t>Lowest pressure</a:t>
                      </a:r>
                    </a:p>
                  </a:txBody>
                  <a:tcPr marL="12637" marR="12637" marT="30328" marB="30328" anchor="ctr">
                    <a:lnL>
                      <a:noFill/>
                    </a:lnL>
                    <a:lnR>
                      <a:noFill/>
                    </a:lnR>
                    <a:lnT>
                      <a:noFill/>
                    </a:lnT>
                    <a:lnB>
                      <a:noFill/>
                    </a:lnB>
                  </a:tcPr>
                </a:tc>
                <a:tc>
                  <a:txBody>
                    <a:bodyPr/>
                    <a:lstStyle/>
                    <a:p>
                      <a:r>
                        <a:rPr lang="sv-SE" sz="1200" b="1" dirty="0">
                          <a:solidFill>
                            <a:srgbClr val="002060"/>
                          </a:solidFill>
                          <a:latin typeface="Arial" pitchFamily="34" charset="0"/>
                          <a:cs typeface="Arial" pitchFamily="34" charset="0"/>
                        </a:rPr>
                        <a:t>962 </a:t>
                      </a:r>
                      <a:r>
                        <a:rPr lang="sv-SE" sz="1200" b="1" dirty="0">
                          <a:solidFill>
                            <a:srgbClr val="002060"/>
                          </a:solidFill>
                          <a:latin typeface="Arial" pitchFamily="34" charset="0"/>
                          <a:cs typeface="Arial" pitchFamily="34" charset="0"/>
                          <a:hlinkClick r:id="rId5" tooltip="Bar (unit)"/>
                        </a:rPr>
                        <a:t>mbar</a:t>
                      </a:r>
                      <a:r>
                        <a:rPr lang="sv-SE" sz="1200" b="1" dirty="0">
                          <a:solidFill>
                            <a:srgbClr val="002060"/>
                          </a:solidFill>
                          <a:latin typeface="Arial" pitchFamily="34" charset="0"/>
                          <a:cs typeface="Arial" pitchFamily="34" charset="0"/>
                        </a:rPr>
                        <a:t> (</a:t>
                      </a:r>
                      <a:r>
                        <a:rPr lang="sv-SE" sz="1200" b="1" dirty="0">
                          <a:solidFill>
                            <a:srgbClr val="002060"/>
                          </a:solidFill>
                          <a:latin typeface="Arial" pitchFamily="34" charset="0"/>
                          <a:cs typeface="Arial" pitchFamily="34" charset="0"/>
                          <a:hlinkClick r:id="rId6" tooltip="Pascal (unit)"/>
                        </a:rPr>
                        <a:t>hPa</a:t>
                      </a:r>
                      <a:r>
                        <a:rPr lang="sv-SE" sz="1200" b="1" dirty="0">
                          <a:solidFill>
                            <a:srgbClr val="002060"/>
                          </a:solidFill>
                          <a:latin typeface="Arial" pitchFamily="34" charset="0"/>
                          <a:cs typeface="Arial" pitchFamily="34" charset="0"/>
                        </a:rPr>
                        <a:t>); 28.41 </a:t>
                      </a:r>
                      <a:r>
                        <a:rPr lang="sv-SE" sz="1200" b="1" dirty="0">
                          <a:solidFill>
                            <a:srgbClr val="002060"/>
                          </a:solidFill>
                          <a:latin typeface="Arial" pitchFamily="34" charset="0"/>
                          <a:cs typeface="Arial" pitchFamily="34" charset="0"/>
                          <a:hlinkClick r:id="rId7" tooltip="Inch of mercury"/>
                        </a:rPr>
                        <a:t>inHg</a:t>
                      </a:r>
                      <a:endParaRPr lang="sv-SE" sz="1200" b="1" dirty="0">
                        <a:solidFill>
                          <a:srgbClr val="002060"/>
                        </a:solidFill>
                        <a:latin typeface="Arial" pitchFamily="34" charset="0"/>
                        <a:cs typeface="Arial" pitchFamily="34" charset="0"/>
                      </a:endParaRPr>
                    </a:p>
                  </a:txBody>
                  <a:tcPr marL="12637" marR="12637" marT="30328" marB="30328" anchor="ctr">
                    <a:lnL>
                      <a:noFill/>
                    </a:lnL>
                    <a:lnR>
                      <a:noFill/>
                    </a:lnR>
                    <a:lnT>
                      <a:noFill/>
                    </a:lnT>
                    <a:lnB>
                      <a:noFill/>
                    </a:lnB>
                  </a:tcPr>
                </a:tc>
              </a:tr>
              <a:tr h="213404">
                <a:tc>
                  <a:txBody>
                    <a:bodyPr/>
                    <a:lstStyle/>
                    <a:p>
                      <a:pPr algn="l"/>
                      <a:r>
                        <a:rPr lang="en-US" sz="1200" b="1" dirty="0">
                          <a:solidFill>
                            <a:srgbClr val="002060"/>
                          </a:solidFill>
                          <a:latin typeface="Arial" pitchFamily="34" charset="0"/>
                          <a:cs typeface="Arial" pitchFamily="34" charset="0"/>
                        </a:rPr>
                        <a:t>Fatalities</a:t>
                      </a:r>
                    </a:p>
                  </a:txBody>
                  <a:tcPr marL="12637" marR="12637" marT="30328" marB="30328" anchor="ctr">
                    <a:lnL>
                      <a:noFill/>
                    </a:lnL>
                    <a:lnR>
                      <a:noFill/>
                    </a:lnR>
                    <a:lnT w="9525" cap="flat" cmpd="sng" algn="ctr">
                      <a:noFill/>
                      <a:prstDash val="solid"/>
                      <a:round/>
                      <a:headEnd type="none" w="med" len="med"/>
                      <a:tailEnd type="none" w="med" len="med"/>
                    </a:lnT>
                    <a:lnB>
                      <a:noFill/>
                    </a:lnB>
                  </a:tcPr>
                </a:tc>
                <a:tc>
                  <a:txBody>
                    <a:bodyPr/>
                    <a:lstStyle/>
                    <a:p>
                      <a:r>
                        <a:rPr lang="en-US" sz="1200" b="1" dirty="0">
                          <a:solidFill>
                            <a:srgbClr val="002060"/>
                          </a:solidFill>
                          <a:latin typeface="Arial" pitchFamily="34" charset="0"/>
                          <a:cs typeface="Arial" pitchFamily="34" charset="0"/>
                        </a:rPr>
                        <a:t>138,366 total</a:t>
                      </a:r>
                    </a:p>
                  </a:txBody>
                  <a:tcPr marL="12637" marR="12637" marT="30328" marB="30328" anchor="ctr">
                    <a:lnL>
                      <a:noFill/>
                    </a:lnL>
                    <a:lnR>
                      <a:noFill/>
                    </a:lnR>
                    <a:lnT>
                      <a:noFill/>
                    </a:lnT>
                    <a:lnB>
                      <a:noFill/>
                    </a:lnB>
                  </a:tcPr>
                </a:tc>
              </a:tr>
              <a:tr h="213404">
                <a:tc>
                  <a:txBody>
                    <a:bodyPr/>
                    <a:lstStyle/>
                    <a:p>
                      <a:pPr algn="l"/>
                      <a:r>
                        <a:rPr lang="en-US" sz="1200" b="1">
                          <a:solidFill>
                            <a:srgbClr val="002060"/>
                          </a:solidFill>
                          <a:latin typeface="Arial" pitchFamily="34" charset="0"/>
                          <a:cs typeface="Arial" pitchFamily="34" charset="0"/>
                        </a:rPr>
                        <a:t>Damage</a:t>
                      </a:r>
                    </a:p>
                  </a:txBody>
                  <a:tcPr marL="12637" marR="12637" marT="30328" marB="30328" anchor="ctr">
                    <a:lnL>
                      <a:noFill/>
                    </a:lnL>
                    <a:lnR>
                      <a:noFill/>
                    </a:lnR>
                    <a:lnT>
                      <a:noFill/>
                    </a:lnT>
                    <a:lnB>
                      <a:noFill/>
                    </a:lnB>
                  </a:tcPr>
                </a:tc>
                <a:tc>
                  <a:txBody>
                    <a:bodyPr/>
                    <a:lstStyle/>
                    <a:p>
                      <a:r>
                        <a:rPr lang="en-US" sz="1200" b="1" dirty="0">
                          <a:solidFill>
                            <a:srgbClr val="002060"/>
                          </a:solidFill>
                          <a:latin typeface="Arial" pitchFamily="34" charset="0"/>
                          <a:cs typeface="Arial" pitchFamily="34" charset="0"/>
                        </a:rPr>
                        <a:t>$10 billion (2008 </a:t>
                      </a:r>
                      <a:r>
                        <a:rPr lang="en-US" sz="1200" b="1" dirty="0">
                          <a:solidFill>
                            <a:srgbClr val="002060"/>
                          </a:solidFill>
                          <a:latin typeface="Arial" pitchFamily="34" charset="0"/>
                          <a:cs typeface="Arial" pitchFamily="34" charset="0"/>
                          <a:hlinkClick r:id="rId8" tooltip="United States dollar"/>
                        </a:rPr>
                        <a:t>USD</a:t>
                      </a:r>
                      <a:r>
                        <a:rPr lang="en-US" sz="1200" b="1" dirty="0">
                          <a:solidFill>
                            <a:srgbClr val="002060"/>
                          </a:solidFill>
                          <a:latin typeface="Arial" pitchFamily="34" charset="0"/>
                          <a:cs typeface="Arial" pitchFamily="34" charset="0"/>
                        </a:rPr>
                        <a:t>)</a:t>
                      </a:r>
                    </a:p>
                  </a:txBody>
                  <a:tcPr marL="12637" marR="12637" marT="30328" marB="30328" anchor="ctr">
                    <a:lnL>
                      <a:noFill/>
                    </a:lnL>
                    <a:lnR>
                      <a:noFill/>
                    </a:lnR>
                    <a:lnT>
                      <a:noFill/>
                    </a:lnT>
                    <a:lnB>
                      <a:noFill/>
                    </a:lnB>
                  </a:tcPr>
                </a:tc>
              </a:tr>
              <a:tr h="372064">
                <a:tc>
                  <a:txBody>
                    <a:bodyPr/>
                    <a:lstStyle/>
                    <a:p>
                      <a:pPr algn="l"/>
                      <a:r>
                        <a:rPr lang="en-US" sz="1200" b="1" dirty="0">
                          <a:solidFill>
                            <a:srgbClr val="002060"/>
                          </a:solidFill>
                          <a:latin typeface="Arial" pitchFamily="34" charset="0"/>
                          <a:cs typeface="Arial" pitchFamily="34" charset="0"/>
                        </a:rPr>
                        <a:t>Areas affected</a:t>
                      </a:r>
                    </a:p>
                  </a:txBody>
                  <a:tcPr marL="12637" marR="12637" marT="30328" marB="30328" anchor="ctr">
                    <a:lnL>
                      <a:noFill/>
                    </a:lnL>
                    <a:lnR>
                      <a:noFill/>
                    </a:lnR>
                    <a:lnT>
                      <a:noFill/>
                    </a:lnT>
                    <a:lnB>
                      <a:noFill/>
                    </a:lnB>
                  </a:tcPr>
                </a:tc>
                <a:tc>
                  <a:txBody>
                    <a:bodyPr/>
                    <a:lstStyle/>
                    <a:p>
                      <a:r>
                        <a:rPr lang="sv-SE" sz="1200" b="1" dirty="0">
                          <a:solidFill>
                            <a:srgbClr val="002060"/>
                          </a:solidFill>
                          <a:latin typeface="Arial" pitchFamily="34" charset="0"/>
                          <a:cs typeface="Arial" pitchFamily="34" charset="0"/>
                          <a:hlinkClick r:id="rId9" tooltip="Bangladesh"/>
                        </a:rPr>
                        <a:t>Bangladesh</a:t>
                      </a:r>
                      <a:r>
                        <a:rPr lang="sv-SE" sz="1200" b="1" dirty="0">
                          <a:solidFill>
                            <a:srgbClr val="002060"/>
                          </a:solidFill>
                          <a:latin typeface="Arial" pitchFamily="34" charset="0"/>
                          <a:cs typeface="Arial" pitchFamily="34" charset="0"/>
                        </a:rPr>
                        <a:t>, </a:t>
                      </a:r>
                      <a:r>
                        <a:rPr lang="sv-SE" sz="1200" b="1" dirty="0">
                          <a:solidFill>
                            <a:srgbClr val="002060"/>
                          </a:solidFill>
                          <a:latin typeface="Arial" pitchFamily="34" charset="0"/>
                          <a:cs typeface="Arial" pitchFamily="34" charset="0"/>
                          <a:hlinkClick r:id="rId10" tooltip="Burma"/>
                        </a:rPr>
                        <a:t>Burma</a:t>
                      </a:r>
                      <a:r>
                        <a:rPr lang="sv-SE" sz="1200" b="1" dirty="0">
                          <a:solidFill>
                            <a:srgbClr val="002060"/>
                          </a:solidFill>
                          <a:latin typeface="Arial" pitchFamily="34" charset="0"/>
                          <a:cs typeface="Arial" pitchFamily="34" charset="0"/>
                        </a:rPr>
                        <a:t>, </a:t>
                      </a:r>
                      <a:r>
                        <a:rPr lang="sv-SE" sz="1200" b="1" dirty="0">
                          <a:solidFill>
                            <a:srgbClr val="002060"/>
                          </a:solidFill>
                          <a:latin typeface="Arial" pitchFamily="34" charset="0"/>
                          <a:cs typeface="Arial" pitchFamily="34" charset="0"/>
                          <a:hlinkClick r:id="rId11" tooltip="India"/>
                        </a:rPr>
                        <a:t>India</a:t>
                      </a:r>
                      <a:r>
                        <a:rPr lang="sv-SE" sz="1200" b="1" dirty="0">
                          <a:solidFill>
                            <a:srgbClr val="002060"/>
                          </a:solidFill>
                          <a:latin typeface="Arial" pitchFamily="34" charset="0"/>
                          <a:cs typeface="Arial" pitchFamily="34" charset="0"/>
                        </a:rPr>
                        <a:t>, </a:t>
                      </a:r>
                      <a:r>
                        <a:rPr lang="sv-SE" sz="1200" b="1" dirty="0">
                          <a:solidFill>
                            <a:srgbClr val="002060"/>
                          </a:solidFill>
                          <a:latin typeface="Arial" pitchFamily="34" charset="0"/>
                          <a:cs typeface="Arial" pitchFamily="34" charset="0"/>
                          <a:hlinkClick r:id="rId12" tooltip="Sri Lanka"/>
                        </a:rPr>
                        <a:t>Sri Lanka</a:t>
                      </a:r>
                      <a:endParaRPr lang="sv-SE" sz="1200" b="1" dirty="0">
                        <a:solidFill>
                          <a:srgbClr val="002060"/>
                        </a:solidFill>
                        <a:latin typeface="Arial" pitchFamily="34" charset="0"/>
                        <a:cs typeface="Arial" pitchFamily="34" charset="0"/>
                      </a:endParaRPr>
                    </a:p>
                  </a:txBody>
                  <a:tcPr marL="12637" marR="12637" marT="30328" marB="30328" anchor="ctr">
                    <a:lnL>
                      <a:noFill/>
                    </a:lnL>
                    <a:lnR>
                      <a:noFill/>
                    </a:lnR>
                    <a:lnT>
                      <a:noFill/>
                    </a:lnT>
                    <a:lnB>
                      <a:noFill/>
                    </a:lnB>
                  </a:tcPr>
                </a:tc>
              </a:tr>
            </a:tbl>
          </a:graphicData>
        </a:graphic>
      </p:graphicFrame>
      <p:pic>
        <p:nvPicPr>
          <p:cNvPr id="15370" name="Picture 10" descr="http://upload.wikimedia.org/wikipedia/commons/thumb/d/d6/Cyclone_Nargis_-Myanmar-3May2008.jpg/1024px-Cyclone_Nargis_-Myanmar-3May2008.jpg"/>
          <p:cNvPicPr>
            <a:picLocks noChangeAspect="1" noChangeArrowheads="1"/>
          </p:cNvPicPr>
          <p:nvPr/>
        </p:nvPicPr>
        <p:blipFill>
          <a:blip r:embed="rId13" cstate="print"/>
          <a:srcRect/>
          <a:stretch>
            <a:fillRect/>
          </a:stretch>
        </p:blipFill>
        <p:spPr bwMode="auto">
          <a:xfrm>
            <a:off x="4355976" y="4077072"/>
            <a:ext cx="3888432" cy="2589258"/>
          </a:xfrm>
          <a:prstGeom prst="rect">
            <a:avLst/>
          </a:prstGeom>
          <a:noFill/>
        </p:spPr>
      </p:pic>
      <p:sp>
        <p:nvSpPr>
          <p:cNvPr id="6" name="TextBox 5"/>
          <p:cNvSpPr txBox="1"/>
          <p:nvPr/>
        </p:nvSpPr>
        <p:spPr>
          <a:xfrm>
            <a:off x="971600" y="5661248"/>
            <a:ext cx="2557431" cy="369332"/>
          </a:xfrm>
          <a:prstGeom prst="rect">
            <a:avLst/>
          </a:prstGeom>
          <a:noFill/>
        </p:spPr>
        <p:txBody>
          <a:bodyPr wrap="none" rtlCol="0">
            <a:spAutoFit/>
          </a:bodyPr>
          <a:lstStyle/>
          <a:p>
            <a:r>
              <a:rPr lang="en-US" dirty="0" smtClean="0"/>
              <a:t>7 Years from now……..</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rDetail3.jpg"/>
          <p:cNvPicPr>
            <a:picLocks noChangeAspect="1"/>
          </p:cNvPicPr>
          <p:nvPr/>
        </p:nvPicPr>
        <p:blipFill>
          <a:blip r:embed="rId2" cstate="print"/>
          <a:srcRect t="22599" r="25751" b="12130"/>
          <a:stretch>
            <a:fillRect/>
          </a:stretch>
        </p:blipFill>
        <p:spPr>
          <a:xfrm>
            <a:off x="2699792" y="3861048"/>
            <a:ext cx="4752528" cy="2952328"/>
          </a:xfrm>
          <a:prstGeom prst="rect">
            <a:avLst/>
          </a:prstGeom>
        </p:spPr>
      </p:pic>
      <p:sp>
        <p:nvSpPr>
          <p:cNvPr id="12290" name="Content Placeholder 2"/>
          <p:cNvSpPr>
            <a:spLocks noGrp="1"/>
          </p:cNvSpPr>
          <p:nvPr>
            <p:ph idx="1"/>
          </p:nvPr>
        </p:nvSpPr>
        <p:spPr>
          <a:xfrm>
            <a:off x="611560" y="1348899"/>
            <a:ext cx="7467600" cy="2232248"/>
          </a:xfrm>
        </p:spPr>
        <p:txBody>
          <a:bodyPr>
            <a:normAutofit/>
          </a:bodyPr>
          <a:lstStyle/>
          <a:p>
            <a:pPr eaLnBrk="1" hangingPunct="1"/>
            <a:r>
              <a:rPr lang="en-US" altLang="en-US" sz="2000" dirty="0" smtClean="0"/>
              <a:t>Saving lives for (possible) future natural disaster, mainly for storm and storm surge</a:t>
            </a:r>
          </a:p>
          <a:p>
            <a:pPr eaLnBrk="1" hangingPunct="1"/>
            <a:r>
              <a:rPr lang="en-US" altLang="en-US" sz="2000" dirty="0" smtClean="0"/>
              <a:t>Reestablishment of infrastructure</a:t>
            </a:r>
          </a:p>
          <a:p>
            <a:pPr eaLnBrk="1" hangingPunct="1"/>
            <a:r>
              <a:rPr lang="en-US" altLang="en-US" sz="2000" dirty="0" smtClean="0"/>
              <a:t>Building emergency shelter</a:t>
            </a:r>
          </a:p>
          <a:p>
            <a:pPr eaLnBrk="1" hangingPunct="1"/>
            <a:r>
              <a:rPr lang="en-US" altLang="en-US" sz="2000" dirty="0" err="1" smtClean="0"/>
              <a:t>Ayeyarwaddy</a:t>
            </a:r>
            <a:r>
              <a:rPr lang="en-US" altLang="en-US" sz="2000" dirty="0" smtClean="0"/>
              <a:t> Delta Region, comprising </a:t>
            </a:r>
            <a:r>
              <a:rPr lang="en-US" altLang="en-US" sz="2000" dirty="0" err="1" smtClean="0"/>
              <a:t>Ayeyarwaddy</a:t>
            </a:r>
            <a:r>
              <a:rPr lang="en-US" altLang="en-US" sz="2000" dirty="0" smtClean="0"/>
              <a:t> and Yangon Divisions from </a:t>
            </a:r>
            <a:r>
              <a:rPr lang="en-US" altLang="en-US" sz="2000" dirty="0" err="1" smtClean="0"/>
              <a:t>Mawdin</a:t>
            </a:r>
            <a:r>
              <a:rPr lang="en-US" altLang="en-US" sz="2000" dirty="0" smtClean="0"/>
              <a:t> Cape to </a:t>
            </a:r>
            <a:r>
              <a:rPr lang="en-US" altLang="en-US" sz="2000" dirty="0" err="1" smtClean="0"/>
              <a:t>Sittaung</a:t>
            </a:r>
            <a:r>
              <a:rPr lang="en-US" altLang="en-US" sz="2000" dirty="0" smtClean="0"/>
              <a:t> River mouth</a:t>
            </a:r>
            <a:endParaRPr lang="en-SG" altLang="en-US" sz="2000" dirty="0" smtClean="0"/>
          </a:p>
        </p:txBody>
      </p:sp>
      <p:sp>
        <p:nvSpPr>
          <p:cNvPr id="3" name="TextBox 2"/>
          <p:cNvSpPr txBox="1"/>
          <p:nvPr/>
        </p:nvSpPr>
        <p:spPr>
          <a:xfrm>
            <a:off x="611560" y="548680"/>
            <a:ext cx="3248774" cy="800219"/>
          </a:xfrm>
          <a:prstGeom prst="rect">
            <a:avLst/>
          </a:prstGeom>
        </p:spPr>
        <p:txBody>
          <a:bodyPr vert="horz" lIns="45720" rIns="45720" anchor="ctr">
            <a:normAutofit/>
          </a:bodyPr>
          <a:lstStyle/>
          <a:p>
            <a:r>
              <a:rPr lang="en-US" altLang="en-US" sz="3200" dirty="0" smtClean="0">
                <a:solidFill>
                  <a:srgbClr val="002060"/>
                </a:solidFill>
                <a:latin typeface="+mn-lt"/>
                <a:ea typeface="+mj-ea"/>
                <a:cs typeface="Andalus" pitchFamily="18" charset="-78"/>
              </a:rPr>
              <a:t>Objectives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67544" y="764704"/>
            <a:ext cx="8229600" cy="722344"/>
          </a:xfrm>
        </p:spPr>
        <p:txBody>
          <a:bodyPr>
            <a:normAutofit/>
          </a:bodyPr>
          <a:lstStyle/>
          <a:p>
            <a:pPr algn="ctr" eaLnBrk="1" hangingPunct="1"/>
            <a:r>
              <a:rPr lang="en-US" altLang="en-US" sz="3600" dirty="0" smtClean="0">
                <a:solidFill>
                  <a:srgbClr val="002060"/>
                </a:solidFill>
              </a:rPr>
              <a:t>Relied largely on</a:t>
            </a:r>
            <a:endParaRPr lang="en-SG" altLang="en-US" sz="3600" dirty="0" smtClean="0">
              <a:solidFill>
                <a:srgbClr val="002060"/>
              </a:solidFill>
            </a:endParaRPr>
          </a:p>
        </p:txBody>
      </p:sp>
      <p:sp>
        <p:nvSpPr>
          <p:cNvPr id="13315" name="Content Placeholder 2"/>
          <p:cNvSpPr>
            <a:spLocks noGrp="1"/>
          </p:cNvSpPr>
          <p:nvPr>
            <p:ph idx="1"/>
          </p:nvPr>
        </p:nvSpPr>
        <p:spPr/>
        <p:txBody>
          <a:bodyPr/>
          <a:lstStyle/>
          <a:p>
            <a:pPr eaLnBrk="1" hangingPunct="1"/>
            <a:r>
              <a:rPr lang="en-US" altLang="en-US" dirty="0" smtClean="0">
                <a:latin typeface="+mj-lt"/>
              </a:rPr>
              <a:t>Flood level information collected from damaged schools under </a:t>
            </a:r>
            <a:r>
              <a:rPr lang="en-US" altLang="en-US" b="1" dirty="0" smtClean="0">
                <a:latin typeface="+mj-lt"/>
              </a:rPr>
              <a:t>Ministry of Education </a:t>
            </a:r>
            <a:r>
              <a:rPr lang="en-US" altLang="en-US" dirty="0" smtClean="0">
                <a:latin typeface="+mj-lt"/>
              </a:rPr>
              <a:t>immediately after the </a:t>
            </a:r>
            <a:r>
              <a:rPr lang="en-US" altLang="en-US" dirty="0" err="1" smtClean="0">
                <a:latin typeface="+mj-lt"/>
              </a:rPr>
              <a:t>Nargis</a:t>
            </a:r>
            <a:r>
              <a:rPr lang="en-US" altLang="en-US" dirty="0" smtClean="0">
                <a:latin typeface="+mj-lt"/>
              </a:rPr>
              <a:t> Cyclone</a:t>
            </a:r>
          </a:p>
          <a:p>
            <a:pPr eaLnBrk="1" hangingPunct="1"/>
            <a:r>
              <a:rPr lang="en-US" altLang="en-US" dirty="0" smtClean="0">
                <a:latin typeface="+mj-lt"/>
              </a:rPr>
              <a:t>Digital elevation models in 2 meter interval (3 DEM and SRTM provided by </a:t>
            </a:r>
            <a:r>
              <a:rPr lang="en-US" altLang="en-US" b="1" dirty="0" smtClean="0">
                <a:latin typeface="+mj-lt"/>
              </a:rPr>
              <a:t>Kyoto University </a:t>
            </a:r>
            <a:r>
              <a:rPr lang="en-US" altLang="en-US" dirty="0" smtClean="0">
                <a:latin typeface="+mj-lt"/>
              </a:rPr>
              <a:t>in 2007)</a:t>
            </a:r>
            <a:endParaRPr lang="en-SG" altLang="en-US" dirty="0" smtClean="0">
              <a:latin typeface="+mj-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45967" y="908720"/>
            <a:ext cx="8229600" cy="792088"/>
          </a:xfrm>
        </p:spPr>
        <p:txBody>
          <a:bodyPr>
            <a:normAutofit/>
          </a:bodyPr>
          <a:lstStyle/>
          <a:p>
            <a:pPr eaLnBrk="1" hangingPunct="1"/>
            <a:r>
              <a:rPr lang="en-US" altLang="en-US" sz="3600" dirty="0" smtClean="0">
                <a:solidFill>
                  <a:srgbClr val="002060"/>
                </a:solidFill>
              </a:rPr>
              <a:t>Principal factors</a:t>
            </a:r>
            <a:endParaRPr lang="en-SG" altLang="en-US" sz="3600" dirty="0" smtClean="0">
              <a:solidFill>
                <a:srgbClr val="002060"/>
              </a:solidFill>
            </a:endParaRPr>
          </a:p>
        </p:txBody>
      </p:sp>
      <p:sp>
        <p:nvSpPr>
          <p:cNvPr id="3" name="Content Placeholder 2"/>
          <p:cNvSpPr>
            <a:spLocks noGrp="1"/>
          </p:cNvSpPr>
          <p:nvPr>
            <p:ph idx="1"/>
          </p:nvPr>
        </p:nvSpPr>
        <p:spPr>
          <a:xfrm>
            <a:off x="611560" y="2132856"/>
            <a:ext cx="8258175" cy="4525963"/>
          </a:xfrm>
        </p:spPr>
        <p:txBody>
          <a:bodyPr>
            <a:normAutofit/>
          </a:bodyPr>
          <a:lstStyle/>
          <a:p>
            <a:pPr marL="550926" indent="-514350">
              <a:lnSpc>
                <a:spcPct val="120000"/>
              </a:lnSpc>
              <a:defRPr/>
            </a:pPr>
            <a:r>
              <a:rPr lang="en-US" sz="2400" dirty="0" smtClean="0">
                <a:solidFill>
                  <a:srgbClr val="002060"/>
                </a:solidFill>
                <a:latin typeface="+mj-lt"/>
                <a:cs typeface="Zawgyi-One" pitchFamily="34" charset="0"/>
              </a:rPr>
              <a:t>Altitude above mean sea level (MSL)</a:t>
            </a:r>
            <a:endParaRPr lang="en-SG" sz="2400" dirty="0" smtClean="0">
              <a:solidFill>
                <a:srgbClr val="002060"/>
              </a:solidFill>
              <a:latin typeface="+mj-lt"/>
              <a:cs typeface="Zawgyi-One" pitchFamily="34" charset="0"/>
            </a:endParaRPr>
          </a:p>
          <a:p>
            <a:pPr marL="550863" indent="-514350">
              <a:lnSpc>
                <a:spcPct val="120000"/>
              </a:lnSpc>
              <a:defRPr/>
            </a:pPr>
            <a:r>
              <a:rPr lang="en-US" sz="2400" dirty="0" smtClean="0">
                <a:solidFill>
                  <a:srgbClr val="002060"/>
                </a:solidFill>
                <a:latin typeface="+mj-lt"/>
                <a:cs typeface="Zawgyi-One" pitchFamily="34" charset="0"/>
              </a:rPr>
              <a:t>Distance from the sea</a:t>
            </a:r>
            <a:endParaRPr lang="en-SG" sz="2400" dirty="0" smtClean="0">
              <a:solidFill>
                <a:srgbClr val="002060"/>
              </a:solidFill>
              <a:latin typeface="+mj-lt"/>
              <a:cs typeface="Zawgyi-One" pitchFamily="34" charset="0"/>
            </a:endParaRPr>
          </a:p>
          <a:p>
            <a:pPr marL="550926" indent="-514350">
              <a:lnSpc>
                <a:spcPct val="120000"/>
              </a:lnSpc>
              <a:defRPr/>
            </a:pPr>
            <a:r>
              <a:rPr lang="en-US" sz="2400" dirty="0" smtClean="0">
                <a:solidFill>
                  <a:srgbClr val="002060"/>
                </a:solidFill>
                <a:latin typeface="+mj-lt"/>
                <a:cs typeface="Zawgyi-One" pitchFamily="34" charset="0"/>
              </a:rPr>
              <a:t>Water volume of nearby Source of Surge</a:t>
            </a:r>
            <a:endParaRPr lang="en-SG" sz="2400" dirty="0" smtClean="0">
              <a:solidFill>
                <a:srgbClr val="002060"/>
              </a:solidFill>
              <a:latin typeface="+mj-lt"/>
              <a:cs typeface="Zawgyi-One" pitchFamily="34" charset="0"/>
            </a:endParaRPr>
          </a:p>
          <a:p>
            <a:pPr marL="550926" indent="-514350">
              <a:lnSpc>
                <a:spcPct val="120000"/>
              </a:lnSpc>
              <a:defRPr/>
            </a:pPr>
            <a:r>
              <a:rPr lang="en-US" sz="2400" dirty="0" smtClean="0">
                <a:solidFill>
                  <a:srgbClr val="002060"/>
                </a:solidFill>
                <a:latin typeface="+mj-lt"/>
                <a:cs typeface="Zawgyi-One" pitchFamily="34" charset="0"/>
              </a:rPr>
              <a:t>Nature of River Mouth</a:t>
            </a:r>
            <a:endParaRPr lang="en-SG" sz="2400" dirty="0" smtClean="0">
              <a:solidFill>
                <a:srgbClr val="002060"/>
              </a:solidFill>
              <a:latin typeface="+mj-lt"/>
              <a:cs typeface="Zawgyi-One" pitchFamily="34" charset="0"/>
            </a:endParaRPr>
          </a:p>
          <a:p>
            <a:pPr marL="550926" indent="-514350">
              <a:lnSpc>
                <a:spcPct val="120000"/>
              </a:lnSpc>
              <a:defRPr/>
            </a:pPr>
            <a:r>
              <a:rPr lang="en-US" sz="2400" dirty="0" smtClean="0">
                <a:solidFill>
                  <a:srgbClr val="002060"/>
                </a:solidFill>
                <a:latin typeface="+mj-lt"/>
                <a:cs typeface="Zawgyi-One" pitchFamily="34" charset="0"/>
              </a:rPr>
              <a:t>Possible routes of storm and interaction with tributaries</a:t>
            </a:r>
            <a:endParaRPr lang="en-SG" sz="2400" dirty="0" smtClean="0">
              <a:solidFill>
                <a:srgbClr val="002060"/>
              </a:solidFill>
              <a:latin typeface="+mj-lt"/>
              <a:cs typeface="Zawgyi-One" pitchFamily="34" charset="0"/>
            </a:endParaRPr>
          </a:p>
          <a:p>
            <a:pPr marL="550926" indent="-514350">
              <a:lnSpc>
                <a:spcPct val="120000"/>
              </a:lnSpc>
              <a:defRPr/>
            </a:pPr>
            <a:r>
              <a:rPr lang="en-US" sz="2400" dirty="0" smtClean="0">
                <a:solidFill>
                  <a:srgbClr val="002060"/>
                </a:solidFill>
                <a:latin typeface="+mj-lt"/>
                <a:cs typeface="Zawgyi-One" pitchFamily="34" charset="0"/>
              </a:rPr>
              <a:t>Activity of water mass based on previous event and future possibilities</a:t>
            </a:r>
            <a:endParaRPr lang="en-SG" sz="2400" dirty="0" smtClean="0">
              <a:solidFill>
                <a:srgbClr val="002060"/>
              </a:solidFill>
              <a:latin typeface="+mj-lt"/>
              <a:cs typeface="Zawgyi-One" pitchFamily="34" charset="0"/>
            </a:endParaRPr>
          </a:p>
          <a:p>
            <a:pPr marL="550926" indent="-514350">
              <a:defRPr/>
            </a:pPr>
            <a:endParaRPr lang="en-SG" sz="2400" dirty="0">
              <a:solidFill>
                <a:srgbClr val="002060"/>
              </a:solidFill>
              <a:latin typeface="+mj-lt"/>
              <a:cs typeface="Zawgyi-One"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69530" y="709613"/>
            <a:ext cx="7090952" cy="564672"/>
          </a:xfrm>
        </p:spPr>
        <p:txBody>
          <a:bodyPr>
            <a:noAutofit/>
          </a:bodyPr>
          <a:lstStyle/>
          <a:p>
            <a:pPr eaLnBrk="1" hangingPunct="1"/>
            <a:r>
              <a:rPr lang="en-US" altLang="en-US" sz="3600" dirty="0" smtClean="0">
                <a:solidFill>
                  <a:srgbClr val="002060"/>
                </a:solidFill>
                <a:latin typeface="Arial Black" pitchFamily="34" charset="0"/>
              </a:rPr>
              <a:t>A Simple Model</a:t>
            </a:r>
            <a:endParaRPr lang="en-SG" altLang="en-US" sz="3600" dirty="0" smtClean="0">
              <a:solidFill>
                <a:srgbClr val="002060"/>
              </a:solidFill>
              <a:latin typeface="Arial Black" pitchFamily="34" charset="0"/>
            </a:endParaRPr>
          </a:p>
        </p:txBody>
      </p:sp>
      <p:sp>
        <p:nvSpPr>
          <p:cNvPr id="4" name="Rectangle 3"/>
          <p:cNvSpPr/>
          <p:nvPr/>
        </p:nvSpPr>
        <p:spPr>
          <a:xfrm>
            <a:off x="428625" y="1500188"/>
            <a:ext cx="1714500" cy="164306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SG"/>
          </a:p>
        </p:txBody>
      </p:sp>
      <p:grpSp>
        <p:nvGrpSpPr>
          <p:cNvPr id="2" name="Group 6"/>
          <p:cNvGrpSpPr>
            <a:grpSpLocks/>
          </p:cNvGrpSpPr>
          <p:nvPr/>
        </p:nvGrpSpPr>
        <p:grpSpPr bwMode="auto">
          <a:xfrm>
            <a:off x="452438" y="1498600"/>
            <a:ext cx="1668462" cy="1363663"/>
            <a:chOff x="452967" y="1498600"/>
            <a:chExt cx="1667933" cy="1363133"/>
          </a:xfrm>
        </p:grpSpPr>
        <p:sp>
          <p:nvSpPr>
            <p:cNvPr id="5" name="Freeform 4"/>
            <p:cNvSpPr/>
            <p:nvPr/>
          </p:nvSpPr>
          <p:spPr>
            <a:xfrm>
              <a:off x="452967" y="1498600"/>
              <a:ext cx="1655237" cy="1363133"/>
            </a:xfrm>
            <a:custGeom>
              <a:avLst/>
              <a:gdLst>
                <a:gd name="connsiteX0" fmla="*/ 4233 w 1655233"/>
                <a:gd name="connsiteY0" fmla="*/ 0 h 1363133"/>
                <a:gd name="connsiteX1" fmla="*/ 55033 w 1655233"/>
                <a:gd name="connsiteY1" fmla="*/ 393700 h 1363133"/>
                <a:gd name="connsiteX2" fmla="*/ 334433 w 1655233"/>
                <a:gd name="connsiteY2" fmla="*/ 1143000 h 1363133"/>
                <a:gd name="connsiteX3" fmla="*/ 867833 w 1655233"/>
                <a:gd name="connsiteY3" fmla="*/ 1346200 h 1363133"/>
                <a:gd name="connsiteX4" fmla="*/ 1452033 w 1655233"/>
                <a:gd name="connsiteY4" fmla="*/ 1041400 h 1363133"/>
                <a:gd name="connsiteX5" fmla="*/ 1604433 w 1655233"/>
                <a:gd name="connsiteY5" fmla="*/ 762000 h 1363133"/>
                <a:gd name="connsiteX6" fmla="*/ 1655233 w 1655233"/>
                <a:gd name="connsiteY6" fmla="*/ 762000 h 13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5233" h="1363133">
                  <a:moveTo>
                    <a:pt x="4233" y="0"/>
                  </a:moveTo>
                  <a:cubicBezTo>
                    <a:pt x="2116" y="101600"/>
                    <a:pt x="0" y="203200"/>
                    <a:pt x="55033" y="393700"/>
                  </a:cubicBezTo>
                  <a:cubicBezTo>
                    <a:pt x="110066" y="584200"/>
                    <a:pt x="198966" y="984250"/>
                    <a:pt x="334433" y="1143000"/>
                  </a:cubicBezTo>
                  <a:cubicBezTo>
                    <a:pt x="469900" y="1301750"/>
                    <a:pt x="681566" y="1363133"/>
                    <a:pt x="867833" y="1346200"/>
                  </a:cubicBezTo>
                  <a:cubicBezTo>
                    <a:pt x="1054100" y="1329267"/>
                    <a:pt x="1329266" y="1138767"/>
                    <a:pt x="1452033" y="1041400"/>
                  </a:cubicBezTo>
                  <a:cubicBezTo>
                    <a:pt x="1574800" y="944033"/>
                    <a:pt x="1570566" y="808566"/>
                    <a:pt x="1604433" y="762000"/>
                  </a:cubicBezTo>
                  <a:cubicBezTo>
                    <a:pt x="1638300" y="715434"/>
                    <a:pt x="1646766" y="738717"/>
                    <a:pt x="1655233" y="762000"/>
                  </a:cubicBezTo>
                </a:path>
              </a:pathLst>
            </a:cu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SG"/>
            </a:p>
          </p:txBody>
        </p:sp>
        <p:sp>
          <p:nvSpPr>
            <p:cNvPr id="6" name="Freeform 5"/>
            <p:cNvSpPr/>
            <p:nvPr/>
          </p:nvSpPr>
          <p:spPr>
            <a:xfrm>
              <a:off x="848129" y="1523990"/>
              <a:ext cx="1272771" cy="741075"/>
            </a:xfrm>
            <a:custGeom>
              <a:avLst/>
              <a:gdLst>
                <a:gd name="connsiteX0" fmla="*/ 14817 w 1272117"/>
                <a:gd name="connsiteY0" fmla="*/ 0 h 740833"/>
                <a:gd name="connsiteX1" fmla="*/ 27517 w 1272117"/>
                <a:gd name="connsiteY1" fmla="*/ 292100 h 740833"/>
                <a:gd name="connsiteX2" fmla="*/ 179917 w 1272117"/>
                <a:gd name="connsiteY2" fmla="*/ 660400 h 740833"/>
                <a:gd name="connsiteX3" fmla="*/ 370417 w 1272117"/>
                <a:gd name="connsiteY3" fmla="*/ 723900 h 740833"/>
                <a:gd name="connsiteX4" fmla="*/ 649817 w 1272117"/>
                <a:gd name="connsiteY4" fmla="*/ 558800 h 740833"/>
                <a:gd name="connsiteX5" fmla="*/ 827617 w 1272117"/>
                <a:gd name="connsiteY5" fmla="*/ 355600 h 740833"/>
                <a:gd name="connsiteX6" fmla="*/ 1056217 w 1272117"/>
                <a:gd name="connsiteY6" fmla="*/ 292100 h 740833"/>
                <a:gd name="connsiteX7" fmla="*/ 1272117 w 1272117"/>
                <a:gd name="connsiteY7" fmla="*/ 228600 h 74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117" h="740833">
                  <a:moveTo>
                    <a:pt x="14817" y="0"/>
                  </a:moveTo>
                  <a:cubicBezTo>
                    <a:pt x="7408" y="91016"/>
                    <a:pt x="0" y="182033"/>
                    <a:pt x="27517" y="292100"/>
                  </a:cubicBezTo>
                  <a:cubicBezTo>
                    <a:pt x="55034" y="402167"/>
                    <a:pt x="122767" y="588433"/>
                    <a:pt x="179917" y="660400"/>
                  </a:cubicBezTo>
                  <a:cubicBezTo>
                    <a:pt x="237067" y="732367"/>
                    <a:pt x="292100" y="740833"/>
                    <a:pt x="370417" y="723900"/>
                  </a:cubicBezTo>
                  <a:cubicBezTo>
                    <a:pt x="448734" y="706967"/>
                    <a:pt x="573617" y="620183"/>
                    <a:pt x="649817" y="558800"/>
                  </a:cubicBezTo>
                  <a:cubicBezTo>
                    <a:pt x="726017" y="497417"/>
                    <a:pt x="759884" y="400050"/>
                    <a:pt x="827617" y="355600"/>
                  </a:cubicBezTo>
                  <a:cubicBezTo>
                    <a:pt x="895350" y="311150"/>
                    <a:pt x="1056217" y="292100"/>
                    <a:pt x="1056217" y="292100"/>
                  </a:cubicBezTo>
                  <a:lnTo>
                    <a:pt x="1272117" y="228600"/>
                  </a:lnTo>
                </a:path>
              </a:pathLst>
            </a:cu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SG"/>
            </a:p>
          </p:txBody>
        </p:sp>
      </p:grpSp>
      <p:sp>
        <p:nvSpPr>
          <p:cNvPr id="8" name="Freeform 7"/>
          <p:cNvSpPr/>
          <p:nvPr/>
        </p:nvSpPr>
        <p:spPr>
          <a:xfrm>
            <a:off x="88900" y="1638300"/>
            <a:ext cx="8737600" cy="4229100"/>
          </a:xfrm>
          <a:custGeom>
            <a:avLst/>
            <a:gdLst>
              <a:gd name="connsiteX0" fmla="*/ 0 w 8737600"/>
              <a:gd name="connsiteY0" fmla="*/ 4229100 h 4229100"/>
              <a:gd name="connsiteX1" fmla="*/ 1346200 w 8737600"/>
              <a:gd name="connsiteY1" fmla="*/ 4127500 h 4229100"/>
              <a:gd name="connsiteX2" fmla="*/ 2628900 w 8737600"/>
              <a:gd name="connsiteY2" fmla="*/ 4025900 h 4229100"/>
              <a:gd name="connsiteX3" fmla="*/ 4013200 w 8737600"/>
              <a:gd name="connsiteY3" fmla="*/ 3568700 h 4229100"/>
              <a:gd name="connsiteX4" fmla="*/ 5245100 w 8737600"/>
              <a:gd name="connsiteY4" fmla="*/ 2857500 h 4229100"/>
              <a:gd name="connsiteX5" fmla="*/ 5130800 w 8737600"/>
              <a:gd name="connsiteY5" fmla="*/ 2171700 h 4229100"/>
              <a:gd name="connsiteX6" fmla="*/ 4775200 w 8737600"/>
              <a:gd name="connsiteY6" fmla="*/ 774700 h 4229100"/>
              <a:gd name="connsiteX7" fmla="*/ 4699000 w 8737600"/>
              <a:gd name="connsiteY7" fmla="*/ 431800 h 4229100"/>
              <a:gd name="connsiteX8" fmla="*/ 5003800 w 8737600"/>
              <a:gd name="connsiteY8" fmla="*/ 723900 h 4229100"/>
              <a:gd name="connsiteX9" fmla="*/ 5334000 w 8737600"/>
              <a:gd name="connsiteY9" fmla="*/ 1663700 h 4229100"/>
              <a:gd name="connsiteX10" fmla="*/ 5727700 w 8737600"/>
              <a:gd name="connsiteY10" fmla="*/ 2425700 h 4229100"/>
              <a:gd name="connsiteX11" fmla="*/ 6286500 w 8737600"/>
              <a:gd name="connsiteY11" fmla="*/ 2540000 h 4229100"/>
              <a:gd name="connsiteX12" fmla="*/ 7759700 w 8737600"/>
              <a:gd name="connsiteY12" fmla="*/ 1892300 h 4229100"/>
              <a:gd name="connsiteX13" fmla="*/ 8737600 w 8737600"/>
              <a:gd name="connsiteY13" fmla="*/ 0 h 4229100"/>
              <a:gd name="connsiteX0" fmla="*/ 0 w 8737600"/>
              <a:gd name="connsiteY0" fmla="*/ 4229100 h 4229100"/>
              <a:gd name="connsiteX1" fmla="*/ 1346200 w 8737600"/>
              <a:gd name="connsiteY1" fmla="*/ 4127500 h 4229100"/>
              <a:gd name="connsiteX2" fmla="*/ 2628900 w 8737600"/>
              <a:gd name="connsiteY2" fmla="*/ 4025900 h 4229100"/>
              <a:gd name="connsiteX3" fmla="*/ 4013200 w 8737600"/>
              <a:gd name="connsiteY3" fmla="*/ 3568700 h 4229100"/>
              <a:gd name="connsiteX4" fmla="*/ 5245100 w 8737600"/>
              <a:gd name="connsiteY4" fmla="*/ 2857500 h 4229100"/>
              <a:gd name="connsiteX5" fmla="*/ 5130800 w 8737600"/>
              <a:gd name="connsiteY5" fmla="*/ 2171700 h 4229100"/>
              <a:gd name="connsiteX6" fmla="*/ 4775200 w 8737600"/>
              <a:gd name="connsiteY6" fmla="*/ 774700 h 4229100"/>
              <a:gd name="connsiteX7" fmla="*/ 4699000 w 8737600"/>
              <a:gd name="connsiteY7" fmla="*/ 431800 h 4229100"/>
              <a:gd name="connsiteX8" fmla="*/ 5003800 w 8737600"/>
              <a:gd name="connsiteY8" fmla="*/ 723900 h 4229100"/>
              <a:gd name="connsiteX9" fmla="*/ 5334000 w 8737600"/>
              <a:gd name="connsiteY9" fmla="*/ 1663700 h 4229100"/>
              <a:gd name="connsiteX10" fmla="*/ 5727700 w 8737600"/>
              <a:gd name="connsiteY10" fmla="*/ 2425700 h 4229100"/>
              <a:gd name="connsiteX11" fmla="*/ 6286500 w 8737600"/>
              <a:gd name="connsiteY11" fmla="*/ 2540000 h 4229100"/>
              <a:gd name="connsiteX12" fmla="*/ 7759700 w 8737600"/>
              <a:gd name="connsiteY12" fmla="*/ 1892300 h 4229100"/>
              <a:gd name="connsiteX13" fmla="*/ 8737600 w 8737600"/>
              <a:gd name="connsiteY13" fmla="*/ 0 h 4229100"/>
              <a:gd name="connsiteX14" fmla="*/ 0 w 8737600"/>
              <a:gd name="connsiteY14" fmla="*/ 4229100 h 4229100"/>
              <a:gd name="connsiteX0" fmla="*/ 0 w 9006417"/>
              <a:gd name="connsiteY0" fmla="*/ 4229100 h 4229100"/>
              <a:gd name="connsiteX1" fmla="*/ 1346200 w 9006417"/>
              <a:gd name="connsiteY1" fmla="*/ 4127500 h 4229100"/>
              <a:gd name="connsiteX2" fmla="*/ 2628900 w 9006417"/>
              <a:gd name="connsiteY2" fmla="*/ 4025900 h 4229100"/>
              <a:gd name="connsiteX3" fmla="*/ 4013200 w 9006417"/>
              <a:gd name="connsiteY3" fmla="*/ 3568700 h 4229100"/>
              <a:gd name="connsiteX4" fmla="*/ 5245100 w 9006417"/>
              <a:gd name="connsiteY4" fmla="*/ 2857500 h 4229100"/>
              <a:gd name="connsiteX5" fmla="*/ 5130800 w 9006417"/>
              <a:gd name="connsiteY5" fmla="*/ 2171700 h 4229100"/>
              <a:gd name="connsiteX6" fmla="*/ 4775200 w 9006417"/>
              <a:gd name="connsiteY6" fmla="*/ 774700 h 4229100"/>
              <a:gd name="connsiteX7" fmla="*/ 4699000 w 9006417"/>
              <a:gd name="connsiteY7" fmla="*/ 431800 h 4229100"/>
              <a:gd name="connsiteX8" fmla="*/ 5003800 w 9006417"/>
              <a:gd name="connsiteY8" fmla="*/ 723900 h 4229100"/>
              <a:gd name="connsiteX9" fmla="*/ 5334000 w 9006417"/>
              <a:gd name="connsiteY9" fmla="*/ 1663700 h 4229100"/>
              <a:gd name="connsiteX10" fmla="*/ 5727700 w 9006417"/>
              <a:gd name="connsiteY10" fmla="*/ 2425700 h 4229100"/>
              <a:gd name="connsiteX11" fmla="*/ 6286500 w 9006417"/>
              <a:gd name="connsiteY11" fmla="*/ 2540000 h 4229100"/>
              <a:gd name="connsiteX12" fmla="*/ 7759700 w 9006417"/>
              <a:gd name="connsiteY12" fmla="*/ 1892300 h 4229100"/>
              <a:gd name="connsiteX13" fmla="*/ 8737600 w 9006417"/>
              <a:gd name="connsiteY13" fmla="*/ 0 h 4229100"/>
              <a:gd name="connsiteX14" fmla="*/ 6146800 w 9006417"/>
              <a:gd name="connsiteY14" fmla="*/ 1244600 h 4229100"/>
              <a:gd name="connsiteX15" fmla="*/ 0 w 9006417"/>
              <a:gd name="connsiteY15" fmla="*/ 4229100 h 4229100"/>
              <a:gd name="connsiteX0" fmla="*/ 0 w 9006417"/>
              <a:gd name="connsiteY0" fmla="*/ 4229100 h 4387848"/>
              <a:gd name="connsiteX1" fmla="*/ 1346200 w 9006417"/>
              <a:gd name="connsiteY1" fmla="*/ 4127500 h 4387848"/>
              <a:gd name="connsiteX2" fmla="*/ 2628900 w 9006417"/>
              <a:gd name="connsiteY2" fmla="*/ 4025900 h 4387848"/>
              <a:gd name="connsiteX3" fmla="*/ 4013200 w 9006417"/>
              <a:gd name="connsiteY3" fmla="*/ 3568700 h 4387848"/>
              <a:gd name="connsiteX4" fmla="*/ 5245100 w 9006417"/>
              <a:gd name="connsiteY4" fmla="*/ 2857500 h 4387848"/>
              <a:gd name="connsiteX5" fmla="*/ 5130800 w 9006417"/>
              <a:gd name="connsiteY5" fmla="*/ 2171700 h 4387848"/>
              <a:gd name="connsiteX6" fmla="*/ 4775200 w 9006417"/>
              <a:gd name="connsiteY6" fmla="*/ 774700 h 4387848"/>
              <a:gd name="connsiteX7" fmla="*/ 4699000 w 9006417"/>
              <a:gd name="connsiteY7" fmla="*/ 431800 h 4387848"/>
              <a:gd name="connsiteX8" fmla="*/ 5003800 w 9006417"/>
              <a:gd name="connsiteY8" fmla="*/ 723900 h 4387848"/>
              <a:gd name="connsiteX9" fmla="*/ 5334000 w 9006417"/>
              <a:gd name="connsiteY9" fmla="*/ 1663700 h 4387848"/>
              <a:gd name="connsiteX10" fmla="*/ 5727700 w 9006417"/>
              <a:gd name="connsiteY10" fmla="*/ 2425700 h 4387848"/>
              <a:gd name="connsiteX11" fmla="*/ 6286500 w 9006417"/>
              <a:gd name="connsiteY11" fmla="*/ 2540000 h 4387848"/>
              <a:gd name="connsiteX12" fmla="*/ 7759700 w 9006417"/>
              <a:gd name="connsiteY12" fmla="*/ 1892300 h 4387848"/>
              <a:gd name="connsiteX13" fmla="*/ 8737600 w 9006417"/>
              <a:gd name="connsiteY13" fmla="*/ 0 h 4387848"/>
              <a:gd name="connsiteX14" fmla="*/ 8718536 w 9006417"/>
              <a:gd name="connsiteY14" fmla="*/ 4387848 h 4387848"/>
              <a:gd name="connsiteX15" fmla="*/ 0 w 9006417"/>
              <a:gd name="connsiteY15" fmla="*/ 4229100 h 4387848"/>
              <a:gd name="connsiteX0" fmla="*/ 0 w 8737600"/>
              <a:gd name="connsiteY0" fmla="*/ 4229100 h 4387848"/>
              <a:gd name="connsiteX1" fmla="*/ 1346200 w 8737600"/>
              <a:gd name="connsiteY1" fmla="*/ 4127500 h 4387848"/>
              <a:gd name="connsiteX2" fmla="*/ 2628900 w 8737600"/>
              <a:gd name="connsiteY2" fmla="*/ 4025900 h 4387848"/>
              <a:gd name="connsiteX3" fmla="*/ 4013200 w 8737600"/>
              <a:gd name="connsiteY3" fmla="*/ 3568700 h 4387848"/>
              <a:gd name="connsiteX4" fmla="*/ 5245100 w 8737600"/>
              <a:gd name="connsiteY4" fmla="*/ 2857500 h 4387848"/>
              <a:gd name="connsiteX5" fmla="*/ 5130800 w 8737600"/>
              <a:gd name="connsiteY5" fmla="*/ 2171700 h 4387848"/>
              <a:gd name="connsiteX6" fmla="*/ 4775200 w 8737600"/>
              <a:gd name="connsiteY6" fmla="*/ 774700 h 4387848"/>
              <a:gd name="connsiteX7" fmla="*/ 4699000 w 8737600"/>
              <a:gd name="connsiteY7" fmla="*/ 431800 h 4387848"/>
              <a:gd name="connsiteX8" fmla="*/ 5003800 w 8737600"/>
              <a:gd name="connsiteY8" fmla="*/ 723900 h 4387848"/>
              <a:gd name="connsiteX9" fmla="*/ 5334000 w 8737600"/>
              <a:gd name="connsiteY9" fmla="*/ 1663700 h 4387848"/>
              <a:gd name="connsiteX10" fmla="*/ 5727700 w 8737600"/>
              <a:gd name="connsiteY10" fmla="*/ 2425700 h 4387848"/>
              <a:gd name="connsiteX11" fmla="*/ 6286500 w 8737600"/>
              <a:gd name="connsiteY11" fmla="*/ 2540000 h 4387848"/>
              <a:gd name="connsiteX12" fmla="*/ 7759700 w 8737600"/>
              <a:gd name="connsiteY12" fmla="*/ 1892300 h 4387848"/>
              <a:gd name="connsiteX13" fmla="*/ 8737600 w 8737600"/>
              <a:gd name="connsiteY13" fmla="*/ 0 h 4387848"/>
              <a:gd name="connsiteX14" fmla="*/ 8718536 w 8737600"/>
              <a:gd name="connsiteY14" fmla="*/ 4387848 h 4387848"/>
              <a:gd name="connsiteX15" fmla="*/ 0 w 8737600"/>
              <a:gd name="connsiteY15" fmla="*/ 4229100 h 4387848"/>
              <a:gd name="connsiteX0" fmla="*/ 0 w 8737600"/>
              <a:gd name="connsiteY0" fmla="*/ 4229100 h 4387848"/>
              <a:gd name="connsiteX1" fmla="*/ 1346200 w 8737600"/>
              <a:gd name="connsiteY1" fmla="*/ 4127500 h 4387848"/>
              <a:gd name="connsiteX2" fmla="*/ 2628900 w 8737600"/>
              <a:gd name="connsiteY2" fmla="*/ 4025900 h 4387848"/>
              <a:gd name="connsiteX3" fmla="*/ 4013200 w 8737600"/>
              <a:gd name="connsiteY3" fmla="*/ 3568700 h 4387848"/>
              <a:gd name="connsiteX4" fmla="*/ 5245100 w 8737600"/>
              <a:gd name="connsiteY4" fmla="*/ 2857500 h 4387848"/>
              <a:gd name="connsiteX5" fmla="*/ 5130800 w 8737600"/>
              <a:gd name="connsiteY5" fmla="*/ 2171700 h 4387848"/>
              <a:gd name="connsiteX6" fmla="*/ 4775200 w 8737600"/>
              <a:gd name="connsiteY6" fmla="*/ 774700 h 4387848"/>
              <a:gd name="connsiteX7" fmla="*/ 4699000 w 8737600"/>
              <a:gd name="connsiteY7" fmla="*/ 431800 h 4387848"/>
              <a:gd name="connsiteX8" fmla="*/ 5003800 w 8737600"/>
              <a:gd name="connsiteY8" fmla="*/ 723900 h 4387848"/>
              <a:gd name="connsiteX9" fmla="*/ 5334000 w 8737600"/>
              <a:gd name="connsiteY9" fmla="*/ 1663700 h 4387848"/>
              <a:gd name="connsiteX10" fmla="*/ 5727700 w 8737600"/>
              <a:gd name="connsiteY10" fmla="*/ 2425700 h 4387848"/>
              <a:gd name="connsiteX11" fmla="*/ 6286500 w 8737600"/>
              <a:gd name="connsiteY11" fmla="*/ 2540000 h 4387848"/>
              <a:gd name="connsiteX12" fmla="*/ 7759700 w 8737600"/>
              <a:gd name="connsiteY12" fmla="*/ 1892300 h 4387848"/>
              <a:gd name="connsiteX13" fmla="*/ 8737600 w 8737600"/>
              <a:gd name="connsiteY13" fmla="*/ 0 h 4387848"/>
              <a:gd name="connsiteX14" fmla="*/ 8718536 w 8737600"/>
              <a:gd name="connsiteY14" fmla="*/ 4387848 h 4387848"/>
              <a:gd name="connsiteX15" fmla="*/ 0 w 8737600"/>
              <a:gd name="connsiteY15" fmla="*/ 4229100 h 4387848"/>
              <a:gd name="connsiteX0" fmla="*/ 0 w 8737600"/>
              <a:gd name="connsiteY0" fmla="*/ 4229100 h 4229100"/>
              <a:gd name="connsiteX1" fmla="*/ 1346200 w 8737600"/>
              <a:gd name="connsiteY1" fmla="*/ 4127500 h 4229100"/>
              <a:gd name="connsiteX2" fmla="*/ 2628900 w 8737600"/>
              <a:gd name="connsiteY2" fmla="*/ 4025900 h 4229100"/>
              <a:gd name="connsiteX3" fmla="*/ 4013200 w 8737600"/>
              <a:gd name="connsiteY3" fmla="*/ 3568700 h 4229100"/>
              <a:gd name="connsiteX4" fmla="*/ 5245100 w 8737600"/>
              <a:gd name="connsiteY4" fmla="*/ 2857500 h 4229100"/>
              <a:gd name="connsiteX5" fmla="*/ 5130800 w 8737600"/>
              <a:gd name="connsiteY5" fmla="*/ 2171700 h 4229100"/>
              <a:gd name="connsiteX6" fmla="*/ 4775200 w 8737600"/>
              <a:gd name="connsiteY6" fmla="*/ 774700 h 4229100"/>
              <a:gd name="connsiteX7" fmla="*/ 4699000 w 8737600"/>
              <a:gd name="connsiteY7" fmla="*/ 431800 h 4229100"/>
              <a:gd name="connsiteX8" fmla="*/ 5003800 w 8737600"/>
              <a:gd name="connsiteY8" fmla="*/ 723900 h 4229100"/>
              <a:gd name="connsiteX9" fmla="*/ 5334000 w 8737600"/>
              <a:gd name="connsiteY9" fmla="*/ 1663700 h 4229100"/>
              <a:gd name="connsiteX10" fmla="*/ 5727700 w 8737600"/>
              <a:gd name="connsiteY10" fmla="*/ 2425700 h 4229100"/>
              <a:gd name="connsiteX11" fmla="*/ 6286500 w 8737600"/>
              <a:gd name="connsiteY11" fmla="*/ 2540000 h 4229100"/>
              <a:gd name="connsiteX12" fmla="*/ 7759700 w 8737600"/>
              <a:gd name="connsiteY12" fmla="*/ 1892300 h 4229100"/>
              <a:gd name="connsiteX13" fmla="*/ 8737600 w 8737600"/>
              <a:gd name="connsiteY13" fmla="*/ 0 h 4229100"/>
              <a:gd name="connsiteX14" fmla="*/ 8718536 w 8737600"/>
              <a:gd name="connsiteY14" fmla="*/ 4173510 h 4229100"/>
              <a:gd name="connsiteX15" fmla="*/ 0 w 8737600"/>
              <a:gd name="connsiteY15" fmla="*/ 4229100 h 42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37600" h="4229100">
                <a:moveTo>
                  <a:pt x="0" y="4229100"/>
                </a:moveTo>
                <a:lnTo>
                  <a:pt x="1346200" y="4127500"/>
                </a:lnTo>
                <a:cubicBezTo>
                  <a:pt x="1784350" y="4093633"/>
                  <a:pt x="2184400" y="4119033"/>
                  <a:pt x="2628900" y="4025900"/>
                </a:cubicBezTo>
                <a:cubicBezTo>
                  <a:pt x="3073400" y="3932767"/>
                  <a:pt x="3577167" y="3763433"/>
                  <a:pt x="4013200" y="3568700"/>
                </a:cubicBezTo>
                <a:cubicBezTo>
                  <a:pt x="4449233" y="3373967"/>
                  <a:pt x="5058833" y="3090333"/>
                  <a:pt x="5245100" y="2857500"/>
                </a:cubicBezTo>
                <a:cubicBezTo>
                  <a:pt x="5431367" y="2624667"/>
                  <a:pt x="5209117" y="2518833"/>
                  <a:pt x="5130800" y="2171700"/>
                </a:cubicBezTo>
                <a:cubicBezTo>
                  <a:pt x="5052483" y="1824567"/>
                  <a:pt x="4847167" y="1064683"/>
                  <a:pt x="4775200" y="774700"/>
                </a:cubicBezTo>
                <a:cubicBezTo>
                  <a:pt x="4703233" y="484717"/>
                  <a:pt x="4660900" y="440267"/>
                  <a:pt x="4699000" y="431800"/>
                </a:cubicBezTo>
                <a:cubicBezTo>
                  <a:pt x="4737100" y="423333"/>
                  <a:pt x="4897967" y="518583"/>
                  <a:pt x="5003800" y="723900"/>
                </a:cubicBezTo>
                <a:cubicBezTo>
                  <a:pt x="5109633" y="929217"/>
                  <a:pt x="5213350" y="1380067"/>
                  <a:pt x="5334000" y="1663700"/>
                </a:cubicBezTo>
                <a:cubicBezTo>
                  <a:pt x="5454650" y="1947333"/>
                  <a:pt x="5568950" y="2279650"/>
                  <a:pt x="5727700" y="2425700"/>
                </a:cubicBezTo>
                <a:cubicBezTo>
                  <a:pt x="5886450" y="2571750"/>
                  <a:pt x="5947833" y="2628900"/>
                  <a:pt x="6286500" y="2540000"/>
                </a:cubicBezTo>
                <a:cubicBezTo>
                  <a:pt x="6625167" y="2451100"/>
                  <a:pt x="7351183" y="2315633"/>
                  <a:pt x="7759700" y="1892300"/>
                </a:cubicBezTo>
                <a:cubicBezTo>
                  <a:pt x="8168217" y="1468967"/>
                  <a:pt x="8600017" y="298462"/>
                  <a:pt x="8737600" y="0"/>
                </a:cubicBezTo>
                <a:cubicBezTo>
                  <a:pt x="8731245" y="1462616"/>
                  <a:pt x="8724891" y="2710894"/>
                  <a:pt x="8718536" y="4173510"/>
                </a:cubicBezTo>
                <a:lnTo>
                  <a:pt x="0" y="4229100"/>
                </a:lnTo>
                <a:close/>
              </a:path>
            </a:pathLst>
          </a:custGeom>
          <a:solidFill>
            <a:srgbClr val="00B0F0"/>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SG"/>
          </a:p>
        </p:txBody>
      </p:sp>
      <p:cxnSp>
        <p:nvCxnSpPr>
          <p:cNvPr id="10" name="Straight Arrow Connector 9"/>
          <p:cNvCxnSpPr/>
          <p:nvPr/>
        </p:nvCxnSpPr>
        <p:spPr>
          <a:xfrm rot="16200000" flipH="1">
            <a:off x="1285875" y="3929063"/>
            <a:ext cx="2428875" cy="85725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0" y="642938"/>
            <a:ext cx="8572500" cy="47863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2607469" y="3893344"/>
            <a:ext cx="4143375" cy="13573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Arc 15"/>
          <p:cNvSpPr/>
          <p:nvPr/>
        </p:nvSpPr>
        <p:spPr>
          <a:xfrm rot="19268941" flipV="1">
            <a:off x="-2273300" y="3976688"/>
            <a:ext cx="11690350" cy="1658937"/>
          </a:xfrm>
          <a:prstGeom prst="arc">
            <a:avLst>
              <a:gd name="adj1" fmla="val 16200000"/>
              <a:gd name="adj2" fmla="val 2143143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SG"/>
          </a:p>
        </p:txBody>
      </p:sp>
      <p:sp>
        <p:nvSpPr>
          <p:cNvPr id="17" name="Freeform 16"/>
          <p:cNvSpPr/>
          <p:nvPr/>
        </p:nvSpPr>
        <p:spPr>
          <a:xfrm>
            <a:off x="4732338" y="2066925"/>
            <a:ext cx="1201737" cy="2433638"/>
          </a:xfrm>
          <a:custGeom>
            <a:avLst/>
            <a:gdLst>
              <a:gd name="connsiteX0" fmla="*/ 0 w 8737600"/>
              <a:gd name="connsiteY0" fmla="*/ 4229100 h 4229100"/>
              <a:gd name="connsiteX1" fmla="*/ 1346200 w 8737600"/>
              <a:gd name="connsiteY1" fmla="*/ 4127500 h 4229100"/>
              <a:gd name="connsiteX2" fmla="*/ 2628900 w 8737600"/>
              <a:gd name="connsiteY2" fmla="*/ 4025900 h 4229100"/>
              <a:gd name="connsiteX3" fmla="*/ 4013200 w 8737600"/>
              <a:gd name="connsiteY3" fmla="*/ 3568700 h 4229100"/>
              <a:gd name="connsiteX4" fmla="*/ 5245100 w 8737600"/>
              <a:gd name="connsiteY4" fmla="*/ 2857500 h 4229100"/>
              <a:gd name="connsiteX5" fmla="*/ 5130800 w 8737600"/>
              <a:gd name="connsiteY5" fmla="*/ 2171700 h 4229100"/>
              <a:gd name="connsiteX6" fmla="*/ 4775200 w 8737600"/>
              <a:gd name="connsiteY6" fmla="*/ 774700 h 4229100"/>
              <a:gd name="connsiteX7" fmla="*/ 4699000 w 8737600"/>
              <a:gd name="connsiteY7" fmla="*/ 431800 h 4229100"/>
              <a:gd name="connsiteX8" fmla="*/ 5003800 w 8737600"/>
              <a:gd name="connsiteY8" fmla="*/ 723900 h 4229100"/>
              <a:gd name="connsiteX9" fmla="*/ 5334000 w 8737600"/>
              <a:gd name="connsiteY9" fmla="*/ 1663700 h 4229100"/>
              <a:gd name="connsiteX10" fmla="*/ 5727700 w 8737600"/>
              <a:gd name="connsiteY10" fmla="*/ 2425700 h 4229100"/>
              <a:gd name="connsiteX11" fmla="*/ 6286500 w 8737600"/>
              <a:gd name="connsiteY11" fmla="*/ 2540000 h 4229100"/>
              <a:gd name="connsiteX12" fmla="*/ 7759700 w 8737600"/>
              <a:gd name="connsiteY12" fmla="*/ 1892300 h 4229100"/>
              <a:gd name="connsiteX13" fmla="*/ 8737600 w 8737600"/>
              <a:gd name="connsiteY13" fmla="*/ 0 h 4229100"/>
              <a:gd name="connsiteX0" fmla="*/ 0 w 8737600"/>
              <a:gd name="connsiteY0" fmla="*/ 4229100 h 4229100"/>
              <a:gd name="connsiteX1" fmla="*/ 1346200 w 8737600"/>
              <a:gd name="connsiteY1" fmla="*/ 4127500 h 4229100"/>
              <a:gd name="connsiteX2" fmla="*/ 2628900 w 8737600"/>
              <a:gd name="connsiteY2" fmla="*/ 4025900 h 4229100"/>
              <a:gd name="connsiteX3" fmla="*/ 4013200 w 8737600"/>
              <a:gd name="connsiteY3" fmla="*/ 3568700 h 4229100"/>
              <a:gd name="connsiteX4" fmla="*/ 5245100 w 8737600"/>
              <a:gd name="connsiteY4" fmla="*/ 2857500 h 4229100"/>
              <a:gd name="connsiteX5" fmla="*/ 5130800 w 8737600"/>
              <a:gd name="connsiteY5" fmla="*/ 2171700 h 4229100"/>
              <a:gd name="connsiteX6" fmla="*/ 4775200 w 8737600"/>
              <a:gd name="connsiteY6" fmla="*/ 774700 h 4229100"/>
              <a:gd name="connsiteX7" fmla="*/ 4699000 w 8737600"/>
              <a:gd name="connsiteY7" fmla="*/ 431800 h 4229100"/>
              <a:gd name="connsiteX8" fmla="*/ 5003800 w 8737600"/>
              <a:gd name="connsiteY8" fmla="*/ 723900 h 4229100"/>
              <a:gd name="connsiteX9" fmla="*/ 5334000 w 8737600"/>
              <a:gd name="connsiteY9" fmla="*/ 1663700 h 4229100"/>
              <a:gd name="connsiteX10" fmla="*/ 5727700 w 8737600"/>
              <a:gd name="connsiteY10" fmla="*/ 2425700 h 4229100"/>
              <a:gd name="connsiteX11" fmla="*/ 6286500 w 8737600"/>
              <a:gd name="connsiteY11" fmla="*/ 2540000 h 4229100"/>
              <a:gd name="connsiteX12" fmla="*/ 7759700 w 8737600"/>
              <a:gd name="connsiteY12" fmla="*/ 1892300 h 4229100"/>
              <a:gd name="connsiteX13" fmla="*/ 8737600 w 8737600"/>
              <a:gd name="connsiteY13" fmla="*/ 0 h 4229100"/>
              <a:gd name="connsiteX14" fmla="*/ 0 w 8737600"/>
              <a:gd name="connsiteY14" fmla="*/ 4229100 h 4229100"/>
              <a:gd name="connsiteX0" fmla="*/ 0 w 9006417"/>
              <a:gd name="connsiteY0" fmla="*/ 4229100 h 4229100"/>
              <a:gd name="connsiteX1" fmla="*/ 1346200 w 9006417"/>
              <a:gd name="connsiteY1" fmla="*/ 4127500 h 4229100"/>
              <a:gd name="connsiteX2" fmla="*/ 2628900 w 9006417"/>
              <a:gd name="connsiteY2" fmla="*/ 4025900 h 4229100"/>
              <a:gd name="connsiteX3" fmla="*/ 4013200 w 9006417"/>
              <a:gd name="connsiteY3" fmla="*/ 3568700 h 4229100"/>
              <a:gd name="connsiteX4" fmla="*/ 5245100 w 9006417"/>
              <a:gd name="connsiteY4" fmla="*/ 2857500 h 4229100"/>
              <a:gd name="connsiteX5" fmla="*/ 5130800 w 9006417"/>
              <a:gd name="connsiteY5" fmla="*/ 2171700 h 4229100"/>
              <a:gd name="connsiteX6" fmla="*/ 4775200 w 9006417"/>
              <a:gd name="connsiteY6" fmla="*/ 774700 h 4229100"/>
              <a:gd name="connsiteX7" fmla="*/ 4699000 w 9006417"/>
              <a:gd name="connsiteY7" fmla="*/ 431800 h 4229100"/>
              <a:gd name="connsiteX8" fmla="*/ 5003800 w 9006417"/>
              <a:gd name="connsiteY8" fmla="*/ 723900 h 4229100"/>
              <a:gd name="connsiteX9" fmla="*/ 5334000 w 9006417"/>
              <a:gd name="connsiteY9" fmla="*/ 1663700 h 4229100"/>
              <a:gd name="connsiteX10" fmla="*/ 5727700 w 9006417"/>
              <a:gd name="connsiteY10" fmla="*/ 2425700 h 4229100"/>
              <a:gd name="connsiteX11" fmla="*/ 6286500 w 9006417"/>
              <a:gd name="connsiteY11" fmla="*/ 2540000 h 4229100"/>
              <a:gd name="connsiteX12" fmla="*/ 7759700 w 9006417"/>
              <a:gd name="connsiteY12" fmla="*/ 1892300 h 4229100"/>
              <a:gd name="connsiteX13" fmla="*/ 8737600 w 9006417"/>
              <a:gd name="connsiteY13" fmla="*/ 0 h 4229100"/>
              <a:gd name="connsiteX14" fmla="*/ 6146800 w 9006417"/>
              <a:gd name="connsiteY14" fmla="*/ 1244600 h 4229100"/>
              <a:gd name="connsiteX15" fmla="*/ 0 w 9006417"/>
              <a:gd name="connsiteY15" fmla="*/ 4229100 h 4229100"/>
              <a:gd name="connsiteX0" fmla="*/ 0 w 9006417"/>
              <a:gd name="connsiteY0" fmla="*/ 4229100 h 4387848"/>
              <a:gd name="connsiteX1" fmla="*/ 1346200 w 9006417"/>
              <a:gd name="connsiteY1" fmla="*/ 4127500 h 4387848"/>
              <a:gd name="connsiteX2" fmla="*/ 2628900 w 9006417"/>
              <a:gd name="connsiteY2" fmla="*/ 4025900 h 4387848"/>
              <a:gd name="connsiteX3" fmla="*/ 4013200 w 9006417"/>
              <a:gd name="connsiteY3" fmla="*/ 3568700 h 4387848"/>
              <a:gd name="connsiteX4" fmla="*/ 5245100 w 9006417"/>
              <a:gd name="connsiteY4" fmla="*/ 2857500 h 4387848"/>
              <a:gd name="connsiteX5" fmla="*/ 5130800 w 9006417"/>
              <a:gd name="connsiteY5" fmla="*/ 2171700 h 4387848"/>
              <a:gd name="connsiteX6" fmla="*/ 4775200 w 9006417"/>
              <a:gd name="connsiteY6" fmla="*/ 774700 h 4387848"/>
              <a:gd name="connsiteX7" fmla="*/ 4699000 w 9006417"/>
              <a:gd name="connsiteY7" fmla="*/ 431800 h 4387848"/>
              <a:gd name="connsiteX8" fmla="*/ 5003800 w 9006417"/>
              <a:gd name="connsiteY8" fmla="*/ 723900 h 4387848"/>
              <a:gd name="connsiteX9" fmla="*/ 5334000 w 9006417"/>
              <a:gd name="connsiteY9" fmla="*/ 1663700 h 4387848"/>
              <a:gd name="connsiteX10" fmla="*/ 5727700 w 9006417"/>
              <a:gd name="connsiteY10" fmla="*/ 2425700 h 4387848"/>
              <a:gd name="connsiteX11" fmla="*/ 6286500 w 9006417"/>
              <a:gd name="connsiteY11" fmla="*/ 2540000 h 4387848"/>
              <a:gd name="connsiteX12" fmla="*/ 7759700 w 9006417"/>
              <a:gd name="connsiteY12" fmla="*/ 1892300 h 4387848"/>
              <a:gd name="connsiteX13" fmla="*/ 8737600 w 9006417"/>
              <a:gd name="connsiteY13" fmla="*/ 0 h 4387848"/>
              <a:gd name="connsiteX14" fmla="*/ 8718536 w 9006417"/>
              <a:gd name="connsiteY14" fmla="*/ 4387848 h 4387848"/>
              <a:gd name="connsiteX15" fmla="*/ 0 w 9006417"/>
              <a:gd name="connsiteY15" fmla="*/ 4229100 h 4387848"/>
              <a:gd name="connsiteX0" fmla="*/ 0 w 8737600"/>
              <a:gd name="connsiteY0" fmla="*/ 4229100 h 4387848"/>
              <a:gd name="connsiteX1" fmla="*/ 1346200 w 8737600"/>
              <a:gd name="connsiteY1" fmla="*/ 4127500 h 4387848"/>
              <a:gd name="connsiteX2" fmla="*/ 2628900 w 8737600"/>
              <a:gd name="connsiteY2" fmla="*/ 4025900 h 4387848"/>
              <a:gd name="connsiteX3" fmla="*/ 4013200 w 8737600"/>
              <a:gd name="connsiteY3" fmla="*/ 3568700 h 4387848"/>
              <a:gd name="connsiteX4" fmla="*/ 5245100 w 8737600"/>
              <a:gd name="connsiteY4" fmla="*/ 2857500 h 4387848"/>
              <a:gd name="connsiteX5" fmla="*/ 5130800 w 8737600"/>
              <a:gd name="connsiteY5" fmla="*/ 2171700 h 4387848"/>
              <a:gd name="connsiteX6" fmla="*/ 4775200 w 8737600"/>
              <a:gd name="connsiteY6" fmla="*/ 774700 h 4387848"/>
              <a:gd name="connsiteX7" fmla="*/ 4699000 w 8737600"/>
              <a:gd name="connsiteY7" fmla="*/ 431800 h 4387848"/>
              <a:gd name="connsiteX8" fmla="*/ 5003800 w 8737600"/>
              <a:gd name="connsiteY8" fmla="*/ 723900 h 4387848"/>
              <a:gd name="connsiteX9" fmla="*/ 5334000 w 8737600"/>
              <a:gd name="connsiteY9" fmla="*/ 1663700 h 4387848"/>
              <a:gd name="connsiteX10" fmla="*/ 5727700 w 8737600"/>
              <a:gd name="connsiteY10" fmla="*/ 2425700 h 4387848"/>
              <a:gd name="connsiteX11" fmla="*/ 6286500 w 8737600"/>
              <a:gd name="connsiteY11" fmla="*/ 2540000 h 4387848"/>
              <a:gd name="connsiteX12" fmla="*/ 7759700 w 8737600"/>
              <a:gd name="connsiteY12" fmla="*/ 1892300 h 4387848"/>
              <a:gd name="connsiteX13" fmla="*/ 8737600 w 8737600"/>
              <a:gd name="connsiteY13" fmla="*/ 0 h 4387848"/>
              <a:gd name="connsiteX14" fmla="*/ 8718536 w 8737600"/>
              <a:gd name="connsiteY14" fmla="*/ 4387848 h 4387848"/>
              <a:gd name="connsiteX15" fmla="*/ 0 w 8737600"/>
              <a:gd name="connsiteY15" fmla="*/ 4229100 h 4387848"/>
              <a:gd name="connsiteX0" fmla="*/ 0 w 8737600"/>
              <a:gd name="connsiteY0" fmla="*/ 4229100 h 4387848"/>
              <a:gd name="connsiteX1" fmla="*/ 1346200 w 8737600"/>
              <a:gd name="connsiteY1" fmla="*/ 4127500 h 4387848"/>
              <a:gd name="connsiteX2" fmla="*/ 2628900 w 8737600"/>
              <a:gd name="connsiteY2" fmla="*/ 4025900 h 4387848"/>
              <a:gd name="connsiteX3" fmla="*/ 4013200 w 8737600"/>
              <a:gd name="connsiteY3" fmla="*/ 3568700 h 4387848"/>
              <a:gd name="connsiteX4" fmla="*/ 5245100 w 8737600"/>
              <a:gd name="connsiteY4" fmla="*/ 2857500 h 4387848"/>
              <a:gd name="connsiteX5" fmla="*/ 5130800 w 8737600"/>
              <a:gd name="connsiteY5" fmla="*/ 2171700 h 4387848"/>
              <a:gd name="connsiteX6" fmla="*/ 4775200 w 8737600"/>
              <a:gd name="connsiteY6" fmla="*/ 774700 h 4387848"/>
              <a:gd name="connsiteX7" fmla="*/ 4699000 w 8737600"/>
              <a:gd name="connsiteY7" fmla="*/ 431800 h 4387848"/>
              <a:gd name="connsiteX8" fmla="*/ 5003800 w 8737600"/>
              <a:gd name="connsiteY8" fmla="*/ 723900 h 4387848"/>
              <a:gd name="connsiteX9" fmla="*/ 5334000 w 8737600"/>
              <a:gd name="connsiteY9" fmla="*/ 1663700 h 4387848"/>
              <a:gd name="connsiteX10" fmla="*/ 5727700 w 8737600"/>
              <a:gd name="connsiteY10" fmla="*/ 2425700 h 4387848"/>
              <a:gd name="connsiteX11" fmla="*/ 6286500 w 8737600"/>
              <a:gd name="connsiteY11" fmla="*/ 2540000 h 4387848"/>
              <a:gd name="connsiteX12" fmla="*/ 7759700 w 8737600"/>
              <a:gd name="connsiteY12" fmla="*/ 1892300 h 4387848"/>
              <a:gd name="connsiteX13" fmla="*/ 8737600 w 8737600"/>
              <a:gd name="connsiteY13" fmla="*/ 0 h 4387848"/>
              <a:gd name="connsiteX14" fmla="*/ 8718536 w 8737600"/>
              <a:gd name="connsiteY14" fmla="*/ 4387848 h 4387848"/>
              <a:gd name="connsiteX15" fmla="*/ 0 w 8737600"/>
              <a:gd name="connsiteY15" fmla="*/ 4229100 h 4387848"/>
              <a:gd name="connsiteX0" fmla="*/ 0 w 8737600"/>
              <a:gd name="connsiteY0" fmla="*/ 4229100 h 4229100"/>
              <a:gd name="connsiteX1" fmla="*/ 1346200 w 8737600"/>
              <a:gd name="connsiteY1" fmla="*/ 4127500 h 4229100"/>
              <a:gd name="connsiteX2" fmla="*/ 2628900 w 8737600"/>
              <a:gd name="connsiteY2" fmla="*/ 4025900 h 4229100"/>
              <a:gd name="connsiteX3" fmla="*/ 4013200 w 8737600"/>
              <a:gd name="connsiteY3" fmla="*/ 3568700 h 4229100"/>
              <a:gd name="connsiteX4" fmla="*/ 5245100 w 8737600"/>
              <a:gd name="connsiteY4" fmla="*/ 2857500 h 4229100"/>
              <a:gd name="connsiteX5" fmla="*/ 5130800 w 8737600"/>
              <a:gd name="connsiteY5" fmla="*/ 2171700 h 4229100"/>
              <a:gd name="connsiteX6" fmla="*/ 4775200 w 8737600"/>
              <a:gd name="connsiteY6" fmla="*/ 774700 h 4229100"/>
              <a:gd name="connsiteX7" fmla="*/ 4699000 w 8737600"/>
              <a:gd name="connsiteY7" fmla="*/ 431800 h 4229100"/>
              <a:gd name="connsiteX8" fmla="*/ 5003800 w 8737600"/>
              <a:gd name="connsiteY8" fmla="*/ 723900 h 4229100"/>
              <a:gd name="connsiteX9" fmla="*/ 5334000 w 8737600"/>
              <a:gd name="connsiteY9" fmla="*/ 1663700 h 4229100"/>
              <a:gd name="connsiteX10" fmla="*/ 5727700 w 8737600"/>
              <a:gd name="connsiteY10" fmla="*/ 2425700 h 4229100"/>
              <a:gd name="connsiteX11" fmla="*/ 6286500 w 8737600"/>
              <a:gd name="connsiteY11" fmla="*/ 2540000 h 4229100"/>
              <a:gd name="connsiteX12" fmla="*/ 7759700 w 8737600"/>
              <a:gd name="connsiteY12" fmla="*/ 1892300 h 4229100"/>
              <a:gd name="connsiteX13" fmla="*/ 8737600 w 8737600"/>
              <a:gd name="connsiteY13" fmla="*/ 0 h 4229100"/>
              <a:gd name="connsiteX14" fmla="*/ 8718536 w 8737600"/>
              <a:gd name="connsiteY14" fmla="*/ 4173510 h 4229100"/>
              <a:gd name="connsiteX15" fmla="*/ 0 w 8737600"/>
              <a:gd name="connsiteY15" fmla="*/ 4229100 h 4229100"/>
              <a:gd name="connsiteX0" fmla="*/ 0 w 8737600"/>
              <a:gd name="connsiteY0" fmla="*/ 4229100 h 4229100"/>
              <a:gd name="connsiteX1" fmla="*/ 1346200 w 8737600"/>
              <a:gd name="connsiteY1" fmla="*/ 4127500 h 4229100"/>
              <a:gd name="connsiteX2" fmla="*/ 2628900 w 8737600"/>
              <a:gd name="connsiteY2" fmla="*/ 4025900 h 4229100"/>
              <a:gd name="connsiteX3" fmla="*/ 4013200 w 8737600"/>
              <a:gd name="connsiteY3" fmla="*/ 3568700 h 4229100"/>
              <a:gd name="connsiteX4" fmla="*/ 5245100 w 8737600"/>
              <a:gd name="connsiteY4" fmla="*/ 2857500 h 4229100"/>
              <a:gd name="connsiteX5" fmla="*/ 5130800 w 8737600"/>
              <a:gd name="connsiteY5" fmla="*/ 2171700 h 4229100"/>
              <a:gd name="connsiteX6" fmla="*/ 4775200 w 8737600"/>
              <a:gd name="connsiteY6" fmla="*/ 774700 h 4229100"/>
              <a:gd name="connsiteX7" fmla="*/ 4699000 w 8737600"/>
              <a:gd name="connsiteY7" fmla="*/ 431800 h 4229100"/>
              <a:gd name="connsiteX8" fmla="*/ 5003800 w 8737600"/>
              <a:gd name="connsiteY8" fmla="*/ 723900 h 4229100"/>
              <a:gd name="connsiteX9" fmla="*/ 5334000 w 8737600"/>
              <a:gd name="connsiteY9" fmla="*/ 1663700 h 4229100"/>
              <a:gd name="connsiteX10" fmla="*/ 5727700 w 8737600"/>
              <a:gd name="connsiteY10" fmla="*/ 2425700 h 4229100"/>
              <a:gd name="connsiteX11" fmla="*/ 6286500 w 8737600"/>
              <a:gd name="connsiteY11" fmla="*/ 2540000 h 4229100"/>
              <a:gd name="connsiteX12" fmla="*/ 7759700 w 8737600"/>
              <a:gd name="connsiteY12" fmla="*/ 1892300 h 4229100"/>
              <a:gd name="connsiteX13" fmla="*/ 8737600 w 8737600"/>
              <a:gd name="connsiteY13" fmla="*/ 0 h 4229100"/>
              <a:gd name="connsiteX14" fmla="*/ 6003860 w 8737600"/>
              <a:gd name="connsiteY14" fmla="*/ 3173354 h 4229100"/>
              <a:gd name="connsiteX15" fmla="*/ 0 w 8737600"/>
              <a:gd name="connsiteY15" fmla="*/ 4229100 h 4229100"/>
              <a:gd name="connsiteX0" fmla="*/ 0 w 7806807"/>
              <a:gd name="connsiteY0" fmla="*/ 3805767 h 3805767"/>
              <a:gd name="connsiteX1" fmla="*/ 1346200 w 7806807"/>
              <a:gd name="connsiteY1" fmla="*/ 3704167 h 3805767"/>
              <a:gd name="connsiteX2" fmla="*/ 2628900 w 7806807"/>
              <a:gd name="connsiteY2" fmla="*/ 3602567 h 3805767"/>
              <a:gd name="connsiteX3" fmla="*/ 4013200 w 7806807"/>
              <a:gd name="connsiteY3" fmla="*/ 3145367 h 3805767"/>
              <a:gd name="connsiteX4" fmla="*/ 5245100 w 7806807"/>
              <a:gd name="connsiteY4" fmla="*/ 2434167 h 3805767"/>
              <a:gd name="connsiteX5" fmla="*/ 5130800 w 7806807"/>
              <a:gd name="connsiteY5" fmla="*/ 1748367 h 3805767"/>
              <a:gd name="connsiteX6" fmla="*/ 4775200 w 7806807"/>
              <a:gd name="connsiteY6" fmla="*/ 351367 h 3805767"/>
              <a:gd name="connsiteX7" fmla="*/ 4699000 w 7806807"/>
              <a:gd name="connsiteY7" fmla="*/ 8467 h 3805767"/>
              <a:gd name="connsiteX8" fmla="*/ 5003800 w 7806807"/>
              <a:gd name="connsiteY8" fmla="*/ 300567 h 3805767"/>
              <a:gd name="connsiteX9" fmla="*/ 5334000 w 7806807"/>
              <a:gd name="connsiteY9" fmla="*/ 1240367 h 3805767"/>
              <a:gd name="connsiteX10" fmla="*/ 5727700 w 7806807"/>
              <a:gd name="connsiteY10" fmla="*/ 2002367 h 3805767"/>
              <a:gd name="connsiteX11" fmla="*/ 6286500 w 7806807"/>
              <a:gd name="connsiteY11" fmla="*/ 2116667 h 3805767"/>
              <a:gd name="connsiteX12" fmla="*/ 7759700 w 7806807"/>
              <a:gd name="connsiteY12" fmla="*/ 1468967 h 3805767"/>
              <a:gd name="connsiteX13" fmla="*/ 6003860 w 7806807"/>
              <a:gd name="connsiteY13" fmla="*/ 2750021 h 3805767"/>
              <a:gd name="connsiteX14" fmla="*/ 0 w 7806807"/>
              <a:gd name="connsiteY14" fmla="*/ 3805767 h 3805767"/>
              <a:gd name="connsiteX0" fmla="*/ 0 w 7051610"/>
              <a:gd name="connsiteY0" fmla="*/ 3805767 h 3805767"/>
              <a:gd name="connsiteX1" fmla="*/ 1346200 w 7051610"/>
              <a:gd name="connsiteY1" fmla="*/ 3704167 h 3805767"/>
              <a:gd name="connsiteX2" fmla="*/ 2628900 w 7051610"/>
              <a:gd name="connsiteY2" fmla="*/ 3602567 h 3805767"/>
              <a:gd name="connsiteX3" fmla="*/ 4013200 w 7051610"/>
              <a:gd name="connsiteY3" fmla="*/ 3145367 h 3805767"/>
              <a:gd name="connsiteX4" fmla="*/ 5245100 w 7051610"/>
              <a:gd name="connsiteY4" fmla="*/ 2434167 h 3805767"/>
              <a:gd name="connsiteX5" fmla="*/ 5130800 w 7051610"/>
              <a:gd name="connsiteY5" fmla="*/ 1748367 h 3805767"/>
              <a:gd name="connsiteX6" fmla="*/ 4775200 w 7051610"/>
              <a:gd name="connsiteY6" fmla="*/ 351367 h 3805767"/>
              <a:gd name="connsiteX7" fmla="*/ 4699000 w 7051610"/>
              <a:gd name="connsiteY7" fmla="*/ 8467 h 3805767"/>
              <a:gd name="connsiteX8" fmla="*/ 5003800 w 7051610"/>
              <a:gd name="connsiteY8" fmla="*/ 300567 h 3805767"/>
              <a:gd name="connsiteX9" fmla="*/ 5334000 w 7051610"/>
              <a:gd name="connsiteY9" fmla="*/ 1240367 h 3805767"/>
              <a:gd name="connsiteX10" fmla="*/ 5727700 w 7051610"/>
              <a:gd name="connsiteY10" fmla="*/ 2002367 h 3805767"/>
              <a:gd name="connsiteX11" fmla="*/ 6286500 w 7051610"/>
              <a:gd name="connsiteY11" fmla="*/ 2116667 h 3805767"/>
              <a:gd name="connsiteX12" fmla="*/ 6003860 w 7051610"/>
              <a:gd name="connsiteY12" fmla="*/ 2750021 h 3805767"/>
              <a:gd name="connsiteX13" fmla="*/ 0 w 7051610"/>
              <a:gd name="connsiteY13" fmla="*/ 3805767 h 3805767"/>
              <a:gd name="connsiteX0" fmla="*/ 0 w 7051610"/>
              <a:gd name="connsiteY0" fmla="*/ 3805767 h 3814234"/>
              <a:gd name="connsiteX1" fmla="*/ 1346200 w 7051610"/>
              <a:gd name="connsiteY1" fmla="*/ 3704167 h 3814234"/>
              <a:gd name="connsiteX2" fmla="*/ 2628900 w 7051610"/>
              <a:gd name="connsiteY2" fmla="*/ 3602567 h 3814234"/>
              <a:gd name="connsiteX3" fmla="*/ 5245100 w 7051610"/>
              <a:gd name="connsiteY3" fmla="*/ 2434167 h 3814234"/>
              <a:gd name="connsiteX4" fmla="*/ 5130800 w 7051610"/>
              <a:gd name="connsiteY4" fmla="*/ 1748367 h 3814234"/>
              <a:gd name="connsiteX5" fmla="*/ 4775200 w 7051610"/>
              <a:gd name="connsiteY5" fmla="*/ 351367 h 3814234"/>
              <a:gd name="connsiteX6" fmla="*/ 4699000 w 7051610"/>
              <a:gd name="connsiteY6" fmla="*/ 8467 h 3814234"/>
              <a:gd name="connsiteX7" fmla="*/ 5003800 w 7051610"/>
              <a:gd name="connsiteY7" fmla="*/ 300567 h 3814234"/>
              <a:gd name="connsiteX8" fmla="*/ 5334000 w 7051610"/>
              <a:gd name="connsiteY8" fmla="*/ 1240367 h 3814234"/>
              <a:gd name="connsiteX9" fmla="*/ 5727700 w 7051610"/>
              <a:gd name="connsiteY9" fmla="*/ 2002367 h 3814234"/>
              <a:gd name="connsiteX10" fmla="*/ 6286500 w 7051610"/>
              <a:gd name="connsiteY10" fmla="*/ 2116667 h 3814234"/>
              <a:gd name="connsiteX11" fmla="*/ 6003860 w 7051610"/>
              <a:gd name="connsiteY11" fmla="*/ 2750021 h 3814234"/>
              <a:gd name="connsiteX12" fmla="*/ 0 w 7051610"/>
              <a:gd name="connsiteY12" fmla="*/ 3805767 h 3814234"/>
              <a:gd name="connsiteX0" fmla="*/ 0 w 7051610"/>
              <a:gd name="connsiteY0" fmla="*/ 3805767 h 3805767"/>
              <a:gd name="connsiteX1" fmla="*/ 1346200 w 7051610"/>
              <a:gd name="connsiteY1" fmla="*/ 3704167 h 3805767"/>
              <a:gd name="connsiteX2" fmla="*/ 5245100 w 7051610"/>
              <a:gd name="connsiteY2" fmla="*/ 2434167 h 3805767"/>
              <a:gd name="connsiteX3" fmla="*/ 5130800 w 7051610"/>
              <a:gd name="connsiteY3" fmla="*/ 1748367 h 3805767"/>
              <a:gd name="connsiteX4" fmla="*/ 4775200 w 7051610"/>
              <a:gd name="connsiteY4" fmla="*/ 351367 h 3805767"/>
              <a:gd name="connsiteX5" fmla="*/ 4699000 w 7051610"/>
              <a:gd name="connsiteY5" fmla="*/ 8467 h 3805767"/>
              <a:gd name="connsiteX6" fmla="*/ 5003800 w 7051610"/>
              <a:gd name="connsiteY6" fmla="*/ 300567 h 3805767"/>
              <a:gd name="connsiteX7" fmla="*/ 5334000 w 7051610"/>
              <a:gd name="connsiteY7" fmla="*/ 1240367 h 3805767"/>
              <a:gd name="connsiteX8" fmla="*/ 5727700 w 7051610"/>
              <a:gd name="connsiteY8" fmla="*/ 2002367 h 3805767"/>
              <a:gd name="connsiteX9" fmla="*/ 6286500 w 7051610"/>
              <a:gd name="connsiteY9" fmla="*/ 2116667 h 3805767"/>
              <a:gd name="connsiteX10" fmla="*/ 6003860 w 7051610"/>
              <a:gd name="connsiteY10" fmla="*/ 2750021 h 3805767"/>
              <a:gd name="connsiteX11" fmla="*/ 0 w 7051610"/>
              <a:gd name="connsiteY11" fmla="*/ 3805767 h 3805767"/>
              <a:gd name="connsiteX0" fmla="*/ 0 w 7051610"/>
              <a:gd name="connsiteY0" fmla="*/ 3805767 h 3805767"/>
              <a:gd name="connsiteX1" fmla="*/ 5245100 w 7051610"/>
              <a:gd name="connsiteY1" fmla="*/ 2434167 h 3805767"/>
              <a:gd name="connsiteX2" fmla="*/ 5130800 w 7051610"/>
              <a:gd name="connsiteY2" fmla="*/ 1748367 h 3805767"/>
              <a:gd name="connsiteX3" fmla="*/ 4775200 w 7051610"/>
              <a:gd name="connsiteY3" fmla="*/ 351367 h 3805767"/>
              <a:gd name="connsiteX4" fmla="*/ 4699000 w 7051610"/>
              <a:gd name="connsiteY4" fmla="*/ 8467 h 3805767"/>
              <a:gd name="connsiteX5" fmla="*/ 5003800 w 7051610"/>
              <a:gd name="connsiteY5" fmla="*/ 300567 h 3805767"/>
              <a:gd name="connsiteX6" fmla="*/ 5334000 w 7051610"/>
              <a:gd name="connsiteY6" fmla="*/ 1240367 h 3805767"/>
              <a:gd name="connsiteX7" fmla="*/ 5727700 w 7051610"/>
              <a:gd name="connsiteY7" fmla="*/ 2002367 h 3805767"/>
              <a:gd name="connsiteX8" fmla="*/ 6286500 w 7051610"/>
              <a:gd name="connsiteY8" fmla="*/ 2116667 h 3805767"/>
              <a:gd name="connsiteX9" fmla="*/ 6003860 w 7051610"/>
              <a:gd name="connsiteY9" fmla="*/ 2750021 h 3805767"/>
              <a:gd name="connsiteX10" fmla="*/ 0 w 7051610"/>
              <a:gd name="connsiteY10" fmla="*/ 3805767 h 3805767"/>
              <a:gd name="connsiteX0" fmla="*/ 625480 w 2390710"/>
              <a:gd name="connsiteY0" fmla="*/ 2591297 h 2750021"/>
              <a:gd name="connsiteX1" fmla="*/ 584200 w 2390710"/>
              <a:gd name="connsiteY1" fmla="*/ 2434167 h 2750021"/>
              <a:gd name="connsiteX2" fmla="*/ 469900 w 2390710"/>
              <a:gd name="connsiteY2" fmla="*/ 1748367 h 2750021"/>
              <a:gd name="connsiteX3" fmla="*/ 114300 w 2390710"/>
              <a:gd name="connsiteY3" fmla="*/ 351367 h 2750021"/>
              <a:gd name="connsiteX4" fmla="*/ 38100 w 2390710"/>
              <a:gd name="connsiteY4" fmla="*/ 8467 h 2750021"/>
              <a:gd name="connsiteX5" fmla="*/ 342900 w 2390710"/>
              <a:gd name="connsiteY5" fmla="*/ 300567 h 2750021"/>
              <a:gd name="connsiteX6" fmla="*/ 673100 w 2390710"/>
              <a:gd name="connsiteY6" fmla="*/ 1240367 h 2750021"/>
              <a:gd name="connsiteX7" fmla="*/ 1066800 w 2390710"/>
              <a:gd name="connsiteY7" fmla="*/ 2002367 h 2750021"/>
              <a:gd name="connsiteX8" fmla="*/ 1625600 w 2390710"/>
              <a:gd name="connsiteY8" fmla="*/ 2116667 h 2750021"/>
              <a:gd name="connsiteX9" fmla="*/ 1342960 w 2390710"/>
              <a:gd name="connsiteY9" fmla="*/ 2750021 h 2750021"/>
              <a:gd name="connsiteX10" fmla="*/ 625480 w 2390710"/>
              <a:gd name="connsiteY10" fmla="*/ 2591297 h 2750021"/>
              <a:gd name="connsiteX0" fmla="*/ 625480 w 2390710"/>
              <a:gd name="connsiteY0" fmla="*/ 2591297 h 2750021"/>
              <a:gd name="connsiteX1" fmla="*/ 584200 w 2390710"/>
              <a:gd name="connsiteY1" fmla="*/ 2434167 h 2750021"/>
              <a:gd name="connsiteX2" fmla="*/ 469900 w 2390710"/>
              <a:gd name="connsiteY2" fmla="*/ 1748367 h 2750021"/>
              <a:gd name="connsiteX3" fmla="*/ 114300 w 2390710"/>
              <a:gd name="connsiteY3" fmla="*/ 351367 h 2750021"/>
              <a:gd name="connsiteX4" fmla="*/ 38100 w 2390710"/>
              <a:gd name="connsiteY4" fmla="*/ 8467 h 2750021"/>
              <a:gd name="connsiteX5" fmla="*/ 342900 w 2390710"/>
              <a:gd name="connsiteY5" fmla="*/ 300567 h 2750021"/>
              <a:gd name="connsiteX6" fmla="*/ 673100 w 2390710"/>
              <a:gd name="connsiteY6" fmla="*/ 1240367 h 2750021"/>
              <a:gd name="connsiteX7" fmla="*/ 1066800 w 2390710"/>
              <a:gd name="connsiteY7" fmla="*/ 2002367 h 2750021"/>
              <a:gd name="connsiteX8" fmla="*/ 1625600 w 2390710"/>
              <a:gd name="connsiteY8" fmla="*/ 2116667 h 2750021"/>
              <a:gd name="connsiteX9" fmla="*/ 1342960 w 2390710"/>
              <a:gd name="connsiteY9" fmla="*/ 2750021 h 2750021"/>
              <a:gd name="connsiteX10" fmla="*/ 625480 w 2390710"/>
              <a:gd name="connsiteY10" fmla="*/ 2591297 h 2750021"/>
              <a:gd name="connsiteX0" fmla="*/ 625480 w 1648089"/>
              <a:gd name="connsiteY0" fmla="*/ 2591297 h 2750021"/>
              <a:gd name="connsiteX1" fmla="*/ 584200 w 1648089"/>
              <a:gd name="connsiteY1" fmla="*/ 2434167 h 2750021"/>
              <a:gd name="connsiteX2" fmla="*/ 469900 w 1648089"/>
              <a:gd name="connsiteY2" fmla="*/ 1748367 h 2750021"/>
              <a:gd name="connsiteX3" fmla="*/ 114300 w 1648089"/>
              <a:gd name="connsiteY3" fmla="*/ 351367 h 2750021"/>
              <a:gd name="connsiteX4" fmla="*/ 38100 w 1648089"/>
              <a:gd name="connsiteY4" fmla="*/ 8467 h 2750021"/>
              <a:gd name="connsiteX5" fmla="*/ 342900 w 1648089"/>
              <a:gd name="connsiteY5" fmla="*/ 300567 h 2750021"/>
              <a:gd name="connsiteX6" fmla="*/ 673100 w 1648089"/>
              <a:gd name="connsiteY6" fmla="*/ 1240367 h 2750021"/>
              <a:gd name="connsiteX7" fmla="*/ 1066800 w 1648089"/>
              <a:gd name="connsiteY7" fmla="*/ 2002367 h 2750021"/>
              <a:gd name="connsiteX8" fmla="*/ 1625600 w 1648089"/>
              <a:gd name="connsiteY8" fmla="*/ 2116667 h 2750021"/>
              <a:gd name="connsiteX9" fmla="*/ 1201735 w 1648089"/>
              <a:gd name="connsiteY9" fmla="*/ 2137317 h 2750021"/>
              <a:gd name="connsiteX10" fmla="*/ 1342960 w 1648089"/>
              <a:gd name="connsiteY10" fmla="*/ 2750021 h 2750021"/>
              <a:gd name="connsiteX11" fmla="*/ 625480 w 1648089"/>
              <a:gd name="connsiteY11" fmla="*/ 2591297 h 2750021"/>
              <a:gd name="connsiteX0" fmla="*/ 625480 w 1510446"/>
              <a:gd name="connsiteY0" fmla="*/ 2591297 h 2750021"/>
              <a:gd name="connsiteX1" fmla="*/ 584200 w 1510446"/>
              <a:gd name="connsiteY1" fmla="*/ 2434167 h 2750021"/>
              <a:gd name="connsiteX2" fmla="*/ 469900 w 1510446"/>
              <a:gd name="connsiteY2" fmla="*/ 1748367 h 2750021"/>
              <a:gd name="connsiteX3" fmla="*/ 114300 w 1510446"/>
              <a:gd name="connsiteY3" fmla="*/ 351367 h 2750021"/>
              <a:gd name="connsiteX4" fmla="*/ 38100 w 1510446"/>
              <a:gd name="connsiteY4" fmla="*/ 8467 h 2750021"/>
              <a:gd name="connsiteX5" fmla="*/ 342900 w 1510446"/>
              <a:gd name="connsiteY5" fmla="*/ 300567 h 2750021"/>
              <a:gd name="connsiteX6" fmla="*/ 673100 w 1510446"/>
              <a:gd name="connsiteY6" fmla="*/ 1240367 h 2750021"/>
              <a:gd name="connsiteX7" fmla="*/ 1066800 w 1510446"/>
              <a:gd name="connsiteY7" fmla="*/ 2002367 h 2750021"/>
              <a:gd name="connsiteX8" fmla="*/ 1201735 w 1510446"/>
              <a:gd name="connsiteY8" fmla="*/ 2137317 h 2750021"/>
              <a:gd name="connsiteX9" fmla="*/ 1342960 w 1510446"/>
              <a:gd name="connsiteY9" fmla="*/ 2750021 h 2750021"/>
              <a:gd name="connsiteX10" fmla="*/ 625480 w 1510446"/>
              <a:gd name="connsiteY10" fmla="*/ 2591297 h 2750021"/>
              <a:gd name="connsiteX0" fmla="*/ 625480 w 1201735"/>
              <a:gd name="connsiteY0" fmla="*/ 2591297 h 2591297"/>
              <a:gd name="connsiteX1" fmla="*/ 584200 w 1201735"/>
              <a:gd name="connsiteY1" fmla="*/ 2434167 h 2591297"/>
              <a:gd name="connsiteX2" fmla="*/ 469900 w 1201735"/>
              <a:gd name="connsiteY2" fmla="*/ 1748367 h 2591297"/>
              <a:gd name="connsiteX3" fmla="*/ 114300 w 1201735"/>
              <a:gd name="connsiteY3" fmla="*/ 351367 h 2591297"/>
              <a:gd name="connsiteX4" fmla="*/ 38100 w 1201735"/>
              <a:gd name="connsiteY4" fmla="*/ 8467 h 2591297"/>
              <a:gd name="connsiteX5" fmla="*/ 342900 w 1201735"/>
              <a:gd name="connsiteY5" fmla="*/ 300567 h 2591297"/>
              <a:gd name="connsiteX6" fmla="*/ 673100 w 1201735"/>
              <a:gd name="connsiteY6" fmla="*/ 1240367 h 2591297"/>
              <a:gd name="connsiteX7" fmla="*/ 1066800 w 1201735"/>
              <a:gd name="connsiteY7" fmla="*/ 2002367 h 2591297"/>
              <a:gd name="connsiteX8" fmla="*/ 1201735 w 1201735"/>
              <a:gd name="connsiteY8" fmla="*/ 2137317 h 2591297"/>
              <a:gd name="connsiteX9" fmla="*/ 985738 w 1201735"/>
              <a:gd name="connsiteY9" fmla="*/ 2249931 h 2591297"/>
              <a:gd name="connsiteX10" fmla="*/ 625480 w 1201735"/>
              <a:gd name="connsiteY10" fmla="*/ 2591297 h 2591297"/>
              <a:gd name="connsiteX0" fmla="*/ 768324 w 1201735"/>
              <a:gd name="connsiteY0" fmla="*/ 2305521 h 2434167"/>
              <a:gd name="connsiteX1" fmla="*/ 584200 w 1201735"/>
              <a:gd name="connsiteY1" fmla="*/ 2434167 h 2434167"/>
              <a:gd name="connsiteX2" fmla="*/ 469900 w 1201735"/>
              <a:gd name="connsiteY2" fmla="*/ 1748367 h 2434167"/>
              <a:gd name="connsiteX3" fmla="*/ 114300 w 1201735"/>
              <a:gd name="connsiteY3" fmla="*/ 351367 h 2434167"/>
              <a:gd name="connsiteX4" fmla="*/ 38100 w 1201735"/>
              <a:gd name="connsiteY4" fmla="*/ 8467 h 2434167"/>
              <a:gd name="connsiteX5" fmla="*/ 342900 w 1201735"/>
              <a:gd name="connsiteY5" fmla="*/ 300567 h 2434167"/>
              <a:gd name="connsiteX6" fmla="*/ 673100 w 1201735"/>
              <a:gd name="connsiteY6" fmla="*/ 1240367 h 2434167"/>
              <a:gd name="connsiteX7" fmla="*/ 1066800 w 1201735"/>
              <a:gd name="connsiteY7" fmla="*/ 2002367 h 2434167"/>
              <a:gd name="connsiteX8" fmla="*/ 1201735 w 1201735"/>
              <a:gd name="connsiteY8" fmla="*/ 2137317 h 2434167"/>
              <a:gd name="connsiteX9" fmla="*/ 985738 w 1201735"/>
              <a:gd name="connsiteY9" fmla="*/ 2249931 h 2434167"/>
              <a:gd name="connsiteX10" fmla="*/ 768324 w 1201735"/>
              <a:gd name="connsiteY10" fmla="*/ 2305521 h 243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1735" h="2434167">
                <a:moveTo>
                  <a:pt x="768324" y="2305521"/>
                </a:moveTo>
                <a:lnTo>
                  <a:pt x="584200" y="2434167"/>
                </a:lnTo>
                <a:cubicBezTo>
                  <a:pt x="822845" y="1927220"/>
                  <a:pt x="548217" y="2095500"/>
                  <a:pt x="469900" y="1748367"/>
                </a:cubicBezTo>
                <a:cubicBezTo>
                  <a:pt x="391583" y="1401234"/>
                  <a:pt x="186267" y="641350"/>
                  <a:pt x="114300" y="351367"/>
                </a:cubicBezTo>
                <a:cubicBezTo>
                  <a:pt x="42333" y="61384"/>
                  <a:pt x="0" y="16934"/>
                  <a:pt x="38100" y="8467"/>
                </a:cubicBezTo>
                <a:cubicBezTo>
                  <a:pt x="76200" y="0"/>
                  <a:pt x="237067" y="95250"/>
                  <a:pt x="342900" y="300567"/>
                </a:cubicBezTo>
                <a:cubicBezTo>
                  <a:pt x="448733" y="505884"/>
                  <a:pt x="552450" y="956734"/>
                  <a:pt x="673100" y="1240367"/>
                </a:cubicBezTo>
                <a:cubicBezTo>
                  <a:pt x="793750" y="1524000"/>
                  <a:pt x="978694" y="1852875"/>
                  <a:pt x="1066800" y="2002367"/>
                </a:cubicBezTo>
                <a:cubicBezTo>
                  <a:pt x="1154906" y="2151859"/>
                  <a:pt x="1155708" y="2012708"/>
                  <a:pt x="1201735" y="2137317"/>
                </a:cubicBezTo>
                <a:cubicBezTo>
                  <a:pt x="1154628" y="2242876"/>
                  <a:pt x="1153224" y="2174268"/>
                  <a:pt x="985738" y="2249931"/>
                </a:cubicBezTo>
                <a:lnTo>
                  <a:pt x="768324" y="2305521"/>
                </a:lnTo>
                <a:close/>
              </a:path>
            </a:pathLst>
          </a:custGeom>
          <a:gradFill flip="none" rotWithShape="1">
            <a:gsLst>
              <a:gs pos="0">
                <a:srgbClr val="000000"/>
              </a:gs>
              <a:gs pos="39999">
                <a:srgbClr val="0A128C"/>
              </a:gs>
              <a:gs pos="70000">
                <a:srgbClr val="181CC7"/>
              </a:gs>
              <a:gs pos="88000">
                <a:srgbClr val="7005D4"/>
              </a:gs>
              <a:gs pos="100000">
                <a:srgbClr val="8C3D91"/>
              </a:gs>
            </a:gsLst>
            <a:lin ang="5400000" scaled="0"/>
            <a:tileRect/>
          </a:gra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SG"/>
          </a:p>
        </p:txBody>
      </p:sp>
      <p:cxnSp>
        <p:nvCxnSpPr>
          <p:cNvPr id="19" name="Straight Arrow Connector 18"/>
          <p:cNvCxnSpPr/>
          <p:nvPr/>
        </p:nvCxnSpPr>
        <p:spPr>
          <a:xfrm flipV="1">
            <a:off x="5429250" y="4357688"/>
            <a:ext cx="571500" cy="28575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372" name="TextBox 19"/>
          <p:cNvSpPr txBox="1">
            <a:spLocks noChangeArrowheads="1"/>
          </p:cNvSpPr>
          <p:nvPr/>
        </p:nvSpPr>
        <p:spPr bwMode="auto">
          <a:xfrm>
            <a:off x="2214563" y="2143125"/>
            <a:ext cx="49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15’</a:t>
            </a:r>
            <a:endParaRPr lang="en-SG" altLang="en-US"/>
          </a:p>
        </p:txBody>
      </p:sp>
      <p:sp>
        <p:nvSpPr>
          <p:cNvPr id="15373" name="TextBox 20"/>
          <p:cNvSpPr txBox="1">
            <a:spLocks noChangeArrowheads="1"/>
          </p:cNvSpPr>
          <p:nvPr/>
        </p:nvSpPr>
        <p:spPr bwMode="auto">
          <a:xfrm>
            <a:off x="928688" y="3143250"/>
            <a:ext cx="49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15’</a:t>
            </a:r>
            <a:endParaRPr lang="en-SG" altLang="en-US"/>
          </a:p>
        </p:txBody>
      </p:sp>
      <p:sp>
        <p:nvSpPr>
          <p:cNvPr id="3" name="TextBox 2"/>
          <p:cNvSpPr txBox="1"/>
          <p:nvPr/>
        </p:nvSpPr>
        <p:spPr>
          <a:xfrm>
            <a:off x="1547664" y="4005064"/>
            <a:ext cx="2467342" cy="369332"/>
          </a:xfrm>
          <a:prstGeom prst="rect">
            <a:avLst/>
          </a:prstGeom>
          <a:noFill/>
        </p:spPr>
        <p:txBody>
          <a:bodyPr wrap="none" rtlCol="0">
            <a:spAutoFit/>
          </a:bodyPr>
          <a:lstStyle/>
          <a:p>
            <a:r>
              <a:rPr lang="en-US" dirty="0" smtClean="0"/>
              <a:t>Distance from the Sea</a:t>
            </a:r>
            <a:endParaRPr lang="en-US" dirty="0"/>
          </a:p>
        </p:txBody>
      </p:sp>
      <p:sp>
        <p:nvSpPr>
          <p:cNvPr id="7" name="TextBox 6"/>
          <p:cNvSpPr txBox="1"/>
          <p:nvPr/>
        </p:nvSpPr>
        <p:spPr>
          <a:xfrm>
            <a:off x="7164288" y="1268760"/>
            <a:ext cx="1338828" cy="369332"/>
          </a:xfrm>
          <a:prstGeom prst="rect">
            <a:avLst/>
          </a:prstGeom>
          <a:noFill/>
        </p:spPr>
        <p:txBody>
          <a:bodyPr wrap="none" rtlCol="0">
            <a:spAutoFit/>
          </a:bodyPr>
          <a:lstStyle/>
          <a:p>
            <a:r>
              <a:rPr lang="en-US" dirty="0" smtClean="0"/>
              <a:t>Storm Path</a:t>
            </a:r>
            <a:endParaRPr lang="en-US" dirty="0"/>
          </a:p>
        </p:txBody>
      </p:sp>
      <p:sp>
        <p:nvSpPr>
          <p:cNvPr id="9" name="TextBox 8"/>
          <p:cNvSpPr txBox="1"/>
          <p:nvPr/>
        </p:nvSpPr>
        <p:spPr>
          <a:xfrm>
            <a:off x="6300192" y="4005064"/>
            <a:ext cx="2069797" cy="646331"/>
          </a:xfrm>
          <a:prstGeom prst="rect">
            <a:avLst/>
          </a:prstGeom>
          <a:noFill/>
        </p:spPr>
        <p:txBody>
          <a:bodyPr wrap="none" rtlCol="0">
            <a:spAutoFit/>
          </a:bodyPr>
          <a:lstStyle/>
          <a:p>
            <a:r>
              <a:rPr lang="en-US" dirty="0" smtClean="0"/>
              <a:t>Size and Shape of</a:t>
            </a:r>
          </a:p>
          <a:p>
            <a:r>
              <a:rPr lang="en-US" dirty="0" smtClean="0"/>
              <a:t>River mouth</a:t>
            </a:r>
            <a:endParaRPr lang="en-US" dirty="0"/>
          </a:p>
        </p:txBody>
      </p:sp>
      <p:sp>
        <p:nvSpPr>
          <p:cNvPr id="11" name="TextBox 10"/>
          <p:cNvSpPr txBox="1"/>
          <p:nvPr/>
        </p:nvSpPr>
        <p:spPr>
          <a:xfrm>
            <a:off x="5233115" y="2666473"/>
            <a:ext cx="1625253" cy="369332"/>
          </a:xfrm>
          <a:prstGeom prst="rect">
            <a:avLst/>
          </a:prstGeom>
          <a:noFill/>
        </p:spPr>
        <p:txBody>
          <a:bodyPr wrap="none" rtlCol="0">
            <a:spAutoFit/>
          </a:bodyPr>
          <a:lstStyle/>
          <a:p>
            <a:r>
              <a:rPr lang="en-US" dirty="0" smtClean="0"/>
              <a:t>Water Volume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nodeType="with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par>
                          <p:cTn id="30" fill="hold">
                            <p:stCondLst>
                              <p:cond delay="0"/>
                            </p:stCondLst>
                            <p:childTnLst>
                              <p:par>
                                <p:cTn id="31" presetID="2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par>
                          <p:cTn id="45" fill="hold">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 grpId="0"/>
      <p:bldP spid="7" grpId="0"/>
      <p:bldP spid="9" grpId="0"/>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3013</TotalTime>
  <Words>1783</Words>
  <Application>Microsoft Office PowerPoint</Application>
  <PresentationFormat>On-screen Show (4:3)</PresentationFormat>
  <Paragraphs>316</Paragraphs>
  <Slides>49</Slides>
  <Notes>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63" baseType="lpstr">
      <vt:lpstr>Arial Unicode MS</vt:lpstr>
      <vt:lpstr>Andalus</vt:lpstr>
      <vt:lpstr>Arial</vt:lpstr>
      <vt:lpstr>Arial Black</vt:lpstr>
      <vt:lpstr>Calibri</vt:lpstr>
      <vt:lpstr>Comic Sans MS</vt:lpstr>
      <vt:lpstr>Constantia</vt:lpstr>
      <vt:lpstr>Times New Roman</vt:lpstr>
      <vt:lpstr>Wingdings</vt:lpstr>
      <vt:lpstr>Wingdings 2</vt:lpstr>
      <vt:lpstr>Zawgyi-One</vt:lpstr>
      <vt:lpstr>Flow</vt:lpstr>
      <vt:lpstr>Worksheet</vt:lpstr>
      <vt:lpstr>Image</vt:lpstr>
      <vt:lpstr>Storm Surge Hazard Mapping</vt:lpstr>
      <vt:lpstr>PowerPoint Presentation</vt:lpstr>
      <vt:lpstr>PowerPoint Presentation</vt:lpstr>
      <vt:lpstr>PowerPoint Presentation</vt:lpstr>
      <vt:lpstr>PowerPoint Presentation</vt:lpstr>
      <vt:lpstr>PowerPoint Presentation</vt:lpstr>
      <vt:lpstr>Relied largely on</vt:lpstr>
      <vt:lpstr>Principal factors</vt:lpstr>
      <vt:lpstr>A Simple Model</vt:lpstr>
      <vt:lpstr>45 Grids of Lat/Long  0.25 degree intervals</vt:lpstr>
      <vt:lpstr>Ayeyarwaddy  Division River Mouths   (Generally Along 16 Deg N)</vt:lpstr>
      <vt:lpstr>Sea water intrusion due to  “Nargis” Cyclone</vt:lpstr>
      <vt:lpstr>Tun Lwin et al. (2008) calculation</vt:lpstr>
      <vt:lpstr>Flood data from schools</vt:lpstr>
      <vt:lpstr>3,888 Schools reported</vt:lpstr>
      <vt:lpstr>PowerPoint Presentation</vt:lpstr>
      <vt:lpstr>Drafted Locations of Schools</vt:lpstr>
      <vt:lpstr>0.5 meter contours</vt:lpstr>
      <vt:lpstr>3, 6 and 9 Meter Contours</vt:lpstr>
      <vt:lpstr>Department of Meteorology and Hydrology Data</vt:lpstr>
      <vt:lpstr>Risk line as first draft</vt:lpstr>
      <vt:lpstr>Field survey - 1</vt:lpstr>
      <vt:lpstr>Yangon Division Emphasized on Damage and Community Response</vt:lpstr>
      <vt:lpstr>PowerPoint Presentation</vt:lpstr>
      <vt:lpstr>Finding</vt:lpstr>
      <vt:lpstr>PowerPoint Presentation</vt:lpstr>
      <vt:lpstr>UNOSAT Data </vt:lpstr>
      <vt:lpstr>ALOS Palsar Radar Image of inundation supersimposed on Landsat-7 ETM (DLR)</vt:lpstr>
      <vt:lpstr>ENVISAT interpretation (UNOSAT - SERIT)</vt:lpstr>
      <vt:lpstr>FAO Mangrove and Flood</vt:lpstr>
      <vt:lpstr>Bangladesh Strom Prone Areas Model</vt:lpstr>
      <vt:lpstr>Digital elevation model</vt:lpstr>
      <vt:lpstr>Checking the line between High and Moderate Zones</vt:lpstr>
      <vt:lpstr>Yangon - Bogale</vt:lpstr>
      <vt:lpstr>Checked and Modified</vt:lpstr>
      <vt:lpstr>4 levels classified</vt:lpstr>
      <vt:lpstr>4 Strom Surge Potential Zones</vt:lpstr>
      <vt:lpstr>PowerPoint Presentation</vt:lpstr>
      <vt:lpstr>Version 1.1</vt:lpstr>
      <vt:lpstr>Numerous Constraints</vt:lpstr>
      <vt:lpstr>To become a Risk Map</vt:lpstr>
      <vt:lpstr>PowerPoint Presentation</vt:lpstr>
      <vt:lpstr>PowerPoint Presentation</vt:lpstr>
      <vt:lpstr>PowerPoint Presentation</vt:lpstr>
      <vt:lpstr>Storm Surge Potential Map – MES Ver. 1.1</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 surge hazard mapping</dc:title>
  <dc:creator>Soe Thura Tun</dc:creator>
  <cp:lastModifiedBy>msi GE70</cp:lastModifiedBy>
  <cp:revision>184</cp:revision>
  <dcterms:created xsi:type="dcterms:W3CDTF">2008-12-11T22:57:36Z</dcterms:created>
  <dcterms:modified xsi:type="dcterms:W3CDTF">2014-09-21T13:16:23Z</dcterms:modified>
</cp:coreProperties>
</file>