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7"/>
  </p:handoutMasterIdLst>
  <p:sldIdLst>
    <p:sldId id="256" r:id="rId2"/>
    <p:sldId id="265" r:id="rId3"/>
    <p:sldId id="318" r:id="rId4"/>
    <p:sldId id="322" r:id="rId5"/>
    <p:sldId id="319" r:id="rId6"/>
    <p:sldId id="296" r:id="rId7"/>
    <p:sldId id="346" r:id="rId8"/>
    <p:sldId id="331" r:id="rId9"/>
    <p:sldId id="321" r:id="rId10"/>
    <p:sldId id="330" r:id="rId11"/>
    <p:sldId id="333" r:id="rId12"/>
    <p:sldId id="332" r:id="rId13"/>
    <p:sldId id="335" r:id="rId14"/>
    <p:sldId id="294" r:id="rId15"/>
    <p:sldId id="306" r:id="rId16"/>
    <p:sldId id="307" r:id="rId17"/>
    <p:sldId id="337" r:id="rId18"/>
    <p:sldId id="338" r:id="rId19"/>
    <p:sldId id="339" r:id="rId20"/>
    <p:sldId id="340" r:id="rId21"/>
    <p:sldId id="316" r:id="rId22"/>
    <p:sldId id="327" r:id="rId23"/>
    <p:sldId id="315" r:id="rId24"/>
    <p:sldId id="352" r:id="rId25"/>
    <p:sldId id="350" r:id="rId26"/>
    <p:sldId id="351" r:id="rId27"/>
    <p:sldId id="295" r:id="rId28"/>
    <p:sldId id="298" r:id="rId29"/>
    <p:sldId id="283" r:id="rId30"/>
    <p:sldId id="286" r:id="rId31"/>
    <p:sldId id="341" r:id="rId32"/>
    <p:sldId id="342" r:id="rId33"/>
    <p:sldId id="343" r:id="rId34"/>
    <p:sldId id="344" r:id="rId35"/>
    <p:sldId id="345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987C0F"/>
    <a:srgbClr val="D7B931"/>
    <a:srgbClr val="D73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1" autoAdjust="0"/>
    <p:restoredTop sz="94614" autoAdjust="0"/>
  </p:normalViewPr>
  <p:slideViewPr>
    <p:cSldViewPr snapToGrid="0" snapToObjects="1">
      <p:cViewPr>
        <p:scale>
          <a:sx n="156" d="100"/>
          <a:sy n="156" d="100"/>
        </p:scale>
        <p:origin x="-80" y="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4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'[Chart in Microsoft Office PowerPoint]Sheet1'!$B$1</c:f>
              <c:strCache>
                <c:ptCount val="1"/>
                <c:pt idx="0">
                  <c:v>StartDate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'[Chart in Microsoft Office PowerPoint]Sheet1'!$A$2:$A$4</c:f>
              <c:strCache>
                <c:ptCount val="3"/>
                <c:pt idx="0">
                  <c:v>Canals Department</c:v>
                </c:pt>
                <c:pt idx="1">
                  <c:v>Barrages Department</c:v>
                </c:pt>
                <c:pt idx="2">
                  <c:v>Royal Irrigation Department</c:v>
                </c:pt>
              </c:strCache>
            </c:strRef>
          </c:cat>
          <c:val>
            <c:numRef>
              <c:f>'[Chart in Microsoft Office PowerPoint]Sheet1'!$B$2:$B$4</c:f>
              <c:numCache>
                <c:formatCode>General</c:formatCode>
                <c:ptCount val="3"/>
                <c:pt idx="0">
                  <c:v>1902.0</c:v>
                </c:pt>
                <c:pt idx="1">
                  <c:v>1914.0</c:v>
                </c:pt>
                <c:pt idx="2">
                  <c:v>1927.0</c:v>
                </c:pt>
              </c:numCache>
            </c:numRef>
          </c:val>
        </c:ser>
        <c:ser>
          <c:idx val="1"/>
          <c:order val="1"/>
          <c:tx>
            <c:strRef>
              <c:f>'[Chart in Microsoft Office PowerPoint]Sheet1'!$C$1</c:f>
              <c:strCache>
                <c:ptCount val="1"/>
                <c:pt idx="0">
                  <c:v>Duration</c:v>
                </c:pt>
              </c:strCache>
            </c:strRef>
          </c:tx>
          <c:spPr>
            <a:solidFill>
              <a:srgbClr val="987C0F"/>
            </a:solidFill>
            <a:ln>
              <a:noFill/>
            </a:ln>
            <a:effectLst>
              <a:outerShdw blurRad="40000" dist="23000" dir="5400000" rotWithShape="0">
                <a:srgbClr val="FF6600">
                  <a:alpha val="35000"/>
                </a:srgbClr>
              </a:outerShdw>
            </a:effectLst>
          </c:spPr>
          <c:invertIfNegative val="0"/>
          <c:cat>
            <c:strRef>
              <c:f>'[Chart in Microsoft Office PowerPoint]Sheet1'!$A$2:$A$4</c:f>
              <c:strCache>
                <c:ptCount val="3"/>
                <c:pt idx="0">
                  <c:v>Canals Department</c:v>
                </c:pt>
                <c:pt idx="1">
                  <c:v>Barrages Department</c:v>
                </c:pt>
                <c:pt idx="2">
                  <c:v>Royal Irrigation Department</c:v>
                </c:pt>
              </c:strCache>
            </c:strRef>
          </c:cat>
          <c:val>
            <c:numRef>
              <c:f>'[Chart in Microsoft Office PowerPoint]Sheet1'!$C$2:$C$4</c:f>
              <c:numCache>
                <c:formatCode>General</c:formatCode>
                <c:ptCount val="3"/>
                <c:pt idx="0">
                  <c:v>11.0</c:v>
                </c:pt>
                <c:pt idx="1">
                  <c:v>12.0</c:v>
                </c:pt>
                <c:pt idx="2">
                  <c:v>87.0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3135064"/>
        <c:axId val="2093158024"/>
      </c:barChart>
      <c:catAx>
        <c:axId val="209313506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093158024"/>
        <c:crosses val="autoZero"/>
        <c:auto val="1"/>
        <c:lblAlgn val="ctr"/>
        <c:lblOffset val="100"/>
        <c:noMultiLvlLbl val="0"/>
      </c:catAx>
      <c:valAx>
        <c:axId val="2093158024"/>
        <c:scaling>
          <c:orientation val="minMax"/>
          <c:min val="1900.0"/>
        </c:scaling>
        <c:delete val="0"/>
        <c:axPos val="b"/>
        <c:majorGridlines/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93135064"/>
        <c:crosses val="autoZero"/>
        <c:crossBetween val="between"/>
        <c:minorUnit val="5.0"/>
      </c:valAx>
      <c:spPr>
        <a:ln>
          <a:solidFill>
            <a:schemeClr val="bg2">
              <a:lumMod val="5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E8D18-B399-A242-8591-EFD233637519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A13A4-4948-574E-98E4-79F811C33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27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04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55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06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4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2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7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2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9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9908D-68AE-114E-A041-186FFDE24E42}" type="datetimeFigureOut">
              <a:rPr lang="en-US" smtClean="0"/>
              <a:t>9/22/14 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2CFCB-21DF-8C4E-84DA-A15B1D930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91958" y="2115248"/>
            <a:ext cx="8197646" cy="15971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856" y="2665723"/>
            <a:ext cx="8751213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ASEAN Academic Networking </a:t>
            </a:r>
            <a:r>
              <a:rPr lang="en-US" sz="3200" dirty="0" smtClean="0"/>
              <a:t>in </a:t>
            </a:r>
            <a:br>
              <a:rPr lang="en-US" sz="3200" dirty="0" smtClean="0"/>
            </a:br>
            <a:r>
              <a:rPr lang="en-US" sz="3200" dirty="0" smtClean="0"/>
              <a:t>Water Disaster Management and Climate Change</a:t>
            </a:r>
            <a:br>
              <a:rPr lang="en-US" sz="3200" dirty="0" smtClean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200" dirty="0" smtClean="0"/>
              <a:t>RID Actions towards enhancing </a:t>
            </a:r>
            <a:r>
              <a:rPr lang="en-US" sz="3200" dirty="0" smtClean="0"/>
              <a:t>preparedness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sz="3200" dirty="0" smtClean="0"/>
              <a:t>for future </a:t>
            </a:r>
            <a:r>
              <a:rPr lang="en-US" sz="3200" dirty="0" smtClean="0"/>
              <a:t>climate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 smtClean="0"/>
              <a:t>ADISORN </a:t>
            </a:r>
            <a:r>
              <a:rPr lang="en-US" sz="3200" dirty="0" smtClean="0"/>
              <a:t>CHAMPATHONG</a:t>
            </a:r>
            <a:br>
              <a:rPr lang="en-US" sz="3200" dirty="0" smtClean="0"/>
            </a:br>
            <a:r>
              <a:rPr lang="en-US" sz="3200" dirty="0" smtClean="0"/>
              <a:t>Royal Irrigation Department, Thailand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407721"/>
            <a:ext cx="6400800" cy="9527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23 September 2014</a:t>
            </a:r>
            <a:endParaRPr lang="en-US" sz="2800" dirty="0"/>
          </a:p>
        </p:txBody>
      </p:sp>
      <p:pic>
        <p:nvPicPr>
          <p:cNvPr id="6" name="Picture 5" descr="RID_Logo_E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23" y="5426160"/>
            <a:ext cx="1371600" cy="12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3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363"/>
            <a:ext cx="8229600" cy="4833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Mission: </a:t>
            </a:r>
            <a:endParaRPr lang="en-US" sz="2800" dirty="0"/>
          </a:p>
          <a:p>
            <a:r>
              <a:rPr lang="en-US" sz="2600" dirty="0"/>
              <a:t>To encourage people participation in </a:t>
            </a:r>
            <a:r>
              <a:rPr lang="en-US" sz="2600" dirty="0" smtClean="0"/>
              <a:t>WRM </a:t>
            </a:r>
            <a:r>
              <a:rPr lang="en-US" sz="2600" dirty="0"/>
              <a:t>and </a:t>
            </a:r>
            <a:r>
              <a:rPr lang="en-US" sz="2600" dirty="0" smtClean="0"/>
              <a:t>WRD.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668" y="3585875"/>
            <a:ext cx="4462344" cy="2892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699" y="2202125"/>
            <a:ext cx="80291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United Nations Public Service Awards </a:t>
            </a:r>
            <a:r>
              <a:rPr lang="th-TH" b="1" dirty="0" smtClean="0">
                <a:solidFill>
                  <a:srgbClr val="008000"/>
                </a:solidFill>
              </a:rPr>
              <a:t>: </a:t>
            </a:r>
            <a:r>
              <a:rPr lang="en-US" b="1" dirty="0" smtClean="0">
                <a:solidFill>
                  <a:srgbClr val="008000"/>
                </a:solidFill>
              </a:rPr>
              <a:t>Fostering </a:t>
            </a:r>
            <a:r>
              <a:rPr lang="en-US" b="1" dirty="0">
                <a:solidFill>
                  <a:srgbClr val="008000"/>
                </a:solidFill>
              </a:rPr>
              <a:t>participation in policy-making decisions through innovative mechanisms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534835"/>
            <a:ext cx="91440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http://</a:t>
            </a:r>
            <a:r>
              <a:rPr lang="en-US" sz="1500" dirty="0" err="1"/>
              <a:t>www.unpan.org</a:t>
            </a:r>
            <a:r>
              <a:rPr lang="en-US" sz="1500" dirty="0"/>
              <a:t>/</a:t>
            </a:r>
            <a:r>
              <a:rPr lang="en-US" sz="1500" dirty="0" err="1"/>
              <a:t>dpadm</a:t>
            </a:r>
            <a:r>
              <a:rPr lang="en-US" sz="1500" dirty="0"/>
              <a:t>/</a:t>
            </a:r>
            <a:r>
              <a:rPr lang="en-US" sz="1500" dirty="0" err="1"/>
              <a:t>unpsdayawards</a:t>
            </a:r>
            <a:r>
              <a:rPr lang="en-US" sz="1500" dirty="0"/>
              <a:t>/</a:t>
            </a:r>
            <a:r>
              <a:rPr lang="en-US" sz="1500" dirty="0" err="1"/>
              <a:t>unpublicserviceawards</a:t>
            </a:r>
            <a:r>
              <a:rPr lang="en-US" sz="1500" dirty="0"/>
              <a:t>/</a:t>
            </a:r>
            <a:r>
              <a:rPr lang="en-US" sz="1500" dirty="0" err="1"/>
              <a:t>tabid</a:t>
            </a:r>
            <a:r>
              <a:rPr lang="en-US" sz="1500" dirty="0"/>
              <a:t>/1522/language/en-us/</a:t>
            </a:r>
            <a:r>
              <a:rPr lang="en-US" sz="1500" dirty="0" err="1"/>
              <a:t>default.aspx</a:t>
            </a:r>
            <a:endParaRPr lang="en-US" sz="1500" dirty="0"/>
          </a:p>
        </p:txBody>
      </p:sp>
      <p:sp>
        <p:nvSpPr>
          <p:cNvPr id="10" name="Rectangle 9"/>
          <p:cNvSpPr/>
          <p:nvPr/>
        </p:nvSpPr>
        <p:spPr>
          <a:xfrm>
            <a:off x="230407" y="2884929"/>
            <a:ext cx="4134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i="1" dirty="0" smtClean="0">
                <a:solidFill>
                  <a:srgbClr val="0000FF"/>
                </a:solidFill>
              </a:rPr>
              <a:t>2nd Place Winner: Participatory </a:t>
            </a:r>
            <a:r>
              <a:rPr lang="th-TH" sz="1400" b="1" i="1" dirty="0">
                <a:solidFill>
                  <a:srgbClr val="0000FF"/>
                </a:solidFill>
              </a:rPr>
              <a:t>I</a:t>
            </a:r>
            <a:r>
              <a:rPr lang="th-TH" sz="1400" b="1" i="1" dirty="0" smtClean="0">
                <a:solidFill>
                  <a:srgbClr val="0000FF"/>
                </a:solidFill>
              </a:rPr>
              <a:t>rrigation </a:t>
            </a:r>
            <a:r>
              <a:rPr lang="th-TH" sz="1400" b="1" i="1" dirty="0">
                <a:solidFill>
                  <a:srgbClr val="0000FF"/>
                </a:solidFill>
              </a:rPr>
              <a:t>M</a:t>
            </a:r>
            <a:r>
              <a:rPr lang="th-TH" sz="1400" b="1" i="1" dirty="0" smtClean="0">
                <a:solidFill>
                  <a:srgbClr val="0000FF"/>
                </a:solidFill>
              </a:rPr>
              <a:t>anagement,: Kra Siew </a:t>
            </a:r>
            <a:r>
              <a:rPr lang="th-TH" sz="1400" b="1" i="1" dirty="0">
                <a:solidFill>
                  <a:srgbClr val="0000FF"/>
                </a:solidFill>
              </a:rPr>
              <a:t>Operation and Maintenance Office </a:t>
            </a:r>
            <a:r>
              <a:rPr lang="th-TH" sz="1400" b="1" i="1" dirty="0" smtClean="0">
                <a:solidFill>
                  <a:srgbClr val="0000FF"/>
                </a:solidFill>
              </a:rPr>
              <a:t>,  </a:t>
            </a:r>
            <a:r>
              <a:rPr lang="en-US" sz="1400" b="1" i="1" dirty="0" smtClean="0">
                <a:solidFill>
                  <a:srgbClr val="0000FF"/>
                </a:solidFill>
              </a:rPr>
              <a:t>201</a:t>
            </a:r>
            <a:r>
              <a:rPr lang="th-TH" sz="1400" b="1" i="1" dirty="0" smtClean="0">
                <a:solidFill>
                  <a:srgbClr val="0000FF"/>
                </a:solidFill>
              </a:rPr>
              <a:t>1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43388" y="2839569"/>
            <a:ext cx="41341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b="1" i="1" dirty="0" smtClean="0">
                <a:solidFill>
                  <a:srgbClr val="0000FF"/>
                </a:solidFill>
              </a:rPr>
              <a:t>1st Place Winner: Integrated Drought Prevention and Mitigation: The Mae Yom Operation and Maintenance Office , </a:t>
            </a:r>
            <a:r>
              <a:rPr lang="en-US" sz="1400" b="1" i="1" dirty="0" smtClean="0">
                <a:solidFill>
                  <a:srgbClr val="0000FF"/>
                </a:solidFill>
              </a:rPr>
              <a:t>201</a:t>
            </a:r>
            <a:r>
              <a:rPr lang="th-TH" sz="1400" b="1" i="1" dirty="0">
                <a:solidFill>
                  <a:srgbClr val="0000FF"/>
                </a:solidFill>
              </a:rPr>
              <a:t>2</a:t>
            </a:r>
            <a:endParaRPr lang="en-US" sz="14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7" y="3633335"/>
            <a:ext cx="3810000" cy="28448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871040" y="419590"/>
            <a:ext cx="5556422" cy="6804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161239"/>
            <a:ext cx="8229600" cy="1143000"/>
          </a:xfrm>
        </p:spPr>
        <p:txBody>
          <a:bodyPr/>
          <a:lstStyle/>
          <a:p>
            <a:r>
              <a:rPr lang="en-US" dirty="0" smtClean="0"/>
              <a:t>1.Introduction to 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83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28794" y="71981"/>
            <a:ext cx="6815122" cy="11387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557-09-22 at 4.45.43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19368" r="43823" b="12174"/>
          <a:stretch/>
        </p:blipFill>
        <p:spPr>
          <a:xfrm>
            <a:off x="317511" y="1340350"/>
            <a:ext cx="3764758" cy="52587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3394" y="49301"/>
            <a:ext cx="621115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/>
              <a:t>2. </a:t>
            </a:r>
            <a:r>
              <a:rPr lang="en-US" sz="3600" b="1" dirty="0" smtClean="0"/>
              <a:t>Climate Change :</a:t>
            </a:r>
            <a:r>
              <a:rPr lang="en-US" sz="3600" dirty="0" smtClean="0"/>
              <a:t> </a:t>
            </a:r>
          </a:p>
          <a:p>
            <a:pPr algn="ctr"/>
            <a:r>
              <a:rPr lang="en-US" sz="3200" b="1" dirty="0" smtClean="0"/>
              <a:t>IPCC Fifth </a:t>
            </a:r>
            <a:r>
              <a:rPr lang="en-US" sz="3200" b="1" dirty="0"/>
              <a:t>Assessment Report (AR5)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751307" y="2676293"/>
            <a:ext cx="4014232" cy="2551550"/>
            <a:chOff x="4751307" y="2676293"/>
            <a:chExt cx="4014232" cy="2551550"/>
          </a:xfrm>
        </p:grpSpPr>
        <p:sp>
          <p:nvSpPr>
            <p:cNvPr id="6" name="TextBox 5"/>
            <p:cNvSpPr txBox="1"/>
            <p:nvPr/>
          </p:nvSpPr>
          <p:spPr>
            <a:xfrm>
              <a:off x="5012122" y="3186604"/>
              <a:ext cx="34585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smtClean="0">
                  <a:solidFill>
                    <a:srgbClr val="0000FF"/>
                  </a:solidFill>
                </a:rPr>
                <a:t>The AR5 (</a:t>
              </a:r>
              <a:r>
                <a:rPr lang="en-US" sz="2400" b="1" dirty="0" err="1" smtClean="0">
                  <a:solidFill>
                    <a:srgbClr val="0000FF"/>
                  </a:solidFill>
                </a:rPr>
                <a:t>esp.WG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-II) are very important to guide adaptation measures for agencies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751307" y="2676293"/>
              <a:ext cx="4014232" cy="255155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63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58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Key </a:t>
            </a:r>
            <a:r>
              <a:rPr lang="en-US" dirty="0" smtClean="0"/>
              <a:t>Risks and Adaptation in ASIA</a:t>
            </a:r>
            <a:endParaRPr lang="en-US" dirty="0"/>
          </a:p>
        </p:txBody>
      </p:sp>
      <p:pic>
        <p:nvPicPr>
          <p:cNvPr id="4" name="Picture 3" descr="Screen Shot 2557-09-22 at 9.50.4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 t="12819" r="1411" b="12373"/>
          <a:stretch/>
        </p:blipFill>
        <p:spPr>
          <a:xfrm>
            <a:off x="45360" y="941239"/>
            <a:ext cx="9081955" cy="4615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057" y="6509135"/>
            <a:ext cx="24772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IPCC (2014): WG2AR5_SPM</a:t>
            </a:r>
            <a:endParaRPr lang="en-US" sz="1600" dirty="0"/>
          </a:p>
        </p:txBody>
      </p:sp>
      <p:pic>
        <p:nvPicPr>
          <p:cNvPr id="3" name="Picture 2" descr="Screen Shot 2557-09-22 at 4.41.1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5837" r="2775" b="47098"/>
          <a:stretch/>
        </p:blipFill>
        <p:spPr>
          <a:xfrm>
            <a:off x="45360" y="5568050"/>
            <a:ext cx="9081955" cy="975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7548" y="3663563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4768" y="5052045"/>
            <a:ext cx="18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06628" y="1820588"/>
            <a:ext cx="2211230" cy="923330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“Land-use planning, early warning systems, etc.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06628" y="3023211"/>
            <a:ext cx="2211230" cy="923330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“Heat health warning systems, urban planning etc.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78278" y="4405714"/>
            <a:ext cx="3239580" cy="646331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“Disaster preparedness, IWRM, </a:t>
            </a:r>
            <a:r>
              <a:rPr lang="en-US" b="1" dirty="0" smtClean="0">
                <a:solidFill>
                  <a:srgbClr val="0000FF"/>
                </a:solidFill>
              </a:rPr>
              <a:t>Irrigation management</a:t>
            </a:r>
            <a:r>
              <a:rPr lang="en-US" b="1" dirty="0" smtClean="0">
                <a:solidFill>
                  <a:srgbClr val="FF0000"/>
                </a:solidFill>
              </a:rPr>
              <a:t>, etc.”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8137" y="2374586"/>
            <a:ext cx="120306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“Flood”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8137" y="3663563"/>
            <a:ext cx="120306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“Heat”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8176" y="4995058"/>
            <a:ext cx="144141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“Drought”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24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/>
              <a:t>2. Importance of </a:t>
            </a:r>
            <a:r>
              <a:rPr lang="en-US" sz="2800" dirty="0" smtClean="0"/>
              <a:t>Irrigation</a:t>
            </a:r>
            <a:r>
              <a:rPr lang="th-TH" sz="2800" dirty="0" smtClean="0"/>
              <a:t> </a:t>
            </a:r>
            <a:r>
              <a:rPr lang="en-US" sz="2800" dirty="0" smtClean="0"/>
              <a:t>under future </a:t>
            </a:r>
            <a:r>
              <a:rPr lang="en-US" sz="2800" dirty="0"/>
              <a:t>climate</a:t>
            </a:r>
            <a:br>
              <a:rPr lang="en-US" sz="2800" dirty="0"/>
            </a:br>
            <a:endParaRPr lang="en-US" sz="2000" dirty="0"/>
          </a:p>
        </p:txBody>
      </p:sp>
      <p:pic>
        <p:nvPicPr>
          <p:cNvPr id="5" name="Picture 4" descr="Screen Shot 2557-09-22 at 4.52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t="16986" r="13688" b="13564"/>
          <a:stretch/>
        </p:blipFill>
        <p:spPr>
          <a:xfrm>
            <a:off x="18010" y="874364"/>
            <a:ext cx="9125990" cy="55073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736" y="6435578"/>
            <a:ext cx="525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www.eco-business.com</a:t>
            </a:r>
            <a:r>
              <a:rPr lang="en-US" sz="1400" dirty="0"/>
              <a:t>/news/what-will-world-look-like-2100/</a:t>
            </a:r>
          </a:p>
        </p:txBody>
      </p:sp>
    </p:spTree>
    <p:extLst>
      <p:ext uri="{BB962C8B-B14F-4D97-AF65-F5344CB8AC3E}">
        <p14:creationId xmlns:p14="http://schemas.microsoft.com/office/powerpoint/2010/main" val="140947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365985" y="94661"/>
            <a:ext cx="8683046" cy="548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969"/>
            <a:ext cx="9144000" cy="1143000"/>
          </a:xfrm>
        </p:spPr>
        <p:txBody>
          <a:bodyPr>
            <a:noAutofit/>
          </a:bodyPr>
          <a:lstStyle/>
          <a:p>
            <a:pPr marL="457200" lvl="1" algn="l"/>
            <a:r>
              <a:rPr lang="en-US" sz="3200" b="1" dirty="0" smtClean="0"/>
              <a:t>3. What are RID actions for future climate?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32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85977" y="1708698"/>
            <a:ext cx="4797164" cy="5049661"/>
            <a:chOff x="2052474" y="1756680"/>
            <a:chExt cx="5386328" cy="53773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474" y="1756680"/>
              <a:ext cx="5386328" cy="537735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293369" y="1893646"/>
              <a:ext cx="2714715" cy="88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/>
              <a:r>
                <a:rPr lang="en-US" sz="2400" b="1" dirty="0" smtClean="0">
                  <a:solidFill>
                    <a:srgbClr val="FFFF00"/>
                  </a:solidFill>
                </a:rPr>
                <a:t>IMPACT</a:t>
              </a:r>
              <a:endParaRPr lang="th-TH" sz="2400" b="1" dirty="0" smtClean="0">
                <a:solidFill>
                  <a:srgbClr val="FFFF00"/>
                </a:solidFill>
              </a:endParaRPr>
            </a:p>
            <a:p>
              <a:pPr lvl="1" algn="ctr"/>
              <a:r>
                <a:rPr lang="en-US" sz="2400" b="1" dirty="0" smtClean="0">
                  <a:solidFill>
                    <a:srgbClr val="FFFF00"/>
                  </a:solidFill>
                </a:rPr>
                <a:t>ASSESSMENT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7555191">
              <a:off x="5352665" y="4589178"/>
              <a:ext cx="235470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ADAPTATION</a:t>
              </a:r>
            </a:p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>
                  <a:solidFill>
                    <a:srgbClr val="FFFF00"/>
                  </a:solidFill>
                </a:rPr>
                <a:t>MEASURES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4148429">
              <a:off x="1870788" y="4418675"/>
              <a:ext cx="2821463" cy="933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POLICY FORMULATION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5" y="2228989"/>
            <a:ext cx="1334463" cy="13091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7" y="3837127"/>
            <a:ext cx="2006600" cy="146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71" y="5236573"/>
            <a:ext cx="647115" cy="1521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1412" y="4678369"/>
            <a:ext cx="1864984" cy="9266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91034" y="1466809"/>
            <a:ext cx="303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008000"/>
                </a:solidFill>
              </a:rPr>
              <a:t>JIID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r>
              <a:rPr lang="en-US" sz="1200" b="1" dirty="0" smtClean="0">
                <a:solidFill>
                  <a:srgbClr val="008000"/>
                </a:solidFill>
              </a:rPr>
              <a:t>Japanese Institute of Irrigation and Drainage</a:t>
            </a:r>
            <a:endParaRPr lang="en-US" sz="1200" b="1" dirty="0">
              <a:solidFill>
                <a:srgbClr val="008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786" y="620244"/>
            <a:ext cx="7270236" cy="90878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161994" y="5597404"/>
            <a:ext cx="3037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 smtClean="0">
                <a:solidFill>
                  <a:srgbClr val="008000"/>
                </a:solidFill>
              </a:rPr>
              <a:t>JIID</a:t>
            </a:r>
            <a:endParaRPr lang="en-US" sz="2400" b="1" dirty="0" smtClean="0">
              <a:solidFill>
                <a:srgbClr val="008000"/>
              </a:solidFill>
            </a:endParaRPr>
          </a:p>
          <a:p>
            <a:r>
              <a:rPr lang="en-US" sz="1200" b="1" dirty="0" smtClean="0">
                <a:solidFill>
                  <a:srgbClr val="008000"/>
                </a:solidFill>
              </a:rPr>
              <a:t>Japanese Institute of Irrigation and Drainage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3475232"/>
            <a:ext cx="238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8000"/>
                </a:solidFill>
              </a:rPr>
              <a:t>OFFICE OF NATURAL RESOURCES </a:t>
            </a:r>
          </a:p>
          <a:p>
            <a:pPr algn="ctr"/>
            <a:r>
              <a:rPr lang="en-US" sz="900" dirty="0" smtClean="0">
                <a:solidFill>
                  <a:srgbClr val="008000"/>
                </a:solidFill>
              </a:rPr>
              <a:t>AND ENVIRONMENTAL POLICY AND PLANNING</a:t>
            </a:r>
            <a:endParaRPr lang="en-US" sz="9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1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317511" y="374229"/>
            <a:ext cx="8629464" cy="927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27" y="274639"/>
            <a:ext cx="8892291" cy="1143000"/>
          </a:xfrm>
        </p:spPr>
        <p:txBody>
          <a:bodyPr>
            <a:normAutofit fontScale="90000"/>
          </a:bodyPr>
          <a:lstStyle/>
          <a:p>
            <a:pPr marL="457200" lvl="1" indent="0"/>
            <a:r>
              <a:rPr lang="en-US" sz="3200" dirty="0"/>
              <a:t>3</a:t>
            </a:r>
            <a:r>
              <a:rPr lang="en-US" sz="3200" dirty="0" smtClean="0"/>
              <a:t>.1 </a:t>
            </a:r>
            <a:r>
              <a:rPr lang="en-US" sz="3200" dirty="0" smtClean="0"/>
              <a:t>Climate </a:t>
            </a:r>
            <a:r>
              <a:rPr lang="en-US" sz="3200" dirty="0" smtClean="0"/>
              <a:t>Impact on irrigation water &amp; GW </a:t>
            </a:r>
            <a:r>
              <a:rPr lang="en-US" sz="3200" dirty="0" smtClean="0"/>
              <a:t>: </a:t>
            </a:r>
            <a:r>
              <a:rPr lang="en-US" sz="3200" dirty="0" smtClean="0"/>
              <a:t>JIID</a:t>
            </a:r>
            <a:r>
              <a:rPr lang="en-US" sz="3200" dirty="0"/>
              <a:t>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th-TH" sz="2700" dirty="0" smtClean="0"/>
              <a:t>(Plai Chumpon O&amp;M Project</a:t>
            </a:r>
            <a:r>
              <a:rPr lang="en-US" sz="2700" dirty="0" smtClean="0"/>
              <a:t> in Lower North, TH</a:t>
            </a:r>
            <a:r>
              <a:rPr lang="th-TH" sz="2700" dirty="0" smtClean="0"/>
              <a:t>)</a:t>
            </a:r>
            <a:endParaRPr lang="en-US" sz="2700" dirty="0"/>
          </a:p>
        </p:txBody>
      </p:sp>
      <p:pic>
        <p:nvPicPr>
          <p:cNvPr id="3" name="Picture 2" descr="Screen Shot 2557-09-05 at 12.15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r="28050"/>
          <a:stretch/>
        </p:blipFill>
        <p:spPr>
          <a:xfrm>
            <a:off x="158748" y="1602126"/>
            <a:ext cx="3412311" cy="4884482"/>
          </a:xfrm>
          <a:prstGeom prst="rect">
            <a:avLst/>
          </a:prstGeom>
        </p:spPr>
      </p:pic>
      <p:pic>
        <p:nvPicPr>
          <p:cNvPr id="4" name="Picture 3" descr="Screen Shot 2557-09-22 at 11.21.0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13407" r="13863" b="20781"/>
          <a:stretch/>
        </p:blipFill>
        <p:spPr>
          <a:xfrm>
            <a:off x="4229684" y="1871137"/>
            <a:ext cx="4787335" cy="2857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728" y="6480139"/>
            <a:ext cx="2591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400" dirty="0" smtClean="0"/>
              <a:t>Koontana</a:t>
            </a:r>
            <a:r>
              <a:rPr lang="en-US" sz="1400" dirty="0" err="1" smtClean="0"/>
              <a:t>kul</a:t>
            </a:r>
            <a:r>
              <a:rPr lang="en-US" sz="1400" dirty="0" err="1"/>
              <a:t>v</a:t>
            </a:r>
            <a:r>
              <a:rPr lang="th-TH" sz="1400" dirty="0" smtClean="0"/>
              <a:t>ong et al</a:t>
            </a:r>
            <a:r>
              <a:rPr lang="en-US" sz="1400" dirty="0" smtClean="0"/>
              <a:t>. (2010)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4553154" y="4634999"/>
            <a:ext cx="4257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 J       F      M     A      M      J       J       A       S      O      N       D    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 rot="16200000">
            <a:off x="2530530" y="2974702"/>
            <a:ext cx="28912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Consumptive water </a:t>
            </a:r>
            <a:r>
              <a:rPr lang="en-US" sz="1400" dirty="0" smtClean="0"/>
              <a:t>demand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/>
              <a:t>in the irrigation </a:t>
            </a:r>
            <a:r>
              <a:rPr lang="en-US" sz="1400" dirty="0" smtClean="0"/>
              <a:t>project [MCM]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07762" y="5368116"/>
            <a:ext cx="1303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1982-2005</a:t>
            </a:r>
          </a:p>
          <a:p>
            <a:r>
              <a:rPr lang="en-US" sz="2000" dirty="0" smtClean="0"/>
              <a:t>2015-2039</a:t>
            </a:r>
          </a:p>
          <a:p>
            <a:r>
              <a:rPr lang="en-US" sz="2000" dirty="0" smtClean="0"/>
              <a:t>2075-2099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123404" y="5568050"/>
            <a:ext cx="1156643" cy="1134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23404" y="5879213"/>
            <a:ext cx="1156643" cy="1134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123404" y="6230760"/>
            <a:ext cx="1156643" cy="11340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98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17511" y="374229"/>
            <a:ext cx="8629464" cy="9272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WM </a:t>
            </a:r>
            <a:r>
              <a:rPr lang="en-US" dirty="0"/>
              <a:t>in dry season should be </a:t>
            </a:r>
            <a:r>
              <a:rPr lang="en-US" dirty="0" smtClean="0"/>
              <a:t>carefully </a:t>
            </a:r>
            <a:r>
              <a:rPr lang="en-US" dirty="0"/>
              <a:t>monitored because precipitation in the upstream </a:t>
            </a:r>
            <a:r>
              <a:rPr lang="en-US" dirty="0" smtClean="0"/>
              <a:t>tends to decrease. </a:t>
            </a:r>
          </a:p>
          <a:p>
            <a:r>
              <a:rPr lang="en-US" dirty="0" smtClean="0"/>
              <a:t>Consumptive </a:t>
            </a:r>
            <a:r>
              <a:rPr lang="en-US" dirty="0"/>
              <a:t>water demand in the irrigation project under study will increase 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More </a:t>
            </a:r>
            <a:r>
              <a:rPr lang="en-US" dirty="0"/>
              <a:t>irrigation water will be needed in the dry year which will cause water </a:t>
            </a:r>
            <a:r>
              <a:rPr lang="en-US" dirty="0" smtClean="0"/>
              <a:t>shortage.</a:t>
            </a:r>
          </a:p>
          <a:p>
            <a:r>
              <a:rPr lang="en-US" dirty="0" smtClean="0"/>
              <a:t>Irrigation </a:t>
            </a:r>
            <a:r>
              <a:rPr lang="en-US" dirty="0"/>
              <a:t>officers and farmers will need more supplement </a:t>
            </a:r>
            <a:r>
              <a:rPr lang="en-US" dirty="0" smtClean="0"/>
              <a:t>water  </a:t>
            </a:r>
            <a:r>
              <a:rPr lang="en-US" sz="3000" dirty="0" smtClean="0"/>
              <a:t>(from </a:t>
            </a:r>
            <a:r>
              <a:rPr lang="en-US" sz="3000" dirty="0"/>
              <a:t>borrow pit and conjunctively </a:t>
            </a:r>
            <a:r>
              <a:rPr lang="en-US" sz="3000" dirty="0" smtClean="0"/>
              <a:t>use with GW) </a:t>
            </a:r>
            <a:endParaRPr lang="en-US" sz="3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4727" y="274639"/>
            <a:ext cx="8892291" cy="1143000"/>
          </a:xfrm>
        </p:spPr>
        <p:txBody>
          <a:bodyPr>
            <a:normAutofit/>
          </a:bodyPr>
          <a:lstStyle/>
          <a:p>
            <a:pPr marL="457200" lvl="1" indent="0"/>
            <a:r>
              <a:rPr lang="en-US" sz="3200" dirty="0"/>
              <a:t>3</a:t>
            </a:r>
            <a:r>
              <a:rPr lang="en-US" sz="3200" dirty="0" smtClean="0"/>
              <a:t>.1 Suggestion on irrigation water &amp; GW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th-TH" sz="2700" dirty="0" smtClean="0"/>
              <a:t>(Plai Chumpon O&amp;M Project</a:t>
            </a:r>
            <a:r>
              <a:rPr lang="en-US" sz="2700" dirty="0" smtClean="0"/>
              <a:t> in Lower North, TH</a:t>
            </a:r>
            <a:r>
              <a:rPr lang="th-TH" sz="2700" dirty="0" smtClean="0"/>
              <a:t>)</a:t>
            </a:r>
            <a:endParaRPr lang="en-US" sz="2700" dirty="0"/>
          </a:p>
        </p:txBody>
      </p:sp>
      <p:sp>
        <p:nvSpPr>
          <p:cNvPr id="7" name="TextBox 6"/>
          <p:cNvSpPr txBox="1"/>
          <p:nvPr/>
        </p:nvSpPr>
        <p:spPr>
          <a:xfrm>
            <a:off x="589653" y="6480139"/>
            <a:ext cx="293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 smtClean="0"/>
              <a:t>Koontana</a:t>
            </a:r>
            <a:r>
              <a:rPr lang="en-US" sz="1600" dirty="0" err="1" smtClean="0"/>
              <a:t>kul</a:t>
            </a:r>
            <a:r>
              <a:rPr lang="en-US" sz="1600" dirty="0" err="1"/>
              <a:t>v</a:t>
            </a:r>
            <a:r>
              <a:rPr lang="th-TH" sz="1600" dirty="0" smtClean="0"/>
              <a:t>ong et al</a:t>
            </a:r>
            <a:r>
              <a:rPr lang="en-US" sz="1600" dirty="0" smtClean="0"/>
              <a:t>. (2010)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183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678265" y="58634"/>
            <a:ext cx="6492681" cy="7283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49510" y="123776"/>
            <a:ext cx="6321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3.2 IMPAC</a:t>
            </a:r>
            <a:r>
              <a:rPr lang="en-US" sz="2800" b="1" dirty="0"/>
              <a:t>-T Project: 	</a:t>
            </a:r>
            <a:r>
              <a:rPr lang="en-US" sz="2800" b="1" dirty="0" smtClean="0"/>
              <a:t>(</a:t>
            </a:r>
            <a:r>
              <a:rPr lang="en-US" sz="2800" b="1" dirty="0"/>
              <a:t>2008– Mar.2014)</a:t>
            </a:r>
          </a:p>
        </p:txBody>
      </p:sp>
      <p:pic>
        <p:nvPicPr>
          <p:cNvPr id="3" name="Picture 2" descr="Screen Shot 2557-09-23 at 7.17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70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2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6083" y="0"/>
            <a:ext cx="10552648" cy="131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895" y="1294654"/>
            <a:ext cx="4162306" cy="55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417454" y="172874"/>
            <a:ext cx="6418235" cy="7797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81"/>
            <a:ext cx="8229600" cy="1143000"/>
          </a:xfrm>
        </p:spPr>
        <p:txBody>
          <a:bodyPr/>
          <a:lstStyle/>
          <a:p>
            <a:r>
              <a:rPr lang="en-US" dirty="0" smtClean="0"/>
              <a:t>3.2 IMPAC</a:t>
            </a:r>
            <a:r>
              <a:rPr lang="en-US" dirty="0" smtClean="0"/>
              <a:t>-T Activity</a:t>
            </a:r>
            <a:endParaRPr lang="en-US" dirty="0"/>
          </a:p>
        </p:txBody>
      </p:sp>
      <p:pic>
        <p:nvPicPr>
          <p:cNvPr id="5" name="Picture 4" descr="P10207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34" y="3975019"/>
            <a:ext cx="4103777" cy="2644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15" y="1219958"/>
            <a:ext cx="3984065" cy="251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15" y="3975019"/>
            <a:ext cx="3984065" cy="2644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997" y="1248558"/>
            <a:ext cx="4010413" cy="248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7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4627" y="521650"/>
            <a:ext cx="4501836" cy="6804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Presentation Outline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9475"/>
            <a:ext cx="8229600" cy="532872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en-US" sz="2800" dirty="0" smtClean="0"/>
              <a:t>Introduction </a:t>
            </a:r>
            <a:r>
              <a:rPr lang="en-US" sz="2800" dirty="0" smtClean="0"/>
              <a:t>to </a:t>
            </a:r>
            <a:r>
              <a:rPr lang="en-US" sz="2800" dirty="0" smtClean="0"/>
              <a:t>RID</a:t>
            </a: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Climate </a:t>
            </a:r>
            <a:r>
              <a:rPr lang="en-US" sz="2800" dirty="0"/>
              <a:t>Change : </a:t>
            </a:r>
            <a:r>
              <a:rPr lang="en-US" sz="2800" dirty="0" smtClean="0"/>
              <a:t>IPCC (</a:t>
            </a:r>
            <a:r>
              <a:rPr lang="en-US" sz="2800" dirty="0"/>
              <a:t>AR5)</a:t>
            </a:r>
          </a:p>
          <a:p>
            <a:pPr marL="0" indent="0">
              <a:buNone/>
            </a:pPr>
            <a:r>
              <a:rPr lang="en-US" sz="2800" dirty="0" smtClean="0"/>
              <a:t>3</a:t>
            </a:r>
            <a:r>
              <a:rPr lang="en-US" sz="2800" dirty="0" smtClean="0"/>
              <a:t>. </a:t>
            </a:r>
            <a:r>
              <a:rPr lang="en-US" sz="2800" dirty="0" smtClean="0"/>
              <a:t>What </a:t>
            </a:r>
            <a:r>
              <a:rPr lang="en-US" sz="2800" dirty="0" smtClean="0"/>
              <a:t>are RID </a:t>
            </a:r>
            <a:r>
              <a:rPr lang="en-US" sz="2800" dirty="0" smtClean="0"/>
              <a:t>actions </a:t>
            </a:r>
            <a:r>
              <a:rPr lang="en-US" sz="2800" dirty="0" smtClean="0"/>
              <a:t>for future climate?</a:t>
            </a:r>
            <a:endParaRPr lang="en-US" sz="2000" dirty="0" smtClean="0"/>
          </a:p>
          <a:p>
            <a:pPr marL="0" indent="0">
              <a:buNone/>
            </a:pPr>
            <a:r>
              <a:rPr lang="en-US" sz="2800" dirty="0"/>
              <a:t>4</a:t>
            </a:r>
            <a:r>
              <a:rPr lang="en-US" sz="2800" dirty="0" smtClean="0"/>
              <a:t>. </a:t>
            </a:r>
            <a:r>
              <a:rPr lang="en-US" sz="2800" dirty="0" smtClean="0"/>
              <a:t>What does RID require for future CC 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marL="457200" lvl="1" indent="0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67045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17454" y="172874"/>
            <a:ext cx="6418235" cy="7797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806"/>
            <a:ext cx="8229600" cy="677940"/>
          </a:xfrm>
        </p:spPr>
        <p:txBody>
          <a:bodyPr>
            <a:normAutofit/>
          </a:bodyPr>
          <a:lstStyle/>
          <a:p>
            <a:r>
              <a:rPr lang="en-US" sz="3200" b="1" dirty="0"/>
              <a:t>3.2 </a:t>
            </a:r>
            <a:r>
              <a:rPr lang="en-US" sz="3200" b="1" dirty="0" smtClean="0"/>
              <a:t>Projected change in discharge</a:t>
            </a:r>
            <a:endParaRPr lang="en-US" sz="3200" dirty="0"/>
          </a:p>
        </p:txBody>
      </p:sp>
      <p:pic>
        <p:nvPicPr>
          <p:cNvPr id="4" name="Content Placeholder 3" descr="Screen Shot 2556-02-06 at 11.16.5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6003" r="24781" b="6003"/>
          <a:stretch/>
        </p:blipFill>
        <p:spPr>
          <a:xfrm>
            <a:off x="3333854" y="1701821"/>
            <a:ext cx="6173891" cy="4910005"/>
          </a:xfrm>
        </p:spPr>
      </p:pic>
      <p:pic>
        <p:nvPicPr>
          <p:cNvPr id="3" name="Picture 2" descr="Screen Shot 2557-09-17 at 12.18.0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4005" r="9609" b="6310"/>
          <a:stretch/>
        </p:blipFill>
        <p:spPr>
          <a:xfrm>
            <a:off x="40753" y="1417639"/>
            <a:ext cx="4290988" cy="37510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4116" y="6510589"/>
            <a:ext cx="30436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/>
              <a:t>Champathong et al. </a:t>
            </a:r>
            <a:r>
              <a:rPr lang="en-US" sz="1400" dirty="0"/>
              <a:t>(</a:t>
            </a:r>
            <a:r>
              <a:rPr lang="th-TH" sz="1400" dirty="0" smtClean="0"/>
              <a:t>2013</a:t>
            </a:r>
            <a:r>
              <a:rPr lang="en-US" sz="1400" dirty="0"/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771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17454" y="396907"/>
            <a:ext cx="6418235" cy="9185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</a:t>
            </a:r>
            <a:r>
              <a:rPr lang="en-US" dirty="0" smtClean="0"/>
              <a:t>.3 </a:t>
            </a:r>
            <a:r>
              <a:rPr lang="en-US" dirty="0" smtClean="0"/>
              <a:t>CLIMATE </a:t>
            </a:r>
            <a:r>
              <a:rPr lang="en-US" dirty="0" smtClean="0"/>
              <a:t>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50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(Draft) Action Plan on Climate Change Strategy as short and medium goal of national climate change </a:t>
            </a:r>
            <a:r>
              <a:rPr lang="en-US" dirty="0" smtClean="0"/>
              <a:t>policy (2013-2050)</a:t>
            </a:r>
            <a:endParaRPr lang="th-TH" dirty="0"/>
          </a:p>
          <a:p>
            <a:pPr lvl="1"/>
            <a:r>
              <a:rPr lang="en-US" dirty="0" smtClean="0"/>
              <a:t>Part 1: Adaptation: </a:t>
            </a:r>
          </a:p>
          <a:p>
            <a:pPr lvl="2"/>
            <a:r>
              <a:rPr lang="en-US" b="1" dirty="0" smtClean="0">
                <a:solidFill>
                  <a:srgbClr val="0000FF"/>
                </a:solidFill>
              </a:rPr>
              <a:t>Improvement of existing irrigation systems to cope with CC</a:t>
            </a:r>
          </a:p>
          <a:p>
            <a:pPr lvl="1"/>
            <a:r>
              <a:rPr lang="en-US" dirty="0"/>
              <a:t>Part </a:t>
            </a:r>
            <a:r>
              <a:rPr lang="en-US" dirty="0" smtClean="0"/>
              <a:t>2: Mitigation</a:t>
            </a:r>
            <a:endParaRPr lang="en-US" dirty="0"/>
          </a:p>
          <a:p>
            <a:pPr lvl="1"/>
            <a:r>
              <a:rPr lang="en-US" dirty="0"/>
              <a:t>Part </a:t>
            </a:r>
            <a:r>
              <a:rPr lang="en-US" dirty="0" smtClean="0"/>
              <a:t>3: Capacity building</a:t>
            </a:r>
          </a:p>
          <a:p>
            <a:pPr lvl="2"/>
            <a:r>
              <a:rPr lang="en-US" b="1" dirty="0" smtClean="0">
                <a:solidFill>
                  <a:srgbClr val="0000FF"/>
                </a:solidFill>
              </a:rPr>
              <a:t>R &amp; D on water management under CC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5" descr="P13602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68" y="4741320"/>
            <a:ext cx="3101653" cy="2059691"/>
          </a:xfrm>
          <a:prstGeom prst="rect">
            <a:avLst/>
          </a:prstGeom>
        </p:spPr>
      </p:pic>
      <p:pic>
        <p:nvPicPr>
          <p:cNvPr id="7" name="Picture 6" descr="P13602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96" y="4725038"/>
            <a:ext cx="3035368" cy="20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3680" y="204124"/>
            <a:ext cx="7881048" cy="6350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557-09-19 at 11.48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478"/>
            <a:ext cx="8792863" cy="549553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1848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3.4 </a:t>
            </a:r>
            <a:r>
              <a:rPr lang="th-TH" sz="3200" b="1" dirty="0" smtClean="0"/>
              <a:t>UNDP</a:t>
            </a:r>
            <a:r>
              <a:rPr lang="en-US" sz="3200" b="1" dirty="0" smtClean="0"/>
              <a:t>: CC</a:t>
            </a:r>
            <a:r>
              <a:rPr lang="th-TH" sz="3200" b="1" dirty="0" smtClean="0"/>
              <a:t> planning and budgetting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82407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57200" y="82154"/>
            <a:ext cx="8342359" cy="9294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2625"/>
            <a:ext cx="8229600" cy="1143000"/>
          </a:xfrm>
        </p:spPr>
        <p:txBody>
          <a:bodyPr>
            <a:normAutofit/>
          </a:bodyPr>
          <a:lstStyle/>
          <a:p>
            <a:r>
              <a:rPr lang="th-TH" sz="3600" b="1" dirty="0" smtClean="0"/>
              <a:t>UNDP</a:t>
            </a:r>
            <a:r>
              <a:rPr lang="en-US" sz="3600" b="1" dirty="0" smtClean="0"/>
              <a:t>: CC</a:t>
            </a:r>
            <a:r>
              <a:rPr lang="th-TH" sz="3600" b="1" dirty="0" smtClean="0"/>
              <a:t> planning and budgetting</a:t>
            </a:r>
            <a:br>
              <a:rPr lang="th-TH" sz="3600" b="1" dirty="0" smtClean="0"/>
            </a:br>
            <a:r>
              <a:rPr lang="th-TH" sz="2800" b="1" dirty="0"/>
              <a:t>	</a:t>
            </a:r>
            <a:r>
              <a:rPr lang="th-TH" sz="2800" b="1" dirty="0" smtClean="0"/>
              <a:t>(Plai</a:t>
            </a:r>
            <a:r>
              <a:rPr lang="en-US" sz="2800" b="1" dirty="0" smtClean="0"/>
              <a:t>-</a:t>
            </a:r>
            <a:r>
              <a:rPr lang="th-TH" sz="2800" b="1" dirty="0" smtClean="0"/>
              <a:t>Chumpo</a:t>
            </a:r>
            <a:r>
              <a:rPr lang="en-US" sz="2800" b="1" dirty="0"/>
              <a:t>n</a:t>
            </a:r>
            <a:r>
              <a:rPr lang="th-TH" sz="2800" b="1" dirty="0" smtClean="0"/>
              <a:t> Irrigation Project)</a:t>
            </a:r>
            <a:endParaRPr lang="en-US" sz="36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7891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IMG_3270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1" y="1102305"/>
            <a:ext cx="3901440" cy="2706624"/>
          </a:xfrm>
          <a:prstGeom prst="rect">
            <a:avLst/>
          </a:prstGeom>
        </p:spPr>
      </p:pic>
      <p:pic>
        <p:nvPicPr>
          <p:cNvPr id="6" name="Picture 5" descr="IMG_348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4053658"/>
            <a:ext cx="3901440" cy="2706624"/>
          </a:xfrm>
          <a:prstGeom prst="rect">
            <a:avLst/>
          </a:prstGeom>
        </p:spPr>
      </p:pic>
      <p:pic>
        <p:nvPicPr>
          <p:cNvPr id="9" name="Picture 8" descr="IMG_4254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224899"/>
            <a:ext cx="3901440" cy="2706624"/>
          </a:xfrm>
          <a:prstGeom prst="rect">
            <a:avLst/>
          </a:prstGeom>
        </p:spPr>
      </p:pic>
      <p:pic>
        <p:nvPicPr>
          <p:cNvPr id="10" name="Picture 9" descr="IMG_435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71" y="4053658"/>
            <a:ext cx="3901440" cy="280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2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4657" y="218064"/>
            <a:ext cx="7379945" cy="1569660"/>
          </a:xfrm>
          <a:prstGeom prst="rect">
            <a:avLst/>
          </a:prstGeom>
          <a:solidFill>
            <a:srgbClr val="FF66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</a:rPr>
              <a:t>Cost Benefit </a:t>
            </a:r>
            <a:r>
              <a:rPr lang="en-US" sz="3200" dirty="0" smtClean="0">
                <a:solidFill>
                  <a:prstClr val="black"/>
                </a:solidFill>
              </a:rPr>
              <a:t>Analysis </a:t>
            </a:r>
          </a:p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The </a:t>
            </a:r>
            <a:r>
              <a:rPr lang="en-US" sz="3200" dirty="0" err="1">
                <a:solidFill>
                  <a:prstClr val="black"/>
                </a:solidFill>
              </a:rPr>
              <a:t>Phlai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Chumpol</a:t>
            </a:r>
            <a:r>
              <a:rPr lang="en-US" sz="3200" dirty="0">
                <a:solidFill>
                  <a:prstClr val="black"/>
                </a:solidFill>
              </a:rPr>
              <a:t> O&amp;M </a:t>
            </a:r>
            <a:r>
              <a:rPr lang="en-US" sz="3200" dirty="0" smtClean="0">
                <a:solidFill>
                  <a:prstClr val="black"/>
                </a:solidFill>
              </a:rPr>
              <a:t>Project (PC-O&amp;M) 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(tentative</a:t>
            </a:r>
            <a:r>
              <a:rPr lang="en-US" sz="3200" dirty="0" smtClean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19" y="6334780"/>
            <a:ext cx="80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Computed by: Office </a:t>
            </a:r>
            <a:r>
              <a:rPr lang="en-US" dirty="0">
                <a:solidFill>
                  <a:prstClr val="black"/>
                </a:solidFill>
              </a:rPr>
              <a:t>of Project Management, Royal Irrigation Department, Thailand</a:t>
            </a:r>
            <a:endParaRPr lang="th-TH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206" y="2776829"/>
            <a:ext cx="2337913" cy="2337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9781">
            <a:off x="4627799" y="2230121"/>
            <a:ext cx="3716871" cy="3431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1826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57694" y="239816"/>
            <a:ext cx="1533142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w/o CC</a:t>
            </a:r>
            <a:endParaRPr lang="th-TH" sz="36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15" y="2800262"/>
            <a:ext cx="2773416" cy="2222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52112" y="5022928"/>
            <a:ext cx="1800944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/>
              <a:t>NPV)</a:t>
            </a:r>
            <a:endParaRPr lang="en-US" sz="2400" dirty="0" smtClean="0"/>
          </a:p>
          <a:p>
            <a:pPr algn="ctr"/>
            <a:r>
              <a:rPr lang="en-US" sz="2400" dirty="0" smtClean="0"/>
              <a:t>22,776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5267" y="3280832"/>
            <a:ext cx="1903736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/>
              <a:t>NPV)</a:t>
            </a:r>
            <a:endParaRPr lang="en-US" sz="2400" dirty="0" smtClean="0"/>
          </a:p>
          <a:p>
            <a:pPr algn="ctr"/>
            <a:r>
              <a:rPr lang="en-US" sz="2400" dirty="0" smtClean="0"/>
              <a:t>56,573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79801"/>
            <a:ext cx="2670091" cy="2139860"/>
          </a:xfrm>
          <a:prstGeom prst="rect">
            <a:avLst/>
          </a:prstGeom>
        </p:spPr>
      </p:pic>
      <p:sp>
        <p:nvSpPr>
          <p:cNvPr id="18" name="Striped Right Arrow 17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2.48</a:t>
            </a:r>
            <a:endParaRPr lang="th-TH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69679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7694" y="239816"/>
            <a:ext cx="161452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/>
              <a:t>w</a:t>
            </a:r>
            <a:r>
              <a:rPr lang="en-US" sz="3600" dirty="0" smtClean="0"/>
              <a:t>ith CC</a:t>
            </a:r>
            <a:endParaRPr lang="th-TH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52112" y="5022928"/>
            <a:ext cx="1800944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/>
              <a:t>NPV)</a:t>
            </a:r>
            <a:endParaRPr lang="en-US" sz="2400" dirty="0" smtClean="0"/>
          </a:p>
          <a:p>
            <a:pPr algn="ctr"/>
            <a:r>
              <a:rPr lang="en-US" sz="2400" dirty="0" smtClean="0"/>
              <a:t>23,165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5267" y="3280832"/>
            <a:ext cx="1903736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smtClean="0"/>
              <a:t>NPV)</a:t>
            </a:r>
            <a:endParaRPr lang="en-US" sz="2400" dirty="0" smtClean="0"/>
          </a:p>
          <a:p>
            <a:pPr algn="ctr"/>
            <a:r>
              <a:rPr lang="en-US" sz="2400" dirty="0" smtClean="0"/>
              <a:t>63,969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16" y="2800262"/>
            <a:ext cx="2773416" cy="2222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79801"/>
            <a:ext cx="2670091" cy="2139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0" name="Striped Right Arrow 9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2.76</a:t>
            </a:r>
            <a:endParaRPr lang="th-T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262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57699" y="172874"/>
            <a:ext cx="7949085" cy="7797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. </a:t>
            </a:r>
            <a:r>
              <a:rPr lang="en-US" dirty="0"/>
              <a:t>What </a:t>
            </a:r>
            <a:r>
              <a:rPr lang="en-US" dirty="0" smtClean="0"/>
              <a:t>does RID require about CC 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63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4.1 Adaptation measures of </a:t>
            </a:r>
            <a:r>
              <a:rPr lang="en-US" dirty="0"/>
              <a:t>CC </a:t>
            </a:r>
            <a:r>
              <a:rPr lang="en-US" dirty="0" smtClean="0"/>
              <a:t>on </a:t>
            </a:r>
            <a:r>
              <a:rPr lang="en-US" dirty="0" smtClean="0"/>
              <a:t>WRM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4.2 Link </a:t>
            </a:r>
            <a:r>
              <a:rPr lang="en-US" dirty="0"/>
              <a:t>c</a:t>
            </a:r>
            <a:r>
              <a:rPr lang="en-US" dirty="0" smtClean="0"/>
              <a:t>limate impact to adaptation policy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Shot 2557-09-23 at 11.40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4" t="38959" r="28996" b="17908"/>
          <a:stretch/>
        </p:blipFill>
        <p:spPr>
          <a:xfrm>
            <a:off x="2789551" y="2767014"/>
            <a:ext cx="3776260" cy="36357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9550" y="6402736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Meehl</a:t>
            </a:r>
            <a:r>
              <a:rPr lang="en-US" sz="1400" dirty="0" smtClean="0"/>
              <a:t> et al. (2014)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6824939" y="3879638"/>
            <a:ext cx="213909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/>
              <a:t>Climate Model </a:t>
            </a:r>
            <a:r>
              <a:rPr lang="en-US" sz="2800" b="1" baseline="30000" dirty="0" err="1"/>
              <a:t>Intercomparisons</a:t>
            </a:r>
            <a:r>
              <a:rPr lang="en-US" sz="2800" b="1" baseline="30000" dirty="0"/>
              <a:t>: Preparing for the Next Phase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0645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539"/>
            <a:ext cx="8229600" cy="4141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Thank </a:t>
            </a:r>
            <a:r>
              <a:rPr lang="en-US" sz="7200" dirty="0" smtClean="0"/>
              <a:t>you very much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47249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Champathong et al. (2013)</a:t>
            </a:r>
            <a:br>
              <a:rPr lang="th-TH" dirty="0" smtClean="0"/>
            </a:br>
            <a:r>
              <a:rPr lang="th-TH" dirty="0" smtClean="0"/>
              <a:t> </a:t>
            </a:r>
            <a:r>
              <a:rPr lang="th-TH" sz="3600" dirty="0" smtClean="0"/>
              <a:t>(being reviewed)</a:t>
            </a:r>
            <a:endParaRPr lang="en-US" dirty="0"/>
          </a:p>
        </p:txBody>
      </p:sp>
      <p:pic>
        <p:nvPicPr>
          <p:cNvPr id="4" name="Content Placeholder 3" descr="Screen Shot 2556-02-06 at 11.17.08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7" t="6003" r="11066" b="11400"/>
          <a:stretch/>
        </p:blipFill>
        <p:spPr>
          <a:xfrm>
            <a:off x="1175825" y="1600203"/>
            <a:ext cx="6772752" cy="5199183"/>
          </a:xfrm>
        </p:spPr>
      </p:pic>
    </p:spTree>
    <p:extLst>
      <p:ext uri="{BB962C8B-B14F-4D97-AF65-F5344CB8AC3E}">
        <p14:creationId xmlns:p14="http://schemas.microsoft.com/office/powerpoint/2010/main" val="399805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_eng11025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2287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7510" y="3163923"/>
            <a:ext cx="2472041" cy="34020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20944" y="6533877"/>
            <a:ext cx="40230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eng.moac.go.th</a:t>
            </a:r>
            <a:r>
              <a:rPr lang="en-US" sz="1600" dirty="0"/>
              <a:t>/</a:t>
            </a:r>
            <a:r>
              <a:rPr lang="en-US" sz="1600" dirty="0" err="1"/>
              <a:t>ewt_news.php?nid</a:t>
            </a:r>
            <a:r>
              <a:rPr lang="en-US" sz="1600" dirty="0"/>
              <a:t>=12</a:t>
            </a:r>
          </a:p>
        </p:txBody>
      </p:sp>
    </p:spTree>
    <p:extLst>
      <p:ext uri="{BB962C8B-B14F-4D97-AF65-F5344CB8AC3E}">
        <p14:creationId xmlns:p14="http://schemas.microsoft.com/office/powerpoint/2010/main" val="269099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Champathong et al. (2013)</a:t>
            </a:r>
            <a:br>
              <a:rPr lang="th-TH" dirty="0" smtClean="0"/>
            </a:br>
            <a:r>
              <a:rPr lang="th-TH" dirty="0" smtClean="0"/>
              <a:t> </a:t>
            </a:r>
            <a:r>
              <a:rPr lang="th-TH" sz="3600" dirty="0" smtClean="0"/>
              <a:t>(being reviewed)</a:t>
            </a:r>
            <a:endParaRPr lang="en-US" dirty="0"/>
          </a:p>
        </p:txBody>
      </p:sp>
      <p:pic>
        <p:nvPicPr>
          <p:cNvPr id="4" name="Content Placeholder 3" descr="Screen Shot 2556-02-06 at 11.17.41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6003" r="28211" b="6003"/>
          <a:stretch/>
        </p:blipFill>
        <p:spPr>
          <a:xfrm>
            <a:off x="1254213" y="1600200"/>
            <a:ext cx="6427844" cy="5140291"/>
          </a:xfrm>
        </p:spPr>
      </p:pic>
    </p:spTree>
    <p:extLst>
      <p:ext uri="{BB962C8B-B14F-4D97-AF65-F5344CB8AC3E}">
        <p14:creationId xmlns:p14="http://schemas.microsoft.com/office/powerpoint/2010/main" val="358535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83341" y="255314"/>
            <a:ext cx="242108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 Proofing</a:t>
            </a:r>
            <a:endParaRPr lang="th-TH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4294906" y="5022928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21,690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120622"/>
            <a:ext cx="2664079" cy="21350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9457" y="3280832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56,573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2.61</a:t>
            </a:r>
            <a:endParaRPr lang="th-TH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15" y="2819458"/>
            <a:ext cx="2749463" cy="2203470"/>
          </a:xfrm>
          <a:prstGeom prst="rect">
            <a:avLst/>
          </a:prstGeom>
        </p:spPr>
      </p:pic>
      <p:sp>
        <p:nvSpPr>
          <p:cNvPr id="15" name="Striped Right Arrow 14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276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83341" y="255314"/>
            <a:ext cx="2421080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No Proofing</a:t>
            </a:r>
            <a:endParaRPr lang="th-TH" sz="36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14" y="2782047"/>
            <a:ext cx="2749463" cy="2208345"/>
          </a:xfrm>
          <a:prstGeom prst="rect">
            <a:avLst/>
          </a:prstGeom>
        </p:spPr>
      </p:pic>
      <p:sp>
        <p:nvSpPr>
          <p:cNvPr id="11" name="Striped Right Arrow 10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TextBox 11"/>
          <p:cNvSpPr txBox="1"/>
          <p:nvPr/>
        </p:nvSpPr>
        <p:spPr>
          <a:xfrm>
            <a:off x="4294906" y="5022928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25,583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9457" y="3280832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60,544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95453"/>
            <a:ext cx="2670091" cy="21398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2.37</a:t>
            </a:r>
            <a:endParaRPr lang="th-T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3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57694" y="239816"/>
            <a:ext cx="1775246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Proofing</a:t>
            </a:r>
            <a:endParaRPr lang="th-TH" sz="36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15" y="2800262"/>
            <a:ext cx="2773416" cy="22226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94906" y="5022928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22,776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69457" y="3280832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56,573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79801"/>
            <a:ext cx="2670091" cy="2139860"/>
          </a:xfrm>
          <a:prstGeom prst="rect">
            <a:avLst/>
          </a:prstGeom>
        </p:spPr>
      </p:pic>
      <p:sp>
        <p:nvSpPr>
          <p:cNvPr id="18" name="Striped Right Arrow 17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18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2.48</a:t>
            </a:r>
            <a:endParaRPr lang="th-TH" sz="28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97134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7694" y="239816"/>
            <a:ext cx="1775246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Proofing</a:t>
            </a:r>
            <a:endParaRPr lang="th-TH" sz="36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2109255" y="1857498"/>
            <a:ext cx="2123855" cy="421179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94906" y="5022928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costs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23,165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69457" y="3280832"/>
            <a:ext cx="2315357" cy="1569660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Total benefits</a:t>
            </a:r>
          </a:p>
          <a:p>
            <a:pPr algn="ctr"/>
            <a:r>
              <a:rPr lang="en-US" sz="2400" dirty="0" smtClean="0"/>
              <a:t>(NPV 1976-2012)</a:t>
            </a:r>
          </a:p>
          <a:p>
            <a:pPr algn="ctr"/>
            <a:r>
              <a:rPr lang="en-US" sz="2400" dirty="0" smtClean="0"/>
              <a:t>63,969</a:t>
            </a:r>
          </a:p>
          <a:p>
            <a:pPr algn="ctr"/>
            <a:r>
              <a:rPr lang="en-US" sz="2400" dirty="0"/>
              <a:t>m</a:t>
            </a:r>
            <a:r>
              <a:rPr lang="en-US" sz="2400" dirty="0" smtClean="0"/>
              <a:t>illions baht</a:t>
            </a:r>
            <a:endParaRPr lang="th-T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16" y="2800262"/>
            <a:ext cx="2773416" cy="2222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79801"/>
            <a:ext cx="2670091" cy="2139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01589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117177" y="2400151"/>
            <a:ext cx="1531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</a:t>
            </a:r>
            <a:r>
              <a:rPr lang="en-US" sz="2000" dirty="0" smtClean="0"/>
              <a:t>illions baht</a:t>
            </a:r>
            <a:endParaRPr lang="th-TH" sz="2000" dirty="0"/>
          </a:p>
        </p:txBody>
      </p:sp>
      <p:sp>
        <p:nvSpPr>
          <p:cNvPr id="10" name="Striped Right Arrow 9"/>
          <p:cNvSpPr/>
          <p:nvPr/>
        </p:nvSpPr>
        <p:spPr>
          <a:xfrm>
            <a:off x="6740635" y="3255665"/>
            <a:ext cx="599888" cy="707729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7398208" y="3255666"/>
            <a:ext cx="1744212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BCR = 2.76</a:t>
            </a:r>
            <a:endParaRPr lang="th-TH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7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14754" y="525981"/>
            <a:ext cx="1587453" cy="14268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BCR</a:t>
            </a:r>
            <a:endParaRPr lang="th-TH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82" y="742956"/>
            <a:ext cx="2075868" cy="969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8293" y="916218"/>
            <a:ext cx="1775246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Proofing</a:t>
            </a:r>
            <a:endParaRPr lang="th-TH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993241" y="742957"/>
            <a:ext cx="1588577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 Relevance measure</a:t>
            </a:r>
            <a:endParaRPr lang="th-TH" dirty="0"/>
          </a:p>
        </p:txBody>
      </p:sp>
      <p:sp>
        <p:nvSpPr>
          <p:cNvPr id="6" name="TextBox 5"/>
          <p:cNvSpPr txBox="1"/>
          <p:nvPr/>
        </p:nvSpPr>
        <p:spPr>
          <a:xfrm>
            <a:off x="451486" y="2824974"/>
            <a:ext cx="2335871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Without CC</a:t>
            </a:r>
            <a:endParaRPr lang="th-TH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1335" y="3903729"/>
            <a:ext cx="1695221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With CC</a:t>
            </a:r>
            <a:endParaRPr lang="th-TH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66690" y="2824973"/>
            <a:ext cx="1003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2.61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2676" y="3903728"/>
            <a:ext cx="1003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2.37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75847" y="2824972"/>
            <a:ext cx="1003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2.48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75846" y="3931501"/>
            <a:ext cx="1003174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2.76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556" y="5168618"/>
            <a:ext cx="1588577" cy="64633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CC Relevance measure</a:t>
            </a:r>
            <a:endParaRPr lang="th-TH" dirty="0"/>
          </a:p>
        </p:txBody>
      </p:sp>
      <p:sp>
        <p:nvSpPr>
          <p:cNvPr id="16" name="TextBox 15"/>
          <p:cNvSpPr txBox="1"/>
          <p:nvPr/>
        </p:nvSpPr>
        <p:spPr>
          <a:xfrm>
            <a:off x="7511906" y="2824972"/>
            <a:ext cx="8900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-5%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5356" y="5322504"/>
            <a:ext cx="8900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-9%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1476" y="5322504"/>
            <a:ext cx="98266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11%</a:t>
            </a:r>
            <a:endParaRPr lang="th-TH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77040" y="3903727"/>
            <a:ext cx="982661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17%</a:t>
            </a:r>
            <a:endParaRPr lang="th-TH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3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871040" y="419590"/>
            <a:ext cx="5556422" cy="6804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239"/>
            <a:ext cx="8229600" cy="1143000"/>
          </a:xfrm>
        </p:spPr>
        <p:txBody>
          <a:bodyPr/>
          <a:lstStyle/>
          <a:p>
            <a:r>
              <a:rPr lang="en-US" dirty="0" smtClean="0"/>
              <a:t>1.Introduction to 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39" y="6328859"/>
            <a:ext cx="2071361" cy="623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 smtClean="0"/>
              <a:t>”The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Director General</a:t>
            </a:r>
          </a:p>
          <a:p>
            <a:pPr marL="0" indent="0">
              <a:buNone/>
            </a:pPr>
            <a:r>
              <a:rPr lang="en-US" sz="1400" dirty="0"/>
              <a:t>o</a:t>
            </a:r>
            <a:r>
              <a:rPr lang="en-US" sz="1400" dirty="0" smtClean="0"/>
              <a:t>f Canals </a:t>
            </a:r>
            <a:r>
              <a:rPr lang="en-US" sz="1400" dirty="0" smtClean="0"/>
              <a:t>Department</a:t>
            </a:r>
            <a:r>
              <a:rPr lang="en-US" sz="1400" dirty="0" smtClean="0"/>
              <a:t>”</a:t>
            </a:r>
            <a:r>
              <a:rPr lang="th-TH" sz="1400" dirty="0" smtClean="0"/>
              <a:t> </a:t>
            </a:r>
            <a:endParaRPr lang="th-TH" sz="1400" dirty="0" smtClean="0"/>
          </a:p>
          <a:p>
            <a:endParaRPr lang="th-TH" sz="1400" dirty="0"/>
          </a:p>
          <a:p>
            <a:endParaRPr lang="en-US" sz="14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098385"/>
              </p:ext>
            </p:extLst>
          </p:nvPr>
        </p:nvGraphicFramePr>
        <p:xfrm>
          <a:off x="113397" y="1236199"/>
          <a:ext cx="8788218" cy="322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2773602" y="6292213"/>
            <a:ext cx="251066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“Barrages</a:t>
            </a:r>
            <a:r>
              <a:rPr lang="th-TH" sz="1600" dirty="0" smtClean="0"/>
              <a:t> </a:t>
            </a:r>
            <a:r>
              <a:rPr lang="en-US" sz="1600" dirty="0" smtClean="0"/>
              <a:t>Department</a:t>
            </a:r>
            <a:r>
              <a:rPr lang="en-US" sz="1600" dirty="0" smtClean="0"/>
              <a:t>”</a:t>
            </a:r>
            <a:endParaRPr lang="th-TH" sz="1600" dirty="0" smtClean="0"/>
          </a:p>
          <a:p>
            <a:pPr algn="ctr"/>
            <a:r>
              <a:rPr lang="en-US" sz="1600" dirty="0" smtClean="0"/>
              <a:t>(1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Barrage in Thailand)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6244419" y="6216524"/>
            <a:ext cx="28995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“Royal Irrigation Department</a:t>
            </a:r>
            <a:r>
              <a:rPr lang="en-US" sz="1600" dirty="0" smtClean="0"/>
              <a:t>”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86051" y="3697947"/>
            <a:ext cx="1643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B.E.2445 (A.D.1902)</a:t>
            </a:r>
          </a:p>
        </p:txBody>
      </p:sp>
      <p:sp>
        <p:nvSpPr>
          <p:cNvPr id="9" name="Rectangle 8"/>
          <p:cNvSpPr/>
          <p:nvPr/>
        </p:nvSpPr>
        <p:spPr>
          <a:xfrm>
            <a:off x="649972" y="2810188"/>
            <a:ext cx="1643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B.E.2457 (A.D.1914)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457200" y="1940211"/>
            <a:ext cx="1643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B.E.2470 (A.D.1927)</a:t>
            </a:r>
          </a:p>
        </p:txBody>
      </p:sp>
      <p:pic>
        <p:nvPicPr>
          <p:cNvPr id="11" name="Picture 10" descr="Screen Shot 2557-09-23 at 6.38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0" t="17581" r="43574" b="13167"/>
          <a:stretch/>
        </p:blipFill>
        <p:spPr>
          <a:xfrm>
            <a:off x="181437" y="4316912"/>
            <a:ext cx="1689603" cy="2047575"/>
          </a:xfrm>
          <a:prstGeom prst="rect">
            <a:avLst/>
          </a:prstGeom>
        </p:spPr>
      </p:pic>
      <p:pic>
        <p:nvPicPr>
          <p:cNvPr id="12" name="Picture 11" descr="Screen Shot 2557-09-23 at 6.38.2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t="19963" r="17656" b="22294"/>
          <a:stretch/>
        </p:blipFill>
        <p:spPr>
          <a:xfrm>
            <a:off x="2293020" y="4457957"/>
            <a:ext cx="3379213" cy="18589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385" y="4500083"/>
            <a:ext cx="2812229" cy="1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1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557-09-22 at 7.17.4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4" t="10041" r="29436"/>
          <a:stretch/>
        </p:blipFill>
        <p:spPr>
          <a:xfrm>
            <a:off x="249471" y="50490"/>
            <a:ext cx="4808007" cy="6727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6233" y="1598971"/>
            <a:ext cx="3844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Irrigation in Thailand:</a:t>
            </a:r>
          </a:p>
          <a:p>
            <a:r>
              <a:rPr lang="en-US" sz="2000" dirty="0" smtClean="0"/>
              <a:t>Large-scale </a:t>
            </a:r>
            <a:r>
              <a:rPr lang="en-US" sz="2000" dirty="0" err="1" smtClean="0"/>
              <a:t>Proj</a:t>
            </a:r>
            <a:r>
              <a:rPr lang="en-US" sz="2000" dirty="0" smtClean="0"/>
              <a:t>. : ….</a:t>
            </a:r>
          </a:p>
          <a:p>
            <a:r>
              <a:rPr lang="en-US" sz="2000" dirty="0" smtClean="0"/>
              <a:t>Medium-scale </a:t>
            </a:r>
            <a:r>
              <a:rPr lang="en-US" sz="2000" dirty="0" err="1"/>
              <a:t>Proj</a:t>
            </a:r>
            <a:r>
              <a:rPr lang="en-US" sz="2000" dirty="0" smtClean="0"/>
              <a:t>. : …</a:t>
            </a:r>
          </a:p>
          <a:p>
            <a:r>
              <a:rPr lang="en-US" sz="2000" dirty="0" smtClean="0"/>
              <a:t>Total Irrigation Area</a:t>
            </a:r>
            <a:r>
              <a:rPr lang="en-US" sz="2000" dirty="0" smtClean="0"/>
              <a:t>:</a:t>
            </a:r>
            <a:r>
              <a:rPr lang="th-TH" sz="2000" dirty="0" smtClean="0"/>
              <a:t> </a:t>
            </a:r>
            <a:r>
              <a:rPr lang="en-US" sz="2000" dirty="0" smtClean="0"/>
              <a:t>30.309   </a:t>
            </a:r>
            <a:r>
              <a:rPr lang="en-US" sz="2000" dirty="0" err="1" smtClean="0"/>
              <a:t>rai</a:t>
            </a:r>
            <a:r>
              <a:rPr lang="en-US" sz="2000" dirty="0" smtClean="0"/>
              <a:t>  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309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Mission: </a:t>
            </a:r>
            <a:endParaRPr lang="en-US" sz="2800" dirty="0"/>
          </a:p>
          <a:p>
            <a:r>
              <a:rPr lang="en-US" sz="2800" dirty="0" smtClean="0"/>
              <a:t>To </a:t>
            </a:r>
            <a:r>
              <a:rPr lang="en-US" sz="2800" dirty="0"/>
              <a:t>develop </a:t>
            </a:r>
            <a:r>
              <a:rPr lang="en-US" sz="2800" dirty="0" smtClean="0"/>
              <a:t>WR </a:t>
            </a:r>
            <a:r>
              <a:rPr lang="en-US" sz="2800" dirty="0"/>
              <a:t>and to increase irrigated area </a:t>
            </a:r>
            <a:r>
              <a:rPr lang="en-US" sz="2800" dirty="0" smtClean="0"/>
              <a:t>according </a:t>
            </a:r>
            <a:r>
              <a:rPr lang="en-US" sz="2800" dirty="0"/>
              <a:t>to their potential and natural balance; </a:t>
            </a:r>
            <a:endParaRPr lang="en-US" sz="2800" dirty="0" smtClean="0"/>
          </a:p>
          <a:p>
            <a:pPr marL="0" indent="0">
              <a:buNone/>
            </a:pPr>
            <a:endParaRPr lang="th-TH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4" descr="Screen Shot 2557-09-22 at 10.31.5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7999" r="40102" b="17533"/>
          <a:stretch/>
        </p:blipFill>
        <p:spPr>
          <a:xfrm>
            <a:off x="578959" y="3413048"/>
            <a:ext cx="3632427" cy="2713116"/>
          </a:xfrm>
          <a:prstGeom prst="rect">
            <a:avLst/>
          </a:prstGeom>
        </p:spPr>
      </p:pic>
      <p:pic>
        <p:nvPicPr>
          <p:cNvPr id="6" name="Picture 5" descr="Screen Shot 2557-09-22 at 10.31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18000" r="9594" b="17532"/>
          <a:stretch/>
        </p:blipFill>
        <p:spPr>
          <a:xfrm>
            <a:off x="4797303" y="3413048"/>
            <a:ext cx="3696723" cy="271311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871040" y="419590"/>
            <a:ext cx="5556422" cy="6804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61239"/>
            <a:ext cx="8229600" cy="1143000"/>
          </a:xfrm>
        </p:spPr>
        <p:txBody>
          <a:bodyPr/>
          <a:lstStyle/>
          <a:p>
            <a:r>
              <a:rPr lang="en-US" dirty="0" smtClean="0"/>
              <a:t>1.Introduction to 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0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299"/>
            <a:ext cx="8229600" cy="1143000"/>
          </a:xfrm>
        </p:spPr>
        <p:txBody>
          <a:bodyPr/>
          <a:lstStyle/>
          <a:p>
            <a:r>
              <a:rPr lang="en-US" dirty="0"/>
              <a:t>1.Introduction to </a:t>
            </a:r>
            <a:r>
              <a:rPr lang="en-US" dirty="0" smtClean="0"/>
              <a:t>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Mission: </a:t>
            </a:r>
            <a:endParaRPr lang="en-US" sz="2800" dirty="0"/>
          </a:p>
          <a:p>
            <a:r>
              <a:rPr lang="en-US" sz="2800" dirty="0" smtClean="0"/>
              <a:t>To </a:t>
            </a:r>
            <a:r>
              <a:rPr lang="en-US" sz="2800" dirty="0"/>
              <a:t>develop </a:t>
            </a:r>
            <a:r>
              <a:rPr lang="en-US" sz="2800" dirty="0" smtClean="0"/>
              <a:t>WR </a:t>
            </a:r>
            <a:r>
              <a:rPr lang="en-US" sz="2800" dirty="0"/>
              <a:t>and to increase irrigated area </a:t>
            </a:r>
            <a:r>
              <a:rPr lang="en-US" sz="2800" dirty="0" smtClean="0"/>
              <a:t>according </a:t>
            </a:r>
            <a:r>
              <a:rPr lang="en-US" sz="2800" dirty="0"/>
              <a:t>to their potential and natural balance; </a:t>
            </a:r>
            <a:endParaRPr lang="en-US" sz="2800" dirty="0" smtClean="0"/>
          </a:p>
          <a:p>
            <a:pPr marL="0" indent="0">
              <a:buNone/>
            </a:pPr>
            <a:endParaRPr lang="th-TH" sz="2800" dirty="0" smtClean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 descr="Screen Shot 2557-09-22 at 7.29.4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8" t="42782" r="5000" b="4436"/>
          <a:stretch/>
        </p:blipFill>
        <p:spPr>
          <a:xfrm>
            <a:off x="5159535" y="3711728"/>
            <a:ext cx="4094246" cy="2919468"/>
          </a:xfrm>
          <a:prstGeom prst="rect">
            <a:avLst/>
          </a:prstGeom>
        </p:spPr>
      </p:pic>
      <p:pic>
        <p:nvPicPr>
          <p:cNvPr id="5" name="Picture 4" descr="Screen Shot 2557-09-22 at 10.31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7999" r="40102" b="17533"/>
          <a:stretch/>
        </p:blipFill>
        <p:spPr>
          <a:xfrm>
            <a:off x="136075" y="4683153"/>
            <a:ext cx="2608117" cy="1948043"/>
          </a:xfrm>
          <a:prstGeom prst="rect">
            <a:avLst/>
          </a:prstGeom>
        </p:spPr>
      </p:pic>
      <p:pic>
        <p:nvPicPr>
          <p:cNvPr id="6" name="Picture 5" descr="Screen Shot 2557-09-22 at 10.31.44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18000" r="9594" b="17532"/>
          <a:stretch/>
        </p:blipFill>
        <p:spPr>
          <a:xfrm>
            <a:off x="2744192" y="4894896"/>
            <a:ext cx="2608117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7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Mission: </a:t>
            </a:r>
            <a:endParaRPr lang="en-US" sz="2800" dirty="0"/>
          </a:p>
          <a:p>
            <a:r>
              <a:rPr lang="en-US" sz="2800" dirty="0" smtClean="0"/>
              <a:t>To </a:t>
            </a:r>
            <a:r>
              <a:rPr lang="en-US" sz="2800" dirty="0"/>
              <a:t>manage water allocation in equitable and sustainable manners;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81877"/>
            <a:ext cx="3800393" cy="2533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003" y="3181877"/>
            <a:ext cx="3832797" cy="254497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71040" y="419590"/>
            <a:ext cx="5556422" cy="6804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1239"/>
            <a:ext cx="8229600" cy="1143000"/>
          </a:xfrm>
        </p:spPr>
        <p:txBody>
          <a:bodyPr/>
          <a:lstStyle/>
          <a:p>
            <a:r>
              <a:rPr lang="en-US" dirty="0" smtClean="0"/>
              <a:t>1.Introduction to 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26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Mission: </a:t>
            </a:r>
            <a:endParaRPr lang="en-US" sz="2800" dirty="0"/>
          </a:p>
          <a:p>
            <a:r>
              <a:rPr lang="en-US" sz="2800" dirty="0" smtClean="0"/>
              <a:t>To </a:t>
            </a:r>
            <a:r>
              <a:rPr lang="en-US" sz="2800" dirty="0"/>
              <a:t>prevent and mitigate water hazards as appropriate mission; </a:t>
            </a:r>
            <a:endParaRPr lang="en-US" sz="2800" dirty="0" smtClean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92" y="3281215"/>
            <a:ext cx="3870934" cy="2769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68" y="3281216"/>
            <a:ext cx="3846165" cy="27692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871040" y="419590"/>
            <a:ext cx="5556422" cy="6804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1239"/>
            <a:ext cx="8229600" cy="1143000"/>
          </a:xfrm>
        </p:spPr>
        <p:txBody>
          <a:bodyPr/>
          <a:lstStyle/>
          <a:p>
            <a:r>
              <a:rPr lang="en-US" dirty="0" smtClean="0"/>
              <a:t>1.Introduction to 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6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8153</TotalTime>
  <Words>950</Words>
  <Application>Microsoft Macintosh PowerPoint</Application>
  <PresentationFormat>On-screen Show (4:3)</PresentationFormat>
  <Paragraphs>197</Paragraphs>
  <Slides>35</Slides>
  <Notes>0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ASEAN Academic Networking in  Water Disaster Management and Climate Change   RID Actions towards enhancing preparedness  for future climate   ADISORN CHAMPATHONG Royal Irrigation Department, Thailand  </vt:lpstr>
      <vt:lpstr>Presentation Outline</vt:lpstr>
      <vt:lpstr>PowerPoint Presentation</vt:lpstr>
      <vt:lpstr>1.Introduction to RID</vt:lpstr>
      <vt:lpstr>PowerPoint Presentation</vt:lpstr>
      <vt:lpstr>1.Introduction to RID</vt:lpstr>
      <vt:lpstr>1.Introduction to RID</vt:lpstr>
      <vt:lpstr>1.Introduction to RID</vt:lpstr>
      <vt:lpstr>1.Introduction to RID</vt:lpstr>
      <vt:lpstr>1.Introduction to RID</vt:lpstr>
      <vt:lpstr>PowerPoint Presentation</vt:lpstr>
      <vt:lpstr>Key Risks and Adaptation in ASIA</vt:lpstr>
      <vt:lpstr>2. Importance of Irrigation under future climate </vt:lpstr>
      <vt:lpstr>3. What are RID actions for future climate? </vt:lpstr>
      <vt:lpstr>3.1 Climate Impact on irrigation water &amp; GW : JIID  (Plai Chumpon O&amp;M Project in Lower North, TH)</vt:lpstr>
      <vt:lpstr>3.1 Suggestion on irrigation water &amp; GW  (Plai Chumpon O&amp;M Project in Lower North, TH)</vt:lpstr>
      <vt:lpstr>PowerPoint Presentation</vt:lpstr>
      <vt:lpstr>PowerPoint Presentation</vt:lpstr>
      <vt:lpstr>3.2 IMPAC-T Activity</vt:lpstr>
      <vt:lpstr>3.2 Projected change in discharge</vt:lpstr>
      <vt:lpstr>3.3 CLIMATE POLICY</vt:lpstr>
      <vt:lpstr>PowerPoint Presentation</vt:lpstr>
      <vt:lpstr>UNDP: CC planning and budgetting  (Plai-Chumpon Irrigation Project)</vt:lpstr>
      <vt:lpstr>PowerPoint Presentation</vt:lpstr>
      <vt:lpstr>PowerPoint Presentation</vt:lpstr>
      <vt:lpstr>PowerPoint Presentation</vt:lpstr>
      <vt:lpstr>4. What does RID require about CC ? </vt:lpstr>
      <vt:lpstr>PowerPoint Presentation</vt:lpstr>
      <vt:lpstr>Champathong et al. (2013)  (being reviewed)</vt:lpstr>
      <vt:lpstr>Champathong et al. (2013)  (being reviewed)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ASEAN Academic Networking @  CU</dc:title>
  <dc:creator>Adisorn</dc:creator>
  <cp:lastModifiedBy>Adisorn</cp:lastModifiedBy>
  <cp:revision>191</cp:revision>
  <cp:lastPrinted>2014-09-03T10:27:54Z</cp:lastPrinted>
  <dcterms:created xsi:type="dcterms:W3CDTF">2014-09-01T08:30:47Z</dcterms:created>
  <dcterms:modified xsi:type="dcterms:W3CDTF">2014-09-23T06:46:58Z</dcterms:modified>
</cp:coreProperties>
</file>