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259" r:id="rId3"/>
    <p:sldId id="341" r:id="rId4"/>
    <p:sldId id="342" r:id="rId5"/>
    <p:sldId id="343" r:id="rId6"/>
    <p:sldId id="344" r:id="rId7"/>
    <p:sldId id="345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372" r:id="rId32"/>
    <p:sldId id="373" r:id="rId33"/>
    <p:sldId id="376" r:id="rId34"/>
    <p:sldId id="377" r:id="rId35"/>
    <p:sldId id="374" r:id="rId36"/>
    <p:sldId id="375" r:id="rId37"/>
    <p:sldId id="380" r:id="rId38"/>
    <p:sldId id="378" r:id="rId39"/>
    <p:sldId id="382" r:id="rId40"/>
    <p:sldId id="386" r:id="rId41"/>
    <p:sldId id="387" r:id="rId42"/>
    <p:sldId id="388" r:id="rId43"/>
    <p:sldId id="389" r:id="rId44"/>
    <p:sldId id="390" r:id="rId45"/>
    <p:sldId id="391" r:id="rId46"/>
    <p:sldId id="393" r:id="rId47"/>
    <p:sldId id="394" r:id="rId48"/>
    <p:sldId id="395" r:id="rId49"/>
    <p:sldId id="397" r:id="rId50"/>
    <p:sldId id="398" r:id="rId51"/>
    <p:sldId id="399" r:id="rId52"/>
    <p:sldId id="401" r:id="rId53"/>
    <p:sldId id="260" r:id="rId54"/>
    <p:sldId id="261" r:id="rId55"/>
    <p:sldId id="402" r:id="rId56"/>
    <p:sldId id="331" r:id="rId57"/>
    <p:sldId id="307" r:id="rId58"/>
    <p:sldId id="267" r:id="rId59"/>
    <p:sldId id="287" r:id="rId60"/>
    <p:sldId id="290" r:id="rId61"/>
    <p:sldId id="270" r:id="rId62"/>
    <p:sldId id="271" r:id="rId63"/>
    <p:sldId id="293" r:id="rId64"/>
    <p:sldId id="296" r:id="rId65"/>
    <p:sldId id="274" r:id="rId66"/>
    <p:sldId id="298" r:id="rId67"/>
    <p:sldId id="299" r:id="rId68"/>
    <p:sldId id="300" r:id="rId69"/>
    <p:sldId id="297" r:id="rId70"/>
    <p:sldId id="301" r:id="rId71"/>
    <p:sldId id="302" r:id="rId72"/>
    <p:sldId id="304" r:id="rId73"/>
    <p:sldId id="311" r:id="rId74"/>
    <p:sldId id="312" r:id="rId75"/>
    <p:sldId id="313" r:id="rId76"/>
    <p:sldId id="403" r:id="rId77"/>
    <p:sldId id="404" r:id="rId78"/>
    <p:sldId id="405" r:id="rId79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825" autoAdjust="0"/>
  </p:normalViewPr>
  <p:slideViewPr>
    <p:cSldViewPr>
      <p:cViewPr>
        <p:scale>
          <a:sx n="60" d="100"/>
          <a:sy n="60" d="100"/>
        </p:scale>
        <p:origin x="-158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haiwat\Local%20Settings\Temp\WLEVEL_2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haiwat\Local%20Settings\Temp\WLEVEL_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th-TH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th-TH"/>
              <a:t>ระดับน้ำเฉลี่ยรายปี สถานี </a:t>
            </a:r>
            <a:r>
              <a:rPr lang="en-US"/>
              <a:t>C.4
</a:t>
            </a:r>
          </a:p>
        </c:rich>
      </c:tx>
      <c:layout>
        <c:manualLayout>
          <c:xMode val="edge"/>
          <c:yMode val="edge"/>
          <c:x val="0.31691293907410673"/>
          <c:y val="7.693242524748734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375495616239531"/>
          <c:y val="0.25098578915577763"/>
          <c:w val="0.81964390089536676"/>
          <c:h val="0.57728869100365654"/>
        </c:manualLayout>
      </c:layout>
      <c:scatterChart>
        <c:scatterStyle val="lineMarker"/>
        <c:varyColors val="0"/>
        <c:ser>
          <c:idx val="0"/>
          <c:order val="0"/>
          <c:tx>
            <c:v>ระดับน้ำเฉลี่ยรายปี 1977-2011 สถานี C.4</c:v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-0.25596449188724241"/>
                  <c:y val="-3.7342381117516782E-2"/>
                </c:manualLayout>
              </c:layout>
              <c:tx>
                <c:rich>
                  <a:bodyPr/>
                  <a:lstStyle/>
                  <a:p>
                    <a:pPr>
                      <a:defRPr lang="th-TH" sz="12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baseline="0"/>
                      <a:t>y = 0.0024x - 4.34
</a:t>
                    </a:r>
                    <a:endParaRPr lang="en-US"/>
                  </a:p>
                </c:rich>
              </c:tx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xVal>
            <c:numRef>
              <c:f>'C4'!$A$18:$A$52</c:f>
              <c:numCache>
                <c:formatCode>General</c:formatCode>
                <c:ptCount val="35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1980</c:v>
                </c:pt>
                <c:pt idx="4">
                  <c:v>1981</c:v>
                </c:pt>
                <c:pt idx="5">
                  <c:v>1982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1987</c:v>
                </c:pt>
                <c:pt idx="11">
                  <c:v>1988</c:v>
                </c:pt>
                <c:pt idx="12">
                  <c:v>1989</c:v>
                </c:pt>
                <c:pt idx="13">
                  <c:v>1990</c:v>
                </c:pt>
                <c:pt idx="14">
                  <c:v>1991</c:v>
                </c:pt>
                <c:pt idx="15">
                  <c:v>1992</c:v>
                </c:pt>
                <c:pt idx="16">
                  <c:v>1993</c:v>
                </c:pt>
                <c:pt idx="17">
                  <c:v>1994</c:v>
                </c:pt>
                <c:pt idx="18">
                  <c:v>1995</c:v>
                </c:pt>
                <c:pt idx="19">
                  <c:v>1996</c:v>
                </c:pt>
                <c:pt idx="20">
                  <c:v>1997</c:v>
                </c:pt>
                <c:pt idx="21">
                  <c:v>1998</c:v>
                </c:pt>
                <c:pt idx="22">
                  <c:v>1999</c:v>
                </c:pt>
                <c:pt idx="23">
                  <c:v>2000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</c:numCache>
            </c:numRef>
          </c:xVal>
          <c:yVal>
            <c:numRef>
              <c:f>'C4'!$AG$18:$AG$51</c:f>
              <c:numCache>
                <c:formatCode>0.00</c:formatCode>
                <c:ptCount val="34"/>
                <c:pt idx="0">
                  <c:v>0.45260273972602733</c:v>
                </c:pt>
                <c:pt idx="1">
                  <c:v>0.65131506849315224</c:v>
                </c:pt>
                <c:pt idx="2">
                  <c:v>0.49926027397260458</c:v>
                </c:pt>
                <c:pt idx="3">
                  <c:v>0.68155737704918173</c:v>
                </c:pt>
                <c:pt idx="4">
                  <c:v>0.44276712328767198</c:v>
                </c:pt>
                <c:pt idx="5">
                  <c:v>0.38427397260273982</c:v>
                </c:pt>
                <c:pt idx="6">
                  <c:v>0.57276712328767121</c:v>
                </c:pt>
                <c:pt idx="7">
                  <c:v>0.420245901639345</c:v>
                </c:pt>
                <c:pt idx="8">
                  <c:v>0.48926027397260435</c:v>
                </c:pt>
                <c:pt idx="9">
                  <c:v>0.38172602739726197</c:v>
                </c:pt>
                <c:pt idx="10">
                  <c:v>0.34928767123287868</c:v>
                </c:pt>
                <c:pt idx="11">
                  <c:v>0.45073770491803206</c:v>
                </c:pt>
                <c:pt idx="12">
                  <c:v>0.36301369863013699</c:v>
                </c:pt>
                <c:pt idx="13">
                  <c:v>0.38391780821917915</c:v>
                </c:pt>
                <c:pt idx="14">
                  <c:v>0.39353424657534242</c:v>
                </c:pt>
                <c:pt idx="15">
                  <c:v>0.34050819672131183</c:v>
                </c:pt>
                <c:pt idx="16">
                  <c:v>0.38656164383561747</c:v>
                </c:pt>
                <c:pt idx="17">
                  <c:v>0.43199049153908242</c:v>
                </c:pt>
                <c:pt idx="18">
                  <c:v>0.47235616438356287</c:v>
                </c:pt>
                <c:pt idx="19">
                  <c:v>0.3846174863387985</c:v>
                </c:pt>
                <c:pt idx="20">
                  <c:v>0.20180821917808223</c:v>
                </c:pt>
                <c:pt idx="21">
                  <c:v>0.30005479452054867</c:v>
                </c:pt>
                <c:pt idx="22">
                  <c:v>0.51252054794520385</c:v>
                </c:pt>
                <c:pt idx="23">
                  <c:v>0.57972677595628419</c:v>
                </c:pt>
                <c:pt idx="24">
                  <c:v>0.55397260273972604</c:v>
                </c:pt>
                <c:pt idx="25">
                  <c:v>0.67523287671232868</c:v>
                </c:pt>
                <c:pt idx="26">
                  <c:v>0.50695890410959044</c:v>
                </c:pt>
                <c:pt idx="27">
                  <c:v>0.50284153005464483</c:v>
                </c:pt>
                <c:pt idx="28">
                  <c:v>0.46747945205479452</c:v>
                </c:pt>
                <c:pt idx="29">
                  <c:v>0.66449315068493164</c:v>
                </c:pt>
                <c:pt idx="30">
                  <c:v>0.56605479452054863</c:v>
                </c:pt>
                <c:pt idx="31">
                  <c:v>0.5539344262295105</c:v>
                </c:pt>
                <c:pt idx="32">
                  <c:v>0.5134520547945205</c:v>
                </c:pt>
                <c:pt idx="33">
                  <c:v>0.63457534246575364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012288"/>
        <c:axId val="90022272"/>
      </c:scatterChart>
      <c:valAx>
        <c:axId val="90012288"/>
        <c:scaling>
          <c:orientation val="minMax"/>
          <c:max val="2012"/>
          <c:min val="1975"/>
        </c:scaling>
        <c:delete val="0"/>
        <c:axPos val="b"/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lang="th-TH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0022272"/>
        <c:crosses val="autoZero"/>
        <c:crossBetween val="midCat"/>
      </c:valAx>
      <c:valAx>
        <c:axId val="90022272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lang="th-TH"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th-TH"/>
                  <a:t>ระดับน้ำ ม.รทก.</a:t>
                </a:r>
              </a:p>
            </c:rich>
          </c:tx>
          <c:layout>
            <c:manualLayout>
              <c:xMode val="edge"/>
              <c:yMode val="edge"/>
              <c:x val="7.4123713259247211E-4"/>
              <c:y val="0.2689336260620156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th-TH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0012288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th-TH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th-TH"/>
              <a:t>ระดับน้ำเฉลี่ยรายปี สถานี </a:t>
            </a:r>
            <a:r>
              <a:rPr lang="en-US"/>
              <a:t>C.12</a:t>
            </a:r>
          </a:p>
        </c:rich>
      </c:tx>
      <c:layout>
        <c:manualLayout>
          <c:xMode val="edge"/>
          <c:yMode val="edge"/>
          <c:x val="0.37346459748865091"/>
          <c:y val="3.102625298329362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9055322896081417"/>
          <c:y val="0.15321633831140977"/>
          <c:w val="0.77282356492171744"/>
          <c:h val="0.63316960781831666"/>
        </c:manualLayout>
      </c:layout>
      <c:scatterChart>
        <c:scatterStyle val="lineMarker"/>
        <c:varyColors val="0"/>
        <c:ser>
          <c:idx val="0"/>
          <c:order val="0"/>
          <c:tx>
            <c:v>ระดับน้ำเฉลี่ยรายปี 1977-2011 สถานี C.4</c:v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linear"/>
            <c:dispRSqr val="1"/>
            <c:dispEq val="1"/>
            <c:trendlineLbl>
              <c:layout>
                <c:manualLayout>
                  <c:x val="-0.27473707711268858"/>
                  <c:y val="0.29335555460634105"/>
                </c:manualLayout>
              </c:layout>
              <c:tx>
                <c:rich>
                  <a:bodyPr/>
                  <a:lstStyle/>
                  <a:p>
                    <a:pPr>
                      <a:defRPr lang="th-TH" sz="1200" b="0" i="0" u="none" strike="noStrike" baseline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baseline="0"/>
                      <a:t>y = 0.0063x - 11.897
</a:t>
                    </a:r>
                    <a:endParaRPr lang="en-US"/>
                  </a:p>
                </c:rich>
              </c:tx>
              <c:numFmt formatCode="General" sourceLinked="0"/>
              <c:spPr>
                <a:noFill/>
                <a:ln w="25400">
                  <a:noFill/>
                </a:ln>
              </c:spPr>
            </c:trendlineLbl>
          </c:trendline>
          <c:xVal>
            <c:numRef>
              <c:f>'C12'!$A$18:$A$66</c:f>
              <c:numCache>
                <c:formatCode>General</c:formatCode>
                <c:ptCount val="49"/>
                <c:pt idx="0">
                  <c:v>1963</c:v>
                </c:pt>
                <c:pt idx="1">
                  <c:v>1964</c:v>
                </c:pt>
                <c:pt idx="2">
                  <c:v>1965</c:v>
                </c:pt>
                <c:pt idx="3">
                  <c:v>1966</c:v>
                </c:pt>
                <c:pt idx="4">
                  <c:v>1967</c:v>
                </c:pt>
                <c:pt idx="5">
                  <c:v>1968</c:v>
                </c:pt>
                <c:pt idx="6">
                  <c:v>1969</c:v>
                </c:pt>
                <c:pt idx="7">
                  <c:v>1970</c:v>
                </c:pt>
                <c:pt idx="8">
                  <c:v>1971</c:v>
                </c:pt>
                <c:pt idx="9">
                  <c:v>1972</c:v>
                </c:pt>
                <c:pt idx="10">
                  <c:v>1973</c:v>
                </c:pt>
                <c:pt idx="11">
                  <c:v>1974</c:v>
                </c:pt>
                <c:pt idx="12">
                  <c:v>1975</c:v>
                </c:pt>
                <c:pt idx="13">
                  <c:v>1976</c:v>
                </c:pt>
                <c:pt idx="14">
                  <c:v>1977</c:v>
                </c:pt>
                <c:pt idx="15">
                  <c:v>1978</c:v>
                </c:pt>
                <c:pt idx="16">
                  <c:v>1979</c:v>
                </c:pt>
                <c:pt idx="17">
                  <c:v>1980</c:v>
                </c:pt>
                <c:pt idx="18">
                  <c:v>1981</c:v>
                </c:pt>
                <c:pt idx="19">
                  <c:v>1982</c:v>
                </c:pt>
                <c:pt idx="20">
                  <c:v>1983</c:v>
                </c:pt>
                <c:pt idx="21">
                  <c:v>1984</c:v>
                </c:pt>
                <c:pt idx="22">
                  <c:v>1985</c:v>
                </c:pt>
                <c:pt idx="23">
                  <c:v>1986</c:v>
                </c:pt>
                <c:pt idx="24">
                  <c:v>1987</c:v>
                </c:pt>
                <c:pt idx="25">
                  <c:v>1988</c:v>
                </c:pt>
                <c:pt idx="26">
                  <c:v>1989</c:v>
                </c:pt>
                <c:pt idx="27">
                  <c:v>1990</c:v>
                </c:pt>
                <c:pt idx="28">
                  <c:v>1991</c:v>
                </c:pt>
                <c:pt idx="29">
                  <c:v>1992</c:v>
                </c:pt>
                <c:pt idx="30">
                  <c:v>1993</c:v>
                </c:pt>
                <c:pt idx="31">
                  <c:v>1994</c:v>
                </c:pt>
                <c:pt idx="32">
                  <c:v>1995</c:v>
                </c:pt>
                <c:pt idx="33">
                  <c:v>1996</c:v>
                </c:pt>
                <c:pt idx="34">
                  <c:v>1997</c:v>
                </c:pt>
                <c:pt idx="35">
                  <c:v>1998</c:v>
                </c:pt>
                <c:pt idx="36">
                  <c:v>1999</c:v>
                </c:pt>
                <c:pt idx="37">
                  <c:v>2000</c:v>
                </c:pt>
                <c:pt idx="38">
                  <c:v>2001</c:v>
                </c:pt>
                <c:pt idx="39">
                  <c:v>2002</c:v>
                </c:pt>
                <c:pt idx="40">
                  <c:v>2003</c:v>
                </c:pt>
                <c:pt idx="41">
                  <c:v>2004</c:v>
                </c:pt>
                <c:pt idx="42">
                  <c:v>2005</c:v>
                </c:pt>
                <c:pt idx="43">
                  <c:v>2006</c:v>
                </c:pt>
                <c:pt idx="44">
                  <c:v>2007</c:v>
                </c:pt>
                <c:pt idx="45">
                  <c:v>2008</c:v>
                </c:pt>
                <c:pt idx="46">
                  <c:v>2009</c:v>
                </c:pt>
                <c:pt idx="47">
                  <c:v>2010</c:v>
                </c:pt>
                <c:pt idx="48">
                  <c:v>2011</c:v>
                </c:pt>
              </c:numCache>
            </c:numRef>
          </c:xVal>
          <c:yVal>
            <c:numRef>
              <c:f>'C12'!$AG$18:$AG$66</c:f>
              <c:numCache>
                <c:formatCode>0.00</c:formatCode>
                <c:ptCount val="49"/>
                <c:pt idx="0">
                  <c:v>0.42167123287671227</c:v>
                </c:pt>
                <c:pt idx="1">
                  <c:v>0.4053005464480875</c:v>
                </c:pt>
                <c:pt idx="2">
                  <c:v>0.34972602739726172</c:v>
                </c:pt>
                <c:pt idx="3">
                  <c:v>0.42421917808219178</c:v>
                </c:pt>
                <c:pt idx="4">
                  <c:v>0.23624657534246624</c:v>
                </c:pt>
                <c:pt idx="5">
                  <c:v>0.17633879781420791</c:v>
                </c:pt>
                <c:pt idx="6">
                  <c:v>0.41465753424657525</c:v>
                </c:pt>
                <c:pt idx="7">
                  <c:v>0.6119178082191804</c:v>
                </c:pt>
                <c:pt idx="8">
                  <c:v>0.40219178082191775</c:v>
                </c:pt>
                <c:pt idx="9">
                  <c:v>0.42418032786885407</c:v>
                </c:pt>
                <c:pt idx="10">
                  <c:v>0.47243835616438357</c:v>
                </c:pt>
                <c:pt idx="11">
                  <c:v>0.5466301369863017</c:v>
                </c:pt>
                <c:pt idx="12">
                  <c:v>0.71827397260273962</c:v>
                </c:pt>
                <c:pt idx="13">
                  <c:v>0.6943989071038269</c:v>
                </c:pt>
                <c:pt idx="14">
                  <c:v>0.52424657534246433</c:v>
                </c:pt>
                <c:pt idx="15">
                  <c:v>0.74093150684931564</c:v>
                </c:pt>
                <c:pt idx="16">
                  <c:v>0.58926027397260106</c:v>
                </c:pt>
                <c:pt idx="17">
                  <c:v>0.77598360655737975</c:v>
                </c:pt>
                <c:pt idx="18">
                  <c:v>0.50145205479452049</c:v>
                </c:pt>
                <c:pt idx="19">
                  <c:v>0.45619178082191775</c:v>
                </c:pt>
                <c:pt idx="20">
                  <c:v>0.69213698630136855</c:v>
                </c:pt>
                <c:pt idx="21">
                  <c:v>0.49035519125683152</c:v>
                </c:pt>
                <c:pt idx="22">
                  <c:v>0.57545205479452055</c:v>
                </c:pt>
                <c:pt idx="23">
                  <c:v>0.43227397260273981</c:v>
                </c:pt>
                <c:pt idx="24">
                  <c:v>0.39520547945205586</c:v>
                </c:pt>
                <c:pt idx="25">
                  <c:v>0.49316939890710382</c:v>
                </c:pt>
                <c:pt idx="26">
                  <c:v>0.3853698630137003</c:v>
                </c:pt>
                <c:pt idx="27">
                  <c:v>0.42578082191780986</c:v>
                </c:pt>
                <c:pt idx="28">
                  <c:v>0.42142465753424818</c:v>
                </c:pt>
                <c:pt idx="29">
                  <c:v>0.42001639344262415</c:v>
                </c:pt>
                <c:pt idx="30">
                  <c:v>0.4177945205479453</c:v>
                </c:pt>
                <c:pt idx="31">
                  <c:v>0.43199049153908242</c:v>
                </c:pt>
                <c:pt idx="32">
                  <c:v>0.80008219178081996</c:v>
                </c:pt>
                <c:pt idx="33">
                  <c:v>0.77153005464481073</c:v>
                </c:pt>
                <c:pt idx="34">
                  <c:v>0.48819178082191778</c:v>
                </c:pt>
                <c:pt idx="35">
                  <c:v>0.48021917808219189</c:v>
                </c:pt>
                <c:pt idx="36">
                  <c:v>0.63175342465753603</c:v>
                </c:pt>
                <c:pt idx="37">
                  <c:v>0.65890710382513673</c:v>
                </c:pt>
                <c:pt idx="38">
                  <c:v>0.64249315068493162</c:v>
                </c:pt>
                <c:pt idx="39">
                  <c:v>0.76210958904109605</c:v>
                </c:pt>
                <c:pt idx="40">
                  <c:v>0.59213698630136746</c:v>
                </c:pt>
                <c:pt idx="41">
                  <c:v>0.56887978142076512</c:v>
                </c:pt>
                <c:pt idx="42">
                  <c:v>0.59410958904109556</c:v>
                </c:pt>
                <c:pt idx="43">
                  <c:v>0.7947123287671215</c:v>
                </c:pt>
                <c:pt idx="44">
                  <c:v>0.68882191780822077</c:v>
                </c:pt>
                <c:pt idx="45">
                  <c:v>0.74576502732240602</c:v>
                </c:pt>
                <c:pt idx="46">
                  <c:v>0.6808767123287689</c:v>
                </c:pt>
                <c:pt idx="47">
                  <c:v>0.83602739726027464</c:v>
                </c:pt>
                <c:pt idx="48">
                  <c:v>0.78330036261079761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145920"/>
        <c:axId val="90147456"/>
      </c:scatterChart>
      <c:valAx>
        <c:axId val="90145920"/>
        <c:scaling>
          <c:orientation val="minMax"/>
          <c:max val="2013"/>
          <c:min val="1960"/>
        </c:scaling>
        <c:delete val="0"/>
        <c:axPos val="b"/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lang="th-TH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0147456"/>
        <c:crosses val="autoZero"/>
        <c:crossBetween val="midCat"/>
        <c:majorUnit val="5"/>
        <c:minorUnit val="1"/>
      </c:valAx>
      <c:valAx>
        <c:axId val="90147456"/>
        <c:scaling>
          <c:orientation val="minMax"/>
          <c:max val="1"/>
        </c:scaling>
        <c:delete val="0"/>
        <c:axPos val="l"/>
        <c:title>
          <c:tx>
            <c:rich>
              <a:bodyPr/>
              <a:lstStyle/>
              <a:p>
                <a:pPr>
                  <a:defRPr lang="th-TH"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th-TH"/>
                  <a:t>ระดับน้ำ ม.รทก.</a:t>
                </a:r>
              </a:p>
            </c:rich>
          </c:tx>
          <c:layout>
            <c:manualLayout>
              <c:xMode val="edge"/>
              <c:yMode val="edge"/>
              <c:x val="1.9656031446771041E-2"/>
              <c:y val="0.35560859188544319"/>
            </c:manualLayout>
          </c:layout>
          <c:overlay val="0"/>
          <c:spPr>
            <a:noFill/>
            <a:ln w="25400">
              <a:noFill/>
            </a:ln>
          </c:spPr>
        </c:title>
        <c:numFmt formatCode="0.0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th-TH" sz="12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0145920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9B4C5-EDA5-45D2-AB97-06190A22415E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FA50F-D6AE-49E8-800D-39226DFE1F6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15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561B1-23B4-4F7E-891E-09BB032BC857}" type="slidenum">
              <a:rPr lang="zh-CN" altLang="en-US" smtClean="0"/>
              <a:pPr/>
              <a:t>36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2404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การแตกของคันดินเนื่องจากน้ำล้นตลิ่งเกิดจากการกัดเซาะที่พื้นที่ผิวของลาดคันดิน</a:t>
            </a:r>
            <a:r>
              <a:rPr lang="th-TH" baseline="0" dirty="0" smtClean="0"/>
              <a:t>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402E-8695-401C-B5EC-539824C2039D}" type="slidenum">
              <a:rPr lang="th-TH" smtClean="0"/>
              <a:t>37</a:t>
            </a:fld>
            <a:endParaRPr lang="th-TH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การแตกของคันดินเนื่องจากน้ำล้นตลิ่งเกิดจากการกัดเซาะที่พื้นที่ผิวของลาดคันดิน</a:t>
            </a:r>
            <a:r>
              <a:rPr lang="th-TH" baseline="0" dirty="0" smtClean="0"/>
              <a:t>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402E-8695-401C-B5EC-539824C2039D}" type="slidenum">
              <a:rPr lang="th-TH" smtClean="0"/>
              <a:t>38</a:t>
            </a:fld>
            <a:endParaRPr lang="th-TH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การแตกของคันดินเนื่องจากน้ำล้นตลิ่งเกิดจากการกัดเซาะที่พื้นที่ผิวของลาดคันดิน</a:t>
            </a:r>
            <a:r>
              <a:rPr lang="th-TH" baseline="0" dirty="0" smtClean="0"/>
              <a:t>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402E-8695-401C-B5EC-539824C2039D}" type="slidenum">
              <a:rPr lang="th-TH" smtClean="0"/>
              <a:t>39</a:t>
            </a:fld>
            <a:endParaRPr lang="th-TH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การแตกของคันดินเนื่องจากน้ำล้นตลิ่งเกิดจากการกัดเซาะที่พื้นที่ผิวของลาดคันดิน</a:t>
            </a:r>
            <a:r>
              <a:rPr lang="th-TH" baseline="0" dirty="0" smtClean="0"/>
              <a:t>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402E-8695-401C-B5EC-539824C2039D}" type="slidenum">
              <a:rPr lang="th-TH" smtClean="0"/>
              <a:t>40</a:t>
            </a:fld>
            <a:endParaRPr lang="th-TH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การแตกของคันดินเนื่องจากน้ำล้นตลิ่งเกิดจากการกัดเซาะที่พื้นที่ผิวของลาดคันดิน</a:t>
            </a:r>
            <a:r>
              <a:rPr lang="th-TH" baseline="0" dirty="0" smtClean="0"/>
              <a:t>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402E-8695-401C-B5EC-539824C2039D}" type="slidenum">
              <a:rPr lang="th-TH" smtClean="0"/>
              <a:t>41</a:t>
            </a:fld>
            <a:endParaRPr lang="th-TH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การแตกของคันดินเนื่องจากน้ำล้นตลิ่งเกิดจากการกัดเซาะที่พื้นที่ผิวของลาดคันดิน</a:t>
            </a:r>
            <a:r>
              <a:rPr lang="th-TH" baseline="0" dirty="0" smtClean="0"/>
              <a:t>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402E-8695-401C-B5EC-539824C2039D}" type="slidenum">
              <a:rPr lang="th-TH" smtClean="0"/>
              <a:t>42</a:t>
            </a:fld>
            <a:endParaRPr lang="th-TH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h-TH" dirty="0" smtClean="0"/>
              <a:t>การแตกของคันดินเนื่องจากน้ำล้นตลิ่งเกิดจากการกัดเซาะที่พื้นที่ผิวของลาดคันดิน</a:t>
            </a:r>
            <a:r>
              <a:rPr lang="th-TH" baseline="0" dirty="0" smtClean="0"/>
              <a:t>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E402E-8695-401C-B5EC-539824C2039D}" type="slidenum">
              <a:rPr lang="th-TH" smtClean="0"/>
              <a:t>43</a:t>
            </a:fld>
            <a:endParaRPr lang="th-TH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1503" indent="-284292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1564" indent="-22714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8775" indent="-22714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5986" indent="-22714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478028" indent="-227141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00069" indent="-227141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322110" indent="-227141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744152" indent="-227141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83F8A4E-D035-4B5E-A76D-487FF58C0A16}" type="slidenum">
              <a:rPr lang="en-US" altLang="th-TH">
                <a:latin typeface="Arial" charset="0"/>
                <a:cs typeface="Angsana New" pitchFamily="18" charset="-34"/>
              </a:rPr>
              <a:pPr/>
              <a:t>55</a:t>
            </a:fld>
            <a:endParaRPr lang="th-TH" altLang="th-TH">
              <a:latin typeface="Arial" charset="0"/>
              <a:cs typeface="Angsana New" pitchFamily="18" charset="-34"/>
            </a:endParaRPr>
          </a:p>
        </p:txBody>
      </p:sp>
      <p:sp>
        <p:nvSpPr>
          <p:cNvPr id="675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th-TH" altLang="th-TH" smtClean="0"/>
          </a:p>
        </p:txBody>
      </p:sp>
      <p:sp>
        <p:nvSpPr>
          <p:cNvPr id="67589" name="Slide Number Placeholder 3"/>
          <p:cNvSpPr txBox="1">
            <a:spLocks noGrp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fld id="{30348C44-5751-4BFF-9DD9-468031F7612B}" type="slidenum">
              <a:rPr lang="en-US" altLang="th-TH" sz="1100">
                <a:latin typeface="Arial" charset="0"/>
                <a:cs typeface="Angsana New" pitchFamily="18" charset="-34"/>
              </a:rPr>
              <a:pPr algn="r"/>
              <a:t>55</a:t>
            </a:fld>
            <a:endParaRPr lang="th-TH" altLang="th-TH" sz="1100">
              <a:latin typeface="Arial" charset="0"/>
              <a:cs typeface="Angsana New" pitchFamily="18" charset="-34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326BA2-348C-4D89-8952-E5F46A1A7844}" type="slidenum">
              <a:rPr lang="th-TH" smtClean="0"/>
              <a:pPr>
                <a:defRPr/>
              </a:pPr>
              <a:t>3</a:t>
            </a:fld>
            <a:endParaRPr lang="th-TH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269DED-FD77-4461-A143-B8DD520E6C29}" type="slidenum">
              <a:rPr lang="en-US"/>
              <a:pPr>
                <a:defRPr/>
              </a:pPr>
              <a:t>15</a:t>
            </a:fld>
            <a:endParaRPr lang="th-TH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714375"/>
            <a:ext cx="4540250" cy="34067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3037" y="4361008"/>
            <a:ext cx="4971929" cy="411987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305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h-TH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9D32D8-1908-402D-A71E-2C3F99DF6C0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88EAA2-F2C8-479D-ACC5-5531634F3344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11960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100" dirty="0">
                <a:latin typeface="Arial" charset="0"/>
              </a:rPr>
              <a:t>การทดสอบงานวิจัยนี้ เป็นการศึกษาพฤติกรรมการวิบัติของคันดินโดยการไหลของน้ำเป็นแบบราบเรียบและมีความลึก และพื้นที่หน้าตัดสม่ำเสมอกันตลอด จึงได้มีการออกแบบแปลงทดสอบและบ่อพักน้ำดังในรูป ซึ่งน้ำที่ใช้จะถูกสูบจากบ่อพักน้ำแล้วนำเข้าสู่แปลงทดสอบ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561B1-23B4-4F7E-891E-09BB032BC857}" type="slidenum">
              <a:rPr lang="zh-CN" altLang="en-US" smtClean="0"/>
              <a:pPr/>
              <a:t>32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2404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100" dirty="0">
                <a:latin typeface="Arial" charset="0"/>
              </a:rPr>
              <a:t>เมื่อน้ำไหลล้นสันคันดิน จะทำให้เกิดแรงเฉือนพัดพาบริเวณสันคันดิน และเกิดการกัดเซาะบริเวณสันคันดินด้านหลัง ทำให้ความรุนแรงของกระแสน้ำเพิ่มขึ้น เนื่องจากมีช่องทางการไหลของกระแสน้ำเพิ่ม ส่งผลให้เกิดช่องแตกบนสันคันดินด้านหลังและขยายใหญ่ขึ้น จนทำให้บริเวณลาดเอียงของคันดินเกิดการทรุดตัวลงเช่นกัน ซึ่งการทดสอบที่อัตราการไหลแตกต่างกัน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561B1-23B4-4F7E-891E-09BB032BC857}" type="slidenum">
              <a:rPr lang="zh-CN" altLang="en-US" smtClean="0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2404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561B1-23B4-4F7E-891E-09BB032BC857}" type="slidenum">
              <a:rPr lang="zh-CN" altLang="en-US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2404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100" dirty="0">
                <a:latin typeface="Arial" charset="0"/>
              </a:rPr>
              <a:t>ลักษณะการวิบัติของคันดินบริเวณรอยต่อโครงสร้างคอนกรีต จะเห็นได้ว่า ช่วงแรกเกิดการไหลซึมของน้ำบริเวณรอยต่อระหว่างคันดินและโครงสร้างคอนกรีต ทำให้บริเวณดังกล่าวเกิดการทรุดตัวและสไลด์ตัวลงเล็กน้อย  เมื่อน้ำไหลล้นคันดินในช่วงระยะเวลาที่ </a:t>
            </a:r>
            <a:r>
              <a:rPr lang="en-US" sz="1100" dirty="0">
                <a:latin typeface="Arial" charset="0"/>
              </a:rPr>
              <a:t>120 </a:t>
            </a:r>
            <a:r>
              <a:rPr lang="th-TH" sz="1100" dirty="0">
                <a:latin typeface="Arial" charset="0"/>
              </a:rPr>
              <a:t>นาทีของการทดสอบ ทำให้คันดินบริเวณดังกล่าวถูกกัดเซาะและเกิดช่องขาดแผ่ขยายใหญ่ขึ้น </a:t>
            </a: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561B1-23B4-4F7E-891E-09BB032BC857}" type="slidenum">
              <a:rPr lang="zh-CN" altLang="en-US" smtClean="0"/>
              <a:pPr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240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F293D-20BF-487A-BFA7-792ABC73B8A5}" type="datetimeFigureOut">
              <a:rPr lang="th-TH" smtClean="0"/>
              <a:pPr/>
              <a:t>22/09/57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CBBE1-314B-45E7-A14D-E54A756E973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wmf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.png"/><Relationship Id="rId5" Type="http://schemas.openxmlformats.org/officeDocument/2006/relationships/image" Target="../media/image54.wmf"/><Relationship Id="rId10" Type="http://schemas.openxmlformats.org/officeDocument/2006/relationships/image" Target="../media/image5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5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1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3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5.png"/><Relationship Id="rId7" Type="http://schemas.openxmlformats.org/officeDocument/2006/relationships/image" Target="../media/image8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15.png"/><Relationship Id="rId4" Type="http://schemas.openxmlformats.org/officeDocument/2006/relationships/image" Target="../media/image90.jpe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5.png"/><Relationship Id="rId4" Type="http://schemas.openxmlformats.org/officeDocument/2006/relationships/image" Target="../media/image96.jpe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5.png"/><Relationship Id="rId4" Type="http://schemas.openxmlformats.org/officeDocument/2006/relationships/image" Target="../media/image102.jpeg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10" Type="http://schemas.openxmlformats.org/officeDocument/2006/relationships/image" Target="../media/image15.png"/><Relationship Id="rId4" Type="http://schemas.openxmlformats.org/officeDocument/2006/relationships/image" Target="../media/image108.jpeg"/><Relationship Id="rId9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5.png"/><Relationship Id="rId4" Type="http://schemas.openxmlformats.org/officeDocument/2006/relationships/image" Target="../media/image114.jpeg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1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17" Type="http://schemas.openxmlformats.org/officeDocument/2006/relationships/image" Target="../media/image14.png"/><Relationship Id="rId2" Type="http://schemas.openxmlformats.org/officeDocument/2006/relationships/image" Target="../media/image16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79.jpeg"/><Relationship Id="rId4" Type="http://schemas.openxmlformats.org/officeDocument/2006/relationships/image" Target="../media/image1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4.png"/><Relationship Id="rId4" Type="http://schemas.openxmlformats.org/officeDocument/2006/relationships/image" Target="../media/image139.png"/><Relationship Id="rId9" Type="http://schemas.openxmlformats.org/officeDocument/2006/relationships/image" Target="../media/image1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6.png"/><Relationship Id="rId7" Type="http://schemas.openxmlformats.org/officeDocument/2006/relationships/image" Target="../media/image143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12" Type="http://schemas.openxmlformats.org/officeDocument/2006/relationships/image" Target="../media/image1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11" Type="http://schemas.openxmlformats.org/officeDocument/2006/relationships/image" Target="../media/image157.jpeg"/><Relationship Id="rId5" Type="http://schemas.openxmlformats.org/officeDocument/2006/relationships/image" Target="../media/image151.png"/><Relationship Id="rId10" Type="http://schemas.openxmlformats.org/officeDocument/2006/relationships/image" Target="../media/image156.jpeg"/><Relationship Id="rId4" Type="http://schemas.openxmlformats.org/officeDocument/2006/relationships/image" Target="../media/image150.jpeg"/><Relationship Id="rId9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4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.png"/><Relationship Id="rId4" Type="http://schemas.openxmlformats.org/officeDocument/2006/relationships/image" Target="../media/image1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4.png"/><Relationship Id="rId7" Type="http://schemas.openxmlformats.org/officeDocument/2006/relationships/image" Target="../media/image1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10" Type="http://schemas.openxmlformats.org/officeDocument/2006/relationships/image" Target="../media/image144.png"/><Relationship Id="rId4" Type="http://schemas.openxmlformats.org/officeDocument/2006/relationships/image" Target="../media/image165.emf"/><Relationship Id="rId9" Type="http://schemas.openxmlformats.org/officeDocument/2006/relationships/image" Target="../media/image1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7" Type="http://schemas.openxmlformats.org/officeDocument/2006/relationships/image" Target="../media/image144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.png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.png"/><Relationship Id="rId4" Type="http://schemas.openxmlformats.org/officeDocument/2006/relationships/image" Target="../media/image1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.png"/><Relationship Id="rId4" Type="http://schemas.openxmlformats.org/officeDocument/2006/relationships/image" Target="../media/image171.e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72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74.emf"/><Relationship Id="rId4" Type="http://schemas.openxmlformats.org/officeDocument/2006/relationships/image" Target="../media/image173.emf"/><Relationship Id="rId9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75.emf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7.emf"/><Relationship Id="rId4" Type="http://schemas.openxmlformats.org/officeDocument/2006/relationships/image" Target="../media/image176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44.png"/><Relationship Id="rId2" Type="http://schemas.openxmlformats.org/officeDocument/2006/relationships/hyperlink" Target="http://www.sanit.cte.kmutt.ac.th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7.png"/><Relationship Id="rId7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emf"/><Relationship Id="rId5" Type="http://schemas.openxmlformats.org/officeDocument/2006/relationships/image" Target="../media/image39.wmf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16736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FLOOD EVENTS AS MAN-MADE/ NATURAL DISASTERS &amp; THE EFFECTS OF CLIMATE CHANGE ON RAW WATER SUPPLY FOR MWA, THAILAND</a:t>
            </a:r>
            <a:endParaRPr lang="th-TH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2" y="436800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* S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.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Wongsa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ctr"/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King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Mongkut’s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University of Technology </a:t>
            </a:r>
            <a:r>
              <a:rPr lang="en-US" sz="40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Thonburi</a:t>
            </a:r>
            <a:r>
              <a:rPr lang="en-US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, </a:t>
            </a:r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Thailand</a:t>
            </a:r>
            <a:endParaRPr lang="en-U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754" y="4373096"/>
            <a:ext cx="596438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กลุ่ม 5"/>
          <p:cNvGrpSpPr/>
          <p:nvPr/>
        </p:nvGrpSpPr>
        <p:grpSpPr>
          <a:xfrm>
            <a:off x="7031" y="91480"/>
            <a:ext cx="9119692" cy="457200"/>
            <a:chOff x="7031" y="1644"/>
            <a:chExt cx="9119692" cy="563154"/>
          </a:xfrm>
        </p:grpSpPr>
        <p:sp>
          <p:nvSpPr>
            <p:cNvPr id="10" name="TextBox 9"/>
            <p:cNvSpPr txBox="1"/>
            <p:nvPr/>
          </p:nvSpPr>
          <p:spPr>
            <a:xfrm>
              <a:off x="1553176" y="35913"/>
              <a:ext cx="611516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ASEAN Academic Networking </a:t>
              </a:r>
              <a:r>
                <a:rPr lang="en-US" sz="19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in Water </a:t>
              </a:r>
              <a:r>
                <a:rPr lang="en-US" sz="1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Disaster Management and Climate Change</a:t>
              </a:r>
              <a:endParaRPr lang="th-TH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50" y="16158"/>
              <a:ext cx="1515873" cy="548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" y="1644"/>
              <a:ext cx="1488651" cy="548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0" y="5397023"/>
            <a:ext cx="91163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Comparison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of cumulative rainfall between (a) average annual rainfall (1950-1997) and (b) 2011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. (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HAII, Thailand)</a:t>
            </a:r>
          </a:p>
        </p:txBody>
      </p:sp>
      <p:pic>
        <p:nvPicPr>
          <p:cNvPr id="5122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91271"/>
            <a:ext cx="2830135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237" y="693216"/>
            <a:ext cx="2668075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987824" y="3645024"/>
            <a:ext cx="792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(a)</a:t>
            </a: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012160" y="3645024"/>
            <a:ext cx="792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(b)</a:t>
            </a: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6" y="3261598"/>
            <a:ext cx="2052120" cy="211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087724" y="4726885"/>
            <a:ext cx="54366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Calibri"/>
              </a:rPr>
              <a:t>Rainfall in 2011 &gt; Ave. 35%</a:t>
            </a:r>
            <a:endParaRPr lang="th-TH" sz="36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9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816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5397023"/>
            <a:ext cx="8501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The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hydrograph at station C.2,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Nakhon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Sawan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province. (RID, Thailand)</a:t>
            </a:r>
          </a:p>
        </p:txBody>
      </p:sp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904" y="981168"/>
            <a:ext cx="6561496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8" y="1340768"/>
            <a:ext cx="828154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ja-JP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MS Mincho" pitchFamily="49" charset="-128"/>
                <a:cs typeface="CordiaUPC" pitchFamily="34" charset="-34"/>
              </a:rPr>
              <a:t>Discharge m</a:t>
            </a:r>
            <a:r>
              <a:rPr kumimoji="0" lang="en-US" altLang="ja-JP" sz="4000" b="1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MS Mincho" pitchFamily="49" charset="-128"/>
                <a:cs typeface="CordiaUPC" pitchFamily="34" charset="-34"/>
              </a:rPr>
              <a:t>3</a:t>
            </a:r>
            <a:r>
              <a:rPr kumimoji="0" lang="en-US" altLang="ja-JP" sz="4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MS Mincho" pitchFamily="49" charset="-128"/>
                <a:cs typeface="CordiaUPC" pitchFamily="34" charset="-34"/>
              </a:rPr>
              <a:t>/s</a:t>
            </a:r>
            <a:endParaRPr kumimoji="0" lang="th-TH" sz="4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547939" y="611971"/>
            <a:ext cx="107173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6000</a:t>
            </a:r>
          </a:p>
          <a:p>
            <a:pPr algn="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5000</a:t>
            </a:r>
          </a:p>
          <a:p>
            <a:pPr algn="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4000</a:t>
            </a:r>
          </a:p>
          <a:p>
            <a:pPr algn="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3000</a:t>
            </a:r>
          </a:p>
          <a:p>
            <a:pPr algn="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2000</a:t>
            </a:r>
          </a:p>
          <a:p>
            <a:pPr algn="r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1000</a:t>
            </a:r>
          </a:p>
          <a:p>
            <a:pPr algn="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0</a:t>
            </a:r>
            <a:endParaRPr lang="th-TH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2324874" y="4891807"/>
            <a:ext cx="57755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 (April-March, water year)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619672" y="976660"/>
            <a:ext cx="472109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sz="3600" b="1" baseline="-25000" dirty="0" err="1" smtClean="0">
                <a:solidFill>
                  <a:srgbClr val="FF0000"/>
                </a:solidFill>
                <a:latin typeface="Calibri"/>
              </a:rPr>
              <a:t>peak</a:t>
            </a:r>
            <a:r>
              <a:rPr lang="en-US" sz="3600" b="1" dirty="0" smtClean="0">
                <a:solidFill>
                  <a:srgbClr val="FF0000"/>
                </a:solidFill>
                <a:latin typeface="Calibri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4,686 m</a:t>
            </a:r>
            <a:r>
              <a:rPr lang="en-US" sz="3600" b="1" baseline="30000" dirty="0">
                <a:solidFill>
                  <a:srgbClr val="FF0000"/>
                </a:solidFill>
                <a:latin typeface="Calibri"/>
              </a:rPr>
              <a:t>3</a:t>
            </a:r>
            <a:r>
              <a:rPr lang="en-US" sz="3600" b="1" dirty="0">
                <a:solidFill>
                  <a:srgbClr val="FF0000"/>
                </a:solidFill>
                <a:latin typeface="Calibri"/>
              </a:rPr>
              <a:t>/s </a:t>
            </a:r>
            <a:endParaRPr lang="en-US" sz="3600" b="1" dirty="0" smtClean="0">
              <a:solidFill>
                <a:srgbClr val="FF0000"/>
              </a:solidFill>
              <a:latin typeface="Calibri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Calibri"/>
              </a:rPr>
              <a:t>Volume = 52,961 MCM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Calibri"/>
              </a:rPr>
              <a:t>(Ave. = 23,140 MCM)</a:t>
            </a:r>
            <a:endParaRPr lang="th-TH" sz="36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758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0" y="5397023"/>
            <a:ext cx="911635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Location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of dikes broken at (a) Bang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Chom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Sri Regulator  (Location no.6) and (b) Left bank of Chao Phraya river. (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RID)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717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36712"/>
            <a:ext cx="2881171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47" y="3068960"/>
            <a:ext cx="288117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323528" y="3645024"/>
            <a:ext cx="792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(a)</a:t>
            </a:r>
            <a:endParaRPr lang="th-TH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8028384" y="3645024"/>
            <a:ext cx="792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(b)</a:t>
            </a:r>
            <a:endParaRPr lang="th-TH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3584823" cy="502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415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0" y="5807005"/>
            <a:ext cx="9116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Failures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of barriers protection of industrial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parks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.</a:t>
            </a:r>
          </a:p>
        </p:txBody>
      </p:sp>
      <p:pic>
        <p:nvPicPr>
          <p:cNvPr id="8194" name="Picture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83802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7272"/>
            <a:ext cx="4452954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339973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863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0" y="5807005"/>
            <a:ext cx="9116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in Don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Muang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international airport.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8464"/>
            <a:ext cx="479888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3" y="2205264"/>
            <a:ext cx="4798889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flipV="1">
            <a:off x="4860032" y="3940759"/>
            <a:ext cx="504056" cy="720080"/>
          </a:xfrm>
          <a:prstGeom prst="straightConnector1">
            <a:avLst/>
          </a:prstGeom>
          <a:ln w="152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860032" y="4509120"/>
            <a:ext cx="1296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direction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111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107950" y="478413"/>
            <a:ext cx="358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ja-JP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MS Gothic" pitchFamily="49" charset="-128"/>
                <a:cs typeface="CordiaUPC" pitchFamily="34" charset="-34"/>
              </a:rPr>
              <a:t>Continuity eq.</a:t>
            </a:r>
            <a:endParaRPr kumimoji="1" lang="en-US" altLang="ja-JP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ea typeface="MS Gothic" pitchFamily="49" charset="-128"/>
              <a:cs typeface="CordiaUPC" pitchFamily="34" charset="-34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909507"/>
              </p:ext>
            </p:extLst>
          </p:nvPr>
        </p:nvGraphicFramePr>
        <p:xfrm>
          <a:off x="395288" y="965349"/>
          <a:ext cx="29527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3" name="Equation" r:id="rId4" imgW="1497950" imgH="444307" progId="Equation.DSMT4">
                  <p:embed/>
                </p:oleObj>
              </mc:Choice>
              <mc:Fallback>
                <p:oleObj name="Equation" r:id="rId4" imgW="1497950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00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65349"/>
                        <a:ext cx="295275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107950" y="1714500"/>
            <a:ext cx="3581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ja-JP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MS Gothic" pitchFamily="49" charset="-128"/>
                <a:cs typeface="CordiaUPC" pitchFamily="34" charset="-34"/>
              </a:rPr>
              <a:t>Momentum eq.</a:t>
            </a:r>
            <a:endParaRPr kumimoji="1" lang="en-US" altLang="ja-JP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ea typeface="MS Gothic" pitchFamily="49" charset="-128"/>
              <a:cs typeface="CordiaUPC" pitchFamily="34" charset="-34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4358023"/>
              </p:ext>
            </p:extLst>
          </p:nvPr>
        </p:nvGraphicFramePr>
        <p:xfrm>
          <a:off x="323850" y="2227263"/>
          <a:ext cx="831056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4" name="Equation" r:id="rId6" imgW="4533900" imgH="508000" progId="Equation.DSMT4">
                  <p:embed/>
                </p:oleObj>
              </mc:Choice>
              <mc:Fallback>
                <p:oleObj name="Equation" r:id="rId6" imgW="45339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100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227263"/>
                        <a:ext cx="8310563" cy="93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081678"/>
              </p:ext>
            </p:extLst>
          </p:nvPr>
        </p:nvGraphicFramePr>
        <p:xfrm>
          <a:off x="354013" y="3306763"/>
          <a:ext cx="8224837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5" name="Equation" r:id="rId8" imgW="4483100" imgH="508000" progId="Equation.DSMT4">
                  <p:embed/>
                </p:oleObj>
              </mc:Choice>
              <mc:Fallback>
                <p:oleObj name="Equation" r:id="rId8" imgW="44831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100000" contrast="-10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3306763"/>
                        <a:ext cx="8224837" cy="935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1" name="Text Box 7"/>
          <p:cNvSpPr txBox="1">
            <a:spLocks noChangeArrowheads="1"/>
          </p:cNvSpPr>
          <p:nvPr/>
        </p:nvSpPr>
        <p:spPr bwMode="auto">
          <a:xfrm>
            <a:off x="76200" y="4314825"/>
            <a:ext cx="8991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where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h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water depth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; 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u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, </a:t>
            </a:r>
            <a:r>
              <a:rPr lang="en-US" altLang="ko-KR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v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depth averaged velocity components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; </a:t>
            </a:r>
            <a:r>
              <a:rPr lang="en-US" altLang="ko-K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/>
                <a:ea typeface="Batang"/>
                <a:cs typeface="Cordia New"/>
              </a:rPr>
              <a:t>t</a:t>
            </a:r>
            <a:r>
              <a:rPr lang="en-US" altLang="ko-KR" b="1" i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b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bed shear stress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; 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/>
                <a:ea typeface="Batang"/>
                <a:cs typeface="Cordia New"/>
              </a:rPr>
              <a:t>r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water density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; 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H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stage height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(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H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h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+ </a:t>
            </a:r>
            <a:r>
              <a:rPr lang="en-US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z</a:t>
            </a:r>
            <a:r>
              <a:rPr lang="en-US" altLang="ko-KR" b="1" i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b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); </a:t>
            </a:r>
            <a:r>
              <a:rPr lang="en-US" altLang="ko-K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z</a:t>
            </a:r>
            <a:r>
              <a:rPr lang="en-US" altLang="ko-KR" b="1" i="1" baseline="-25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b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bed 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elevation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; 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/>
                <a:ea typeface="Batang"/>
                <a:cs typeface="Cordia New"/>
              </a:rPr>
              <a:t>n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eddy viscosity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; 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t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time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;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and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x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, </a:t>
            </a:r>
            <a:r>
              <a:rPr lang="en-US" altLang="ko-K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Batang"/>
                <a:cs typeface="Angsana New"/>
              </a:rPr>
              <a:t>y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 New"/>
                <a:ea typeface="Batang"/>
                <a:cs typeface="Cordia New"/>
              </a:rPr>
              <a:t>=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spatial coordinate components in the Cartesian </a:t>
            </a:r>
            <a:r>
              <a:rPr lang="en-US" altLang="ko-K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Batang"/>
                <a:cs typeface="CordiaUPC" pitchFamily="34" charset="-34"/>
              </a:rPr>
              <a:t>system.</a:t>
            </a:r>
            <a:endParaRPr kumimoji="1" lang="en-US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ea typeface="MS Mincho" pitchFamily="49" charset="-128"/>
              <a:cs typeface="CordiaUPC" pitchFamily="34" charset="-34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>
            <a:lum bright="-10000"/>
          </a:blip>
          <a:srcRect/>
          <a:stretch>
            <a:fillRect/>
          </a:stretch>
        </p:blipFill>
        <p:spPr bwMode="auto">
          <a:xfrm>
            <a:off x="6300192" y="188640"/>
            <a:ext cx="2607412" cy="1787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123728" y="116632"/>
            <a:ext cx="417646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kumimoji="1" lang="en-US" altLang="ja-JP" sz="4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MS Gothic" pitchFamily="49" charset="-128"/>
                <a:cs typeface="CordiaUPC" pitchFamily="34" charset="-34"/>
              </a:rPr>
              <a:t>iRIC</a:t>
            </a:r>
            <a:r>
              <a:rPr kumimoji="1" lang="en-US" altLang="ja-JP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ea typeface="MS Gothic" pitchFamily="49" charset="-128"/>
                <a:cs typeface="CordiaUPC" pitchFamily="34" charset="-34"/>
              </a:rPr>
              <a:t>: Nays2DFlood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(http://i-ric.org/en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/)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68634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1266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08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1946025"/>
            <a:ext cx="8501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Case</a:t>
            </a:r>
            <a:r>
              <a:rPr lang="th-TH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I</a:t>
            </a:r>
            <a:endParaRPr lang="th-TH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  <a:p>
            <a:pPr algn="ctr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in 2011</a:t>
            </a:r>
            <a:endParaRPr lang="th-TH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214282" y="357166"/>
            <a:ext cx="87868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Results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and Discussions</a:t>
            </a:r>
            <a:endParaRPr lang="th-TH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2430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428625" y="4630738"/>
            <a:ext cx="84740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 condition:</a:t>
            </a:r>
          </a:p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Manning’s n = 0.03,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x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=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y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= 140 m, SRTM DEM</a:t>
            </a:r>
          </a:p>
          <a:p>
            <a:pPr algn="ctr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1438" y="4143375"/>
            <a:ext cx="90011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h-TH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	            (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a</a:t>
            </a:r>
            <a:r>
              <a:rPr lang="th-TH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DEM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		      </a:t>
            </a:r>
            <a:r>
              <a:rPr lang="th-TH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</a:t>
            </a:r>
            <a:r>
              <a:rPr lang="th-TH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Inflow Flood Hydrograph</a:t>
            </a:r>
            <a:endParaRPr lang="th-TH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000125"/>
            <a:ext cx="4075113" cy="3060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3938" y="1014413"/>
            <a:ext cx="4068762" cy="30591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69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66435" y="6351711"/>
            <a:ext cx="9001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17 October 2011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(d)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23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October 2011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1438" y="3000375"/>
            <a:ext cx="9001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a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3 October 2011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(b)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9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October 2011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4643438" y="71438"/>
            <a:ext cx="3835400" cy="2879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642938" y="71438"/>
            <a:ext cx="3836987" cy="2879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4">
            <a:lum bright="-20000"/>
          </a:blip>
          <a:srcRect/>
          <a:stretch>
            <a:fillRect/>
          </a:stretch>
        </p:blipFill>
        <p:spPr bwMode="auto">
          <a:xfrm>
            <a:off x="642938" y="3429000"/>
            <a:ext cx="3832225" cy="2879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3" name="Picture 5"/>
          <p:cNvPicPr>
            <a:picLocks noChangeAspect="1" noChangeArrowheads="1"/>
          </p:cNvPicPr>
          <p:nvPr/>
        </p:nvPicPr>
        <p:blipFill>
          <a:blip r:embed="rId5">
            <a:lum bright="-20000"/>
          </a:blip>
          <a:srcRect/>
          <a:stretch>
            <a:fillRect/>
          </a:stretch>
        </p:blipFill>
        <p:spPr bwMode="auto">
          <a:xfrm>
            <a:off x="4664075" y="3429000"/>
            <a:ext cx="3836988" cy="2879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755576" y="2124145"/>
            <a:ext cx="3528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Satellite           Simulated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1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4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4714875" y="681038"/>
            <a:ext cx="3824288" cy="2879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660400" y="658813"/>
            <a:ext cx="3840163" cy="28797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66435" y="4065588"/>
            <a:ext cx="90011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Comparison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of time series of flood depth and propagation between simulated results (right) and GISTDA satellite data (left).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6435" y="3573016"/>
            <a:ext cx="9001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e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29 October 2011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	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(f)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8 November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2011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6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55576" y="2996952"/>
            <a:ext cx="3528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Satellite           Simulated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87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251520" y="1268760"/>
            <a:ext cx="864096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1. Flood in 2011</a:t>
            </a:r>
          </a:p>
          <a:p>
            <a:pPr algn="thaiDist"/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2. Experiments &amp; </a:t>
            </a: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Simulations of Dike Breach</a:t>
            </a:r>
            <a:endParaRPr lang="en-US" altLang="ja-JP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/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3. Flood in Mekong River</a:t>
            </a:r>
          </a:p>
          <a:p>
            <a:pPr algn="thaiDist"/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4. Effect of Climate Change on Raw Water Supply, MWA </a:t>
            </a:r>
          </a:p>
          <a:p>
            <a:pPr algn="thaiDist"/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(MWA: </a:t>
            </a:r>
            <a:r>
              <a:rPr lang="en-US" altLang="ja-JP" sz="4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</a:t>
            </a: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etropolitan </a:t>
            </a:r>
            <a:r>
              <a:rPr lang="en-US" altLang="ja-JP" sz="4000" b="1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W</a:t>
            </a: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aterworks </a:t>
            </a:r>
            <a:r>
              <a:rPr lang="en-US" altLang="ja-JP" sz="40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uthority)</a:t>
            </a:r>
            <a:endParaRPr lang="en-US" altLang="ja-JP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altLang="ja-JP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Content of Presentation</a:t>
            </a:r>
            <a:endParaRPr lang="en-US" altLang="ja-JP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pSp>
        <p:nvGrpSpPr>
          <p:cNvPr id="4" name="กลุ่ม 3"/>
          <p:cNvGrpSpPr/>
          <p:nvPr/>
        </p:nvGrpSpPr>
        <p:grpSpPr>
          <a:xfrm>
            <a:off x="7031" y="91480"/>
            <a:ext cx="9119692" cy="457200"/>
            <a:chOff x="7031" y="1644"/>
            <a:chExt cx="9119692" cy="563154"/>
          </a:xfrm>
        </p:grpSpPr>
        <p:sp>
          <p:nvSpPr>
            <p:cNvPr id="5" name="TextBox 4"/>
            <p:cNvSpPr txBox="1"/>
            <p:nvPr/>
          </p:nvSpPr>
          <p:spPr>
            <a:xfrm>
              <a:off x="1553176" y="35913"/>
              <a:ext cx="611516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ASEAN Academic Networking </a:t>
              </a:r>
              <a:r>
                <a:rPr lang="en-US" sz="19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in Water </a:t>
              </a:r>
              <a:r>
                <a:rPr lang="en-US" sz="1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cs typeface="CordiaUPC" panose="020B0304020202020204" pitchFamily="34" charset="-34"/>
                </a:rPr>
                <a:t>Disaster Management and Climate Change</a:t>
              </a:r>
              <a:endParaRPr lang="th-TH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850" y="16158"/>
              <a:ext cx="1515873" cy="548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" y="1644"/>
              <a:ext cx="1488651" cy="548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5661" y="1658439"/>
            <a:ext cx="1702686" cy="371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円/楕円 5"/>
          <p:cNvSpPr/>
          <p:nvPr/>
        </p:nvSpPr>
        <p:spPr>
          <a:xfrm>
            <a:off x="7786710" y="2182218"/>
            <a:ext cx="216024" cy="216024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6" name="テキスト ボックス 6"/>
          <p:cNvSpPr txBox="1"/>
          <p:nvPr/>
        </p:nvSpPr>
        <p:spPr>
          <a:xfrm>
            <a:off x="7958293" y="2075097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River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7" name="テキスト ボックス 7"/>
          <p:cNvSpPr txBox="1"/>
          <p:nvPr/>
        </p:nvSpPr>
        <p:spPr>
          <a:xfrm>
            <a:off x="7958293" y="2497853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Floodplain</a:t>
            </a:r>
            <a:endParaRPr kumimoji="1" lang="ja-JP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8" name="円/楕円 8"/>
          <p:cNvSpPr/>
          <p:nvPr/>
        </p:nvSpPr>
        <p:spPr>
          <a:xfrm>
            <a:off x="7786710" y="2600618"/>
            <a:ext cx="21602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57188" y="5397023"/>
            <a:ext cx="8501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Comparison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of flood depth between simulated results (right) and measured data (IMPAC-T).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539552" y="620688"/>
            <a:ext cx="6337578" cy="475252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691680" y="4572417"/>
            <a:ext cx="7056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Satellite                     Simulated                IMPAC_T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0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3922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1946025"/>
            <a:ext cx="8501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Case</a:t>
            </a:r>
            <a:r>
              <a:rPr lang="th-TH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II</a:t>
            </a:r>
            <a:endParaRPr lang="th-TH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  <a:p>
            <a:pPr algn="ctr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Industrial Park</a:t>
            </a:r>
            <a:endParaRPr lang="th-TH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28625" y="4630738"/>
            <a:ext cx="84740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 condition:</a:t>
            </a:r>
          </a:p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Manning’s n = 0.03,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x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=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y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= 100 m, SRTM DEM</a:t>
            </a:r>
          </a:p>
          <a:p>
            <a:pPr algn="ctr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807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 t="4395"/>
          <a:stretch>
            <a:fillRect/>
          </a:stretch>
        </p:blipFill>
        <p:spPr bwMode="auto">
          <a:xfrm>
            <a:off x="0" y="-28575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Callout 2 4"/>
          <p:cNvSpPr/>
          <p:nvPr/>
        </p:nvSpPr>
        <p:spPr>
          <a:xfrm>
            <a:off x="1162735" y="571500"/>
            <a:ext cx="1980515" cy="357188"/>
          </a:xfrm>
          <a:prstGeom prst="borderCallout2">
            <a:avLst>
              <a:gd name="adj1" fmla="val 48750"/>
              <a:gd name="adj2" fmla="val 98333"/>
              <a:gd name="adj3" fmla="val 48750"/>
              <a:gd name="adj4" fmla="val 124508"/>
              <a:gd name="adj5" fmla="val -58977"/>
              <a:gd name="adj6" fmla="val 14462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1.Saharattanakhon</a:t>
            </a:r>
            <a:endParaRPr lang="th-TH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Line Callout 2 16"/>
          <p:cNvSpPr/>
          <p:nvPr/>
        </p:nvSpPr>
        <p:spPr>
          <a:xfrm>
            <a:off x="1785938" y="1285875"/>
            <a:ext cx="1500187" cy="285750"/>
          </a:xfrm>
          <a:prstGeom prst="borderCallout2">
            <a:avLst>
              <a:gd name="adj1" fmla="val 48750"/>
              <a:gd name="adj2" fmla="val 98333"/>
              <a:gd name="adj3" fmla="val 48750"/>
              <a:gd name="adj4" fmla="val 124508"/>
              <a:gd name="adj5" fmla="val 306018"/>
              <a:gd name="adj6" fmla="val 17874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2.Rojana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Line Callout 2 17"/>
          <p:cNvSpPr/>
          <p:nvPr/>
        </p:nvSpPr>
        <p:spPr>
          <a:xfrm>
            <a:off x="1357313" y="2357438"/>
            <a:ext cx="1500187" cy="285750"/>
          </a:xfrm>
          <a:prstGeom prst="borderCallout2">
            <a:avLst>
              <a:gd name="adj1" fmla="val 48750"/>
              <a:gd name="adj2" fmla="val 98333"/>
              <a:gd name="adj3" fmla="val 48750"/>
              <a:gd name="adj4" fmla="val 124508"/>
              <a:gd name="adj5" fmla="val 272586"/>
              <a:gd name="adj6" fmla="val 17783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3.Hitech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Callout 2 18"/>
          <p:cNvSpPr/>
          <p:nvPr/>
        </p:nvSpPr>
        <p:spPr>
          <a:xfrm>
            <a:off x="5214938" y="4143375"/>
            <a:ext cx="1714500" cy="357188"/>
          </a:xfrm>
          <a:prstGeom prst="borderCallout2">
            <a:avLst>
              <a:gd name="adj1" fmla="val 45416"/>
              <a:gd name="adj2" fmla="val 295"/>
              <a:gd name="adj3" fmla="val 42084"/>
              <a:gd name="adj4" fmla="val -20589"/>
              <a:gd name="adj5" fmla="val -102496"/>
              <a:gd name="adj6" fmla="val -75130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5.Bang Pa-in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Line Callout 2 20"/>
          <p:cNvSpPr/>
          <p:nvPr/>
        </p:nvSpPr>
        <p:spPr>
          <a:xfrm>
            <a:off x="6929438" y="3643313"/>
            <a:ext cx="2143125" cy="285750"/>
          </a:xfrm>
          <a:prstGeom prst="borderCallout2">
            <a:avLst>
              <a:gd name="adj1" fmla="val 45416"/>
              <a:gd name="adj2" fmla="val 295"/>
              <a:gd name="adj3" fmla="val 42084"/>
              <a:gd name="adj4" fmla="val -20589"/>
              <a:gd name="adj5" fmla="val -159850"/>
              <a:gd name="adj6" fmla="val -59379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4.Factory Land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Line Callout 2 30"/>
          <p:cNvSpPr/>
          <p:nvPr/>
        </p:nvSpPr>
        <p:spPr>
          <a:xfrm>
            <a:off x="5143500" y="5143500"/>
            <a:ext cx="1785938" cy="285750"/>
          </a:xfrm>
          <a:prstGeom prst="borderCallout2">
            <a:avLst>
              <a:gd name="adj1" fmla="val 45416"/>
              <a:gd name="adj2" fmla="val 295"/>
              <a:gd name="adj3" fmla="val 42084"/>
              <a:gd name="adj4" fmla="val -20589"/>
              <a:gd name="adj5" fmla="val -120644"/>
              <a:gd name="adj6" fmla="val -6883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6.Navanakhon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Line Callout 2 31"/>
          <p:cNvSpPr/>
          <p:nvPr/>
        </p:nvSpPr>
        <p:spPr>
          <a:xfrm>
            <a:off x="4857750" y="6429375"/>
            <a:ext cx="1714500" cy="357188"/>
          </a:xfrm>
          <a:prstGeom prst="borderCallout2">
            <a:avLst>
              <a:gd name="adj1" fmla="val 45416"/>
              <a:gd name="adj2" fmla="val 295"/>
              <a:gd name="adj3" fmla="val 42084"/>
              <a:gd name="adj4" fmla="val -20589"/>
              <a:gd name="adj5" fmla="val -87293"/>
              <a:gd name="adj6" fmla="val -74334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7.Bangkadi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143375" y="2096535"/>
            <a:ext cx="571500" cy="142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3214688" y="0"/>
            <a:ext cx="2928937" cy="6500813"/>
            <a:chOff x="3214678" y="0"/>
            <a:chExt cx="2928958" cy="6500834"/>
          </a:xfrm>
        </p:grpSpPr>
        <p:sp>
          <p:nvSpPr>
            <p:cNvPr id="46" name="Oval 45"/>
            <p:cNvSpPr/>
            <p:nvPr/>
          </p:nvSpPr>
          <p:spPr>
            <a:xfrm>
              <a:off x="3643306" y="0"/>
              <a:ext cx="714380" cy="714377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071934" y="1857381"/>
              <a:ext cx="714380" cy="714377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3643306" y="2857509"/>
              <a:ext cx="714380" cy="714377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571868" y="3429011"/>
              <a:ext cx="714380" cy="714377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643306" y="4357702"/>
              <a:ext cx="714380" cy="714377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429256" y="2857509"/>
              <a:ext cx="714380" cy="714377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14678" y="5786457"/>
              <a:ext cx="714380" cy="714377"/>
            </a:xfrm>
            <a:prstGeom prst="ellipse">
              <a:avLst/>
            </a:prstGeom>
            <a:noFill/>
            <a:ln w="3492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4" name="Freeform 53"/>
          <p:cNvSpPr/>
          <p:nvPr/>
        </p:nvSpPr>
        <p:spPr>
          <a:xfrm>
            <a:off x="3949700" y="286785"/>
            <a:ext cx="1560513" cy="1347787"/>
          </a:xfrm>
          <a:custGeom>
            <a:avLst/>
            <a:gdLst>
              <a:gd name="connsiteX0" fmla="*/ 0 w 1060450"/>
              <a:gd name="connsiteY0" fmla="*/ 1276350 h 1276350"/>
              <a:gd name="connsiteX1" fmla="*/ 25400 w 1060450"/>
              <a:gd name="connsiteY1" fmla="*/ 1079500 h 1276350"/>
              <a:gd name="connsiteX2" fmla="*/ 50800 w 1060450"/>
              <a:gd name="connsiteY2" fmla="*/ 850900 h 1276350"/>
              <a:gd name="connsiteX3" fmla="*/ 158750 w 1060450"/>
              <a:gd name="connsiteY3" fmla="*/ 635000 h 1276350"/>
              <a:gd name="connsiteX4" fmla="*/ 215900 w 1060450"/>
              <a:gd name="connsiteY4" fmla="*/ 469900 h 1276350"/>
              <a:gd name="connsiteX5" fmla="*/ 260350 w 1060450"/>
              <a:gd name="connsiteY5" fmla="*/ 361950 h 1276350"/>
              <a:gd name="connsiteX6" fmla="*/ 374650 w 1060450"/>
              <a:gd name="connsiteY6" fmla="*/ 292100 h 1276350"/>
              <a:gd name="connsiteX7" fmla="*/ 495300 w 1060450"/>
              <a:gd name="connsiteY7" fmla="*/ 152400 h 1276350"/>
              <a:gd name="connsiteX8" fmla="*/ 635000 w 1060450"/>
              <a:gd name="connsiteY8" fmla="*/ 69850 h 1276350"/>
              <a:gd name="connsiteX9" fmla="*/ 869950 w 1060450"/>
              <a:gd name="connsiteY9" fmla="*/ 25400 h 1276350"/>
              <a:gd name="connsiteX10" fmla="*/ 1060450 w 1060450"/>
              <a:gd name="connsiteY10" fmla="*/ 0 h 1276350"/>
              <a:gd name="connsiteX0" fmla="*/ 0 w 1560484"/>
              <a:gd name="connsiteY0" fmla="*/ 1347812 h 1347812"/>
              <a:gd name="connsiteX1" fmla="*/ 25400 w 1560484"/>
              <a:gd name="connsiteY1" fmla="*/ 1150962 h 1347812"/>
              <a:gd name="connsiteX2" fmla="*/ 50800 w 1560484"/>
              <a:gd name="connsiteY2" fmla="*/ 922362 h 1347812"/>
              <a:gd name="connsiteX3" fmla="*/ 158750 w 1560484"/>
              <a:gd name="connsiteY3" fmla="*/ 706462 h 1347812"/>
              <a:gd name="connsiteX4" fmla="*/ 215900 w 1560484"/>
              <a:gd name="connsiteY4" fmla="*/ 541362 h 1347812"/>
              <a:gd name="connsiteX5" fmla="*/ 260350 w 1560484"/>
              <a:gd name="connsiteY5" fmla="*/ 433412 h 1347812"/>
              <a:gd name="connsiteX6" fmla="*/ 374650 w 1560484"/>
              <a:gd name="connsiteY6" fmla="*/ 363562 h 1347812"/>
              <a:gd name="connsiteX7" fmla="*/ 495300 w 1560484"/>
              <a:gd name="connsiteY7" fmla="*/ 223862 h 1347812"/>
              <a:gd name="connsiteX8" fmla="*/ 635000 w 1560484"/>
              <a:gd name="connsiteY8" fmla="*/ 141312 h 1347812"/>
              <a:gd name="connsiteX9" fmla="*/ 869950 w 1560484"/>
              <a:gd name="connsiteY9" fmla="*/ 96862 h 1347812"/>
              <a:gd name="connsiteX10" fmla="*/ 1560484 w 1560484"/>
              <a:gd name="connsiteY10" fmla="*/ 0 h 13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60484" h="1347812">
                <a:moveTo>
                  <a:pt x="0" y="1347812"/>
                </a:moveTo>
                <a:cubicBezTo>
                  <a:pt x="8466" y="1284841"/>
                  <a:pt x="16933" y="1221870"/>
                  <a:pt x="25400" y="1150962"/>
                </a:cubicBezTo>
                <a:cubicBezTo>
                  <a:pt x="33867" y="1080054"/>
                  <a:pt x="28575" y="996445"/>
                  <a:pt x="50800" y="922362"/>
                </a:cubicBezTo>
                <a:cubicBezTo>
                  <a:pt x="73025" y="848279"/>
                  <a:pt x="131233" y="769962"/>
                  <a:pt x="158750" y="706462"/>
                </a:cubicBezTo>
                <a:cubicBezTo>
                  <a:pt x="186267" y="642962"/>
                  <a:pt x="198967" y="586870"/>
                  <a:pt x="215900" y="541362"/>
                </a:cubicBezTo>
                <a:cubicBezTo>
                  <a:pt x="232833" y="495854"/>
                  <a:pt x="233892" y="463045"/>
                  <a:pt x="260350" y="433412"/>
                </a:cubicBezTo>
                <a:cubicBezTo>
                  <a:pt x="286808" y="403779"/>
                  <a:pt x="335492" y="398487"/>
                  <a:pt x="374650" y="363562"/>
                </a:cubicBezTo>
                <a:cubicBezTo>
                  <a:pt x="413808" y="328637"/>
                  <a:pt x="451908" y="260904"/>
                  <a:pt x="495300" y="223862"/>
                </a:cubicBezTo>
                <a:cubicBezTo>
                  <a:pt x="538692" y="186820"/>
                  <a:pt x="572558" y="162479"/>
                  <a:pt x="635000" y="141312"/>
                </a:cubicBezTo>
                <a:cubicBezTo>
                  <a:pt x="697442" y="120145"/>
                  <a:pt x="715703" y="120414"/>
                  <a:pt x="869950" y="96862"/>
                </a:cubicBezTo>
                <a:cubicBezTo>
                  <a:pt x="1024197" y="73310"/>
                  <a:pt x="1500688" y="6879"/>
                  <a:pt x="1560484" y="0"/>
                </a:cubicBez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th-TH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179512" y="500042"/>
            <a:ext cx="1000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5 Oct. 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539552" y="1181385"/>
            <a:ext cx="12463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9 Oct.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6929454" y="4110343"/>
            <a:ext cx="1071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14 Oct.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85720" y="2252955"/>
            <a:ext cx="1071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12 Oct.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8224862" y="3857628"/>
            <a:ext cx="919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16 Oct.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6884806" y="5039037"/>
            <a:ext cx="1071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17 Oct.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6572264" y="6396359"/>
            <a:ext cx="15716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20 Oct.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4572000" y="-46616"/>
            <a:ext cx="414340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8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Industrial Park</a:t>
            </a:r>
            <a:endParaRPr lang="en-US" sz="8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30" name="Lightning Bolt 29"/>
          <p:cNvSpPr/>
          <p:nvPr/>
        </p:nvSpPr>
        <p:spPr>
          <a:xfrm flipH="1">
            <a:off x="7464860" y="310574"/>
            <a:ext cx="1571636" cy="157158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6" y="3214686"/>
            <a:ext cx="2500298" cy="351893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214414" y="5857892"/>
            <a:ext cx="428628" cy="428628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37" name="Straight Connector 36"/>
          <p:cNvCxnSpPr/>
          <p:nvPr/>
        </p:nvCxnSpPr>
        <p:spPr>
          <a:xfrm rot="5400000" flipH="1" flipV="1">
            <a:off x="214282" y="3815686"/>
            <a:ext cx="3000396" cy="1000132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643042" y="6259326"/>
            <a:ext cx="1271136" cy="428628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0556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71438" y="5271293"/>
            <a:ext cx="9001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(b-1)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(present scenarios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		(b-2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bank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protection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scenarios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62424"/>
            <a:ext cx="3970000" cy="4680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549505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Comparison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of flood depth between present scenarios (before flood) and with bank protection scenarios (after flood).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7086" y="562424"/>
            <a:ext cx="3799512" cy="4680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867616" y="566350"/>
            <a:ext cx="2632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8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days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: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5868144" y="566350"/>
            <a:ext cx="2632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8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days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: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04485" y="1556792"/>
            <a:ext cx="279319" cy="609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740953" y="1666892"/>
            <a:ext cx="279319" cy="609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2227657" y="1054477"/>
            <a:ext cx="27043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Saharattanakhon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6156176" y="1126485"/>
            <a:ext cx="27043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Saharattanakhon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100993" y="2675004"/>
            <a:ext cx="279319" cy="609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784533" y="2134597"/>
            <a:ext cx="1747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Rojana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160268" y="2673263"/>
            <a:ext cx="279319" cy="609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843808" y="2132856"/>
            <a:ext cx="1747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Rojana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22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134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549505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Comparison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of flood depth between present scenarios (before flood) and with bank protection scenarios (after flood).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4244" y="553488"/>
            <a:ext cx="3758795" cy="4680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71438" y="5271591"/>
            <a:ext cx="9001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(a-1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 (present scenarios)		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(a-2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) bank protection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scenarios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3172"/>
            <a:ext cx="3990000" cy="4680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867616" y="566648"/>
            <a:ext cx="2632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14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days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: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5868144" y="566648"/>
            <a:ext cx="2632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Time: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14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days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:</a:t>
            </a:r>
            <a:endParaRPr lang="th-TH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904485" y="1556792"/>
            <a:ext cx="279319" cy="609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6740953" y="1666892"/>
            <a:ext cx="279319" cy="609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227657" y="1054477"/>
            <a:ext cx="27043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Saharattanakhon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100993" y="2675004"/>
            <a:ext cx="279319" cy="609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6784533" y="2134597"/>
            <a:ext cx="1747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Rojana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3160268" y="2673263"/>
            <a:ext cx="279319" cy="609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2843808" y="2132856"/>
            <a:ext cx="1747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Rojana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4" name="TextBox 3"/>
          <p:cNvSpPr txBox="1">
            <a:spLocks noChangeArrowheads="1"/>
          </p:cNvSpPr>
          <p:nvPr/>
        </p:nvSpPr>
        <p:spPr bwMode="auto">
          <a:xfrm>
            <a:off x="6156176" y="1126485"/>
            <a:ext cx="27043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Saharattanakhon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755840" y="3933056"/>
            <a:ext cx="81063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683568" y="4222829"/>
            <a:ext cx="1747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Hitech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777592" y="3933056"/>
            <a:ext cx="810632" cy="3600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4705320" y="4222829"/>
            <a:ext cx="1747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Hitech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2915816" y="3789040"/>
            <a:ext cx="523771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2896101" y="3286725"/>
            <a:ext cx="1747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Bang Pa-in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895971" y="3787299"/>
            <a:ext cx="523771" cy="4320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6876256" y="3284984"/>
            <a:ext cx="1747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Bang Pa-in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26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6887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1946025"/>
            <a:ext cx="8501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Case</a:t>
            </a:r>
            <a:r>
              <a:rPr lang="th-TH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III</a:t>
            </a:r>
            <a:endParaRPr lang="th-TH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  <a:p>
            <a:pPr algn="ctr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Diversion Channel</a:t>
            </a:r>
            <a:endParaRPr lang="th-TH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28625" y="4630738"/>
            <a:ext cx="84740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 condition:</a:t>
            </a:r>
          </a:p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Manning’s n = 0.03,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x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=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y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= 100 m, SRTM DEM</a:t>
            </a:r>
          </a:p>
          <a:p>
            <a:pPr algn="ctr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1474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_x149056376" descr="EMB000023e042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4421"/>
            <a:ext cx="9144000" cy="2340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091727"/>
              </p:ext>
            </p:extLst>
          </p:nvPr>
        </p:nvGraphicFramePr>
        <p:xfrm>
          <a:off x="4067944" y="1016732"/>
          <a:ext cx="5004048" cy="565262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574320"/>
                <a:gridCol w="1429728"/>
              </a:tblGrid>
              <a:tr h="962192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Items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Q</a:t>
                      </a:r>
                      <a:endParaRPr lang="th-TH" altLang="ko-KR" sz="2400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cs typeface="BrowalliaUPC" panose="020B0604020202020204" pitchFamily="34" charset="-34"/>
                      </a:endParaRPr>
                    </a:p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altLang="ko-KR" sz="2400" kern="120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(</a:t>
                      </a:r>
                      <a:r>
                        <a:rPr lang="en-US" altLang="ko-KR" sz="2400" kern="1200" baseline="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m</a:t>
                      </a:r>
                      <a:r>
                        <a:rPr lang="en-US" altLang="ko-KR" sz="2400" kern="1200" baseline="3000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3</a:t>
                      </a:r>
                      <a:r>
                        <a:rPr lang="th-TH" altLang="ko-KR" sz="2400" kern="120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/</a:t>
                      </a:r>
                      <a:r>
                        <a:rPr lang="en-US" altLang="ko-KR" sz="2400" kern="120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s</a:t>
                      </a:r>
                      <a:r>
                        <a:rPr lang="th-TH" altLang="ko-KR" sz="2400" kern="120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)</a:t>
                      </a:r>
                      <a:r>
                        <a:rPr lang="en-US" altLang="ko-KR" sz="2400" kern="1200" dirty="0" smtClean="0">
                          <a:solidFill>
                            <a:schemeClr val="tx1"/>
                          </a:solidFill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 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7224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West Flood</a:t>
                      </a:r>
                      <a:r>
                        <a:rPr lang="en-US" altLang="ko-KR" sz="2400" kern="1200" baseline="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 Diversion Channel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1,200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0884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Mae </a:t>
                      </a:r>
                      <a:r>
                        <a:rPr lang="en-US" altLang="ko-KR" sz="2400" kern="1200" dirty="0" err="1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Klong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1,910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1687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East Flood</a:t>
                      </a:r>
                      <a:r>
                        <a:rPr lang="en-US" altLang="ko-KR" sz="2400" kern="1200" baseline="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 Diversion Channel</a:t>
                      </a: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 1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300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East Flood</a:t>
                      </a:r>
                      <a:r>
                        <a:rPr lang="en-US" altLang="ko-KR" sz="2400" kern="1200" baseline="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 Diversion Channel</a:t>
                      </a: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 2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300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521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err="1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Tha</a:t>
                      </a: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 Chin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400" kern="1200" dirty="0" smtClean="0">
                          <a:latin typeface="BrowalliaUPC" panose="020B0604020202020204" pitchFamily="34" charset="-34"/>
                          <a:cs typeface="BrowalliaUPC" panose="020B0604020202020204" pitchFamily="34" charset="-34"/>
                        </a:rPr>
                        <a:t>250~300</a:t>
                      </a:r>
                      <a:endParaRPr lang="en-US" altLang="ko-KR" sz="2400" b="1" kern="1200" dirty="0" smtClean="0">
                        <a:solidFill>
                          <a:schemeClr val="tx1"/>
                        </a:solidFill>
                        <a:latin typeface="BrowalliaUPC" panose="020B0604020202020204" pitchFamily="34" charset="-34"/>
                        <a:ea typeface="Rix모던고딕 B" pitchFamily="18" charset="-127"/>
                        <a:cs typeface="BrowalliaUPC" panose="020B0604020202020204" pitchFamily="34" charset="-34"/>
                      </a:endParaRPr>
                    </a:p>
                  </a:txBody>
                  <a:tcPr marL="11783" marR="11783" marT="11783" marB="1178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그림 6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19142"/>
            <a:ext cx="3924436" cy="5722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088" y="673532"/>
            <a:ext cx="2573324" cy="290326"/>
          </a:xfrm>
          <a:prstGeom prst="snip2DiagRect">
            <a:avLst>
              <a:gd name="adj1" fmla="val 0"/>
              <a:gd name="adj2" fmla="val 24309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diaUPC" pitchFamily="34" charset="-34"/>
                <a:cs typeface="CordiaUPC" pitchFamily="34" charset="-34"/>
              </a:rPr>
              <a:t>Module A5</a:t>
            </a:r>
            <a:endParaRPr lang="th-TH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04711" y="6520259"/>
            <a:ext cx="2133600" cy="365125"/>
          </a:xfrm>
        </p:spPr>
        <p:txBody>
          <a:bodyPr/>
          <a:lstStyle/>
          <a:p>
            <a:fld id="{24BFED31-67DE-4C99-8D07-962625288CD3}" type="slidenum">
              <a:rPr lang="th-TH" smtClean="0">
                <a:latin typeface="CordiaUPC" pitchFamily="34" charset="-34"/>
                <a:cs typeface="CordiaUPC" pitchFamily="34" charset="-34"/>
              </a:rPr>
              <a:pPr/>
              <a:t>26</a:t>
            </a:fld>
            <a:endParaRPr lang="th-TH" dirty="0"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53752" y="3356992"/>
            <a:ext cx="30060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Q = 1,200 m</a:t>
            </a:r>
            <a:r>
              <a:rPr lang="en-US" sz="4000" b="1" u="sng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3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/s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872208" y="2577098"/>
            <a:ext cx="25557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Q = 500 m</a:t>
            </a:r>
            <a:r>
              <a:rPr lang="en-US" sz="4000" b="1" u="sng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3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56773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502463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Diversion Channel</a:t>
            </a:r>
          </a:p>
          <a:p>
            <a:pPr>
              <a:defRPr/>
            </a:pPr>
            <a:r>
              <a:rPr lang="en-US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Q = 500 m</a:t>
            </a:r>
            <a:r>
              <a:rPr lang="en-US" sz="4800" b="1" u="sng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3</a:t>
            </a:r>
            <a:r>
              <a:rPr lang="en-US" sz="48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/s</a:t>
            </a: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 rot="16200000">
            <a:off x="-1784271" y="2511737"/>
            <a:ext cx="4500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Present condition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2011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 rot="16200000">
            <a:off x="2073381" y="2284282"/>
            <a:ext cx="45005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With Flood Diversion Channel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16632"/>
            <a:ext cx="3714776" cy="67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940152" y="379584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Diversion channel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Chainat-Pasak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6536545" y="1366797"/>
            <a:ext cx="571504" cy="214314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800776" y="656059"/>
            <a:ext cx="3022788" cy="4181475"/>
            <a:chOff x="800776" y="285728"/>
            <a:chExt cx="3022788" cy="4181475"/>
          </a:xfrm>
          <a:solidFill>
            <a:schemeClr val="bg1"/>
          </a:solidFill>
        </p:grpSpPr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56614" y="285728"/>
              <a:ext cx="2266950" cy="4181475"/>
            </a:xfrm>
            <a:prstGeom prst="rect">
              <a:avLst/>
            </a:prstGeom>
            <a:grpFill/>
            <a:ln w="25400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9462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0776" y="285728"/>
              <a:ext cx="778576" cy="4176000"/>
            </a:xfrm>
            <a:prstGeom prst="rect">
              <a:avLst/>
            </a:prstGeom>
            <a:grpFill/>
            <a:ln w="25400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2" name="TextBox 21"/>
          <p:cNvSpPr txBox="1"/>
          <p:nvPr/>
        </p:nvSpPr>
        <p:spPr>
          <a:xfrm>
            <a:off x="5229192" y="1891752"/>
            <a:ext cx="1143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Chao Phraya</a:t>
            </a: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643570" y="2759838"/>
            <a:ext cx="857256" cy="35719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85852" y="3013513"/>
            <a:ext cx="1428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Chao Phraya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428860" y="3799331"/>
            <a:ext cx="428628" cy="35719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928662" y="1441877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Thachin</a:t>
            </a:r>
            <a:endParaRPr lang="th-TH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57290" y="2156257"/>
            <a:ext cx="857256" cy="357190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H="1" flipV="1">
            <a:off x="2107389" y="2763480"/>
            <a:ext cx="1000132" cy="35719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121522" y="1427621"/>
            <a:ext cx="3698950" cy="5424181"/>
            <a:chOff x="5121522" y="1596717"/>
            <a:chExt cx="3698950" cy="5424181"/>
          </a:xfrm>
        </p:grpSpPr>
        <p:sp>
          <p:nvSpPr>
            <p:cNvPr id="2" name="Oval 1"/>
            <p:cNvSpPr/>
            <p:nvPr/>
          </p:nvSpPr>
          <p:spPr>
            <a:xfrm>
              <a:off x="5132295" y="3214378"/>
              <a:ext cx="939903" cy="187376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8" name="Oval 27"/>
            <p:cNvSpPr/>
            <p:nvPr/>
          </p:nvSpPr>
          <p:spPr>
            <a:xfrm>
              <a:off x="5800696" y="1596717"/>
              <a:ext cx="1579616" cy="1535749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Oval 28"/>
            <p:cNvSpPr/>
            <p:nvPr/>
          </p:nvSpPr>
          <p:spPr>
            <a:xfrm>
              <a:off x="6156176" y="3575343"/>
              <a:ext cx="1800200" cy="173043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1" name="Oval 30"/>
            <p:cNvSpPr/>
            <p:nvPr/>
          </p:nvSpPr>
          <p:spPr>
            <a:xfrm>
              <a:off x="5643570" y="5868770"/>
              <a:ext cx="1604696" cy="115212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3" name="Oval 32"/>
            <p:cNvSpPr/>
            <p:nvPr/>
          </p:nvSpPr>
          <p:spPr>
            <a:xfrm>
              <a:off x="7016473" y="5147134"/>
              <a:ext cx="939903" cy="1873764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2" name="TextBox 3"/>
            <p:cNvSpPr txBox="1">
              <a:spLocks noChangeArrowheads="1"/>
            </p:cNvSpPr>
            <p:nvPr/>
          </p:nvSpPr>
          <p:spPr bwMode="auto">
            <a:xfrm>
              <a:off x="5121522" y="4428610"/>
              <a:ext cx="3698950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5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Reduced Flood Depth &amp; Areas</a:t>
              </a:r>
            </a:p>
          </p:txBody>
        </p:sp>
      </p:grpSp>
      <p:pic>
        <p:nvPicPr>
          <p:cNvPr id="26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1693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1946025"/>
            <a:ext cx="8501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Case</a:t>
            </a:r>
            <a:r>
              <a:rPr lang="th-TH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IV</a:t>
            </a:r>
            <a:endParaRPr lang="th-TH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  <a:p>
            <a:pPr algn="ctr">
              <a:defRPr/>
            </a:pPr>
            <a:r>
              <a:rPr lang="en-US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Floods &amp; Return Periods</a:t>
            </a:r>
            <a:endParaRPr lang="th-TH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428625" y="4630738"/>
            <a:ext cx="84740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 condition:</a:t>
            </a:r>
          </a:p>
          <a:p>
            <a:pPr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Manning’s n = 0.03,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x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=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y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= 100 m, SRTM DEM</a:t>
            </a:r>
          </a:p>
          <a:p>
            <a:pPr algn="ctr">
              <a:defRPr/>
            </a:pPr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580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5879013"/>
            <a:ext cx="8501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Return </a:t>
            </a:r>
            <a:r>
              <a:rPr lang="fr-F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Periods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at station C.2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63689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825189" y="2875583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Ping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915816" y="1772816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Wang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851920" y="1700808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Yom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499992" y="2731567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Nan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716016" y="4459759"/>
            <a:ext cx="25388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Chao Phraya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55976" y="3573016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417477" y="3163615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Pasak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1475656" y="980728"/>
            <a:ext cx="71109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FFFF00"/>
                </a:solidFill>
                <a:latin typeface="Calibri"/>
              </a:rPr>
              <a:t>Return Periods</a:t>
            </a:r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	</a:t>
            </a:r>
            <a:r>
              <a:rPr lang="en-US" sz="3200" b="1" u="sng" dirty="0" smtClean="0">
                <a:solidFill>
                  <a:srgbClr val="FFFF00"/>
                </a:solidFill>
                <a:latin typeface="Calibri"/>
              </a:rPr>
              <a:t>Flood Discharge (m</a:t>
            </a:r>
            <a:r>
              <a:rPr lang="en-US" sz="3200" b="1" u="sng" baseline="30000" dirty="0" smtClean="0">
                <a:solidFill>
                  <a:srgbClr val="FFFF00"/>
                </a:solidFill>
                <a:latin typeface="Calibri"/>
              </a:rPr>
              <a:t>3</a:t>
            </a:r>
            <a:r>
              <a:rPr lang="en-US" sz="3200" b="1" u="sng" dirty="0" smtClean="0">
                <a:solidFill>
                  <a:srgbClr val="FFFF00"/>
                </a:solidFill>
                <a:latin typeface="Calibri"/>
              </a:rPr>
              <a:t>/s)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	2			2,320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libri"/>
              </a:rPr>
              <a:t>	5			3,342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libri"/>
              </a:rPr>
              <a:t>	</a:t>
            </a:r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10</a:t>
            </a:r>
            <a:r>
              <a:rPr lang="en-US" sz="3200" b="1" dirty="0">
                <a:solidFill>
                  <a:srgbClr val="FFFF00"/>
                </a:solidFill>
                <a:latin typeface="Calibri"/>
              </a:rPr>
              <a:t>			</a:t>
            </a:r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4,018</a:t>
            </a:r>
            <a:endParaRPr lang="en-US" sz="3200" b="1" dirty="0">
              <a:solidFill>
                <a:srgbClr val="FFFF00"/>
              </a:solidFill>
              <a:latin typeface="Calibri"/>
            </a:endParaRPr>
          </a:p>
          <a:p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	25			4,872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	50			5,506</a:t>
            </a:r>
          </a:p>
          <a:p>
            <a:r>
              <a:rPr lang="en-US" sz="3200" b="1" dirty="0" smtClean="0">
                <a:solidFill>
                  <a:srgbClr val="FFFF00"/>
                </a:solidFill>
                <a:latin typeface="Calibri"/>
              </a:rPr>
              <a:t>	100			6,134</a:t>
            </a:r>
          </a:p>
          <a:p>
            <a:r>
              <a:rPr lang="en-US" sz="3200" b="1" dirty="0">
                <a:solidFill>
                  <a:srgbClr val="FFFF00"/>
                </a:solidFill>
                <a:latin typeface="Calibri"/>
              </a:rPr>
              <a:t>	</a:t>
            </a:r>
            <a:r>
              <a:rPr lang="en-US" sz="3200" b="1" dirty="0" smtClean="0">
                <a:solidFill>
                  <a:srgbClr val="002060"/>
                </a:solidFill>
                <a:latin typeface="Calibri"/>
              </a:rPr>
              <a:t>150			8,000</a:t>
            </a:r>
            <a:endParaRPr lang="th-TH" sz="32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3995937" y="3573016"/>
            <a:ext cx="10801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C.2</a:t>
            </a:r>
            <a:endParaRPr lang="th-T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79524" y="4757968"/>
            <a:ext cx="76368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In 2011: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Q</a:t>
            </a:r>
            <a:r>
              <a:rPr lang="en-US" sz="3200" b="1" baseline="-25000" dirty="0" err="1" smtClean="0">
                <a:solidFill>
                  <a:srgbClr val="FF0000"/>
                </a:solidFill>
                <a:latin typeface="Calibri"/>
              </a:rPr>
              <a:t>peak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 = 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4,686 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m</a:t>
            </a:r>
            <a:r>
              <a:rPr lang="en-US" sz="3200" b="1" baseline="30000" dirty="0" smtClean="0">
                <a:solidFill>
                  <a:srgbClr val="FF0000"/>
                </a:solidFill>
                <a:latin typeface="Calibri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/s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Simulation: </a:t>
            </a:r>
            <a:r>
              <a:rPr lang="en-US" sz="3200" b="1" dirty="0" err="1">
                <a:solidFill>
                  <a:srgbClr val="FF0000"/>
                </a:solidFill>
                <a:latin typeface="Calibri"/>
              </a:rPr>
              <a:t>Q</a:t>
            </a:r>
            <a:r>
              <a:rPr lang="en-US" sz="3200" b="1" baseline="-25000" dirty="0" err="1">
                <a:solidFill>
                  <a:srgbClr val="FF0000"/>
                </a:solidFill>
                <a:latin typeface="Calibri"/>
              </a:rPr>
              <a:t>peak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 = 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8,000 m</a:t>
            </a:r>
            <a:r>
              <a:rPr lang="en-US" sz="3200" b="1" baseline="30000" dirty="0" smtClean="0">
                <a:solidFill>
                  <a:srgbClr val="FF0000"/>
                </a:solidFill>
                <a:latin typeface="Calibri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/s (150 yrs.)</a:t>
            </a:r>
            <a:endParaRPr lang="th-TH" sz="32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3901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42844" y="1142984"/>
            <a:ext cx="8858312" cy="5003148"/>
            <a:chOff x="142844" y="1142984"/>
            <a:chExt cx="8858312" cy="500314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>
              <a:lum bright="-10000"/>
            </a:blip>
            <a:srcRect/>
            <a:stretch>
              <a:fillRect/>
            </a:stretch>
          </p:blipFill>
          <p:spPr bwMode="auto">
            <a:xfrm>
              <a:off x="3629031" y="1142984"/>
              <a:ext cx="1781175" cy="2590800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>
              <a:lum/>
            </a:blip>
            <a:srcRect/>
            <a:stretch>
              <a:fillRect/>
            </a:stretch>
          </p:blipFill>
          <p:spPr bwMode="auto">
            <a:xfrm>
              <a:off x="3633358" y="3714752"/>
              <a:ext cx="3581848" cy="1295400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5">
              <a:lum bright="5000"/>
            </a:blip>
            <a:srcRect/>
            <a:stretch>
              <a:fillRect/>
            </a:stretch>
          </p:blipFill>
          <p:spPr bwMode="auto">
            <a:xfrm>
              <a:off x="7200931" y="1142984"/>
              <a:ext cx="1800225" cy="1285875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>
              <a:lum/>
            </a:blip>
            <a:srcRect/>
            <a:stretch>
              <a:fillRect/>
            </a:stretch>
          </p:blipFill>
          <p:spPr bwMode="auto">
            <a:xfrm>
              <a:off x="7196181" y="2428868"/>
              <a:ext cx="1790700" cy="1299532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>
              <a:lum bright="5000"/>
            </a:blip>
            <a:srcRect/>
            <a:stretch>
              <a:fillRect/>
            </a:stretch>
          </p:blipFill>
          <p:spPr bwMode="auto">
            <a:xfrm>
              <a:off x="5414981" y="1142984"/>
              <a:ext cx="1819275" cy="1323975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8">
              <a:lum bright="-10000"/>
            </a:blip>
            <a:srcRect/>
            <a:stretch>
              <a:fillRect/>
            </a:stretch>
          </p:blipFill>
          <p:spPr bwMode="auto">
            <a:xfrm>
              <a:off x="5414981" y="2428868"/>
              <a:ext cx="1790700" cy="1304925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9">
              <a:lum bright="-10000"/>
            </a:blip>
            <a:srcRect/>
            <a:stretch>
              <a:fillRect/>
            </a:stretch>
          </p:blipFill>
          <p:spPr bwMode="auto">
            <a:xfrm>
              <a:off x="5414981" y="5000636"/>
              <a:ext cx="1785950" cy="1143008"/>
            </a:xfrm>
            <a:prstGeom prst="rect">
              <a:avLst/>
            </a:prstGeom>
            <a:solidFill>
              <a:schemeClr val="accent1"/>
            </a:solidFill>
            <a:ln w="25400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10" cstate="print">
              <a:lum bright="-10000"/>
            </a:blip>
            <a:srcRect/>
            <a:stretch>
              <a:fillRect/>
            </a:stretch>
          </p:blipFill>
          <p:spPr bwMode="auto">
            <a:xfrm>
              <a:off x="3663934" y="5030132"/>
              <a:ext cx="1691620" cy="1116000"/>
            </a:xfrm>
            <a:prstGeom prst="rect">
              <a:avLst/>
            </a:prstGeom>
            <a:noFill/>
            <a:ln w="25400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1">
              <a:lum/>
            </a:blip>
            <a:srcRect/>
            <a:stretch>
              <a:fillRect/>
            </a:stretch>
          </p:blipFill>
          <p:spPr bwMode="auto">
            <a:xfrm>
              <a:off x="7230427" y="3729498"/>
              <a:ext cx="1728000" cy="2414146"/>
            </a:xfrm>
            <a:prstGeom prst="rect">
              <a:avLst/>
            </a:prstGeom>
            <a:noFill/>
            <a:ln w="25400" cmpd="sng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12">
              <a:lum bright="-10000"/>
            </a:blip>
            <a:srcRect/>
            <a:stretch>
              <a:fillRect/>
            </a:stretch>
          </p:blipFill>
          <p:spPr bwMode="auto">
            <a:xfrm>
              <a:off x="142844" y="1180075"/>
              <a:ext cx="3414750" cy="4805945"/>
            </a:xfrm>
            <a:prstGeom prst="rect">
              <a:avLst/>
            </a:prstGeom>
            <a:noFill/>
            <a:ln w="38100">
              <a:solidFill>
                <a:srgbClr val="C00000"/>
              </a:solidFill>
              <a:miter lim="800000"/>
              <a:headEnd/>
              <a:tailEnd/>
            </a:ln>
          </p:spPr>
        </p:pic>
      </p:grpSp>
      <p:sp>
        <p:nvSpPr>
          <p:cNvPr id="18" name="Flowchart: Sequential Access Storage 17"/>
          <p:cNvSpPr/>
          <p:nvPr/>
        </p:nvSpPr>
        <p:spPr>
          <a:xfrm>
            <a:off x="179512" y="1142983"/>
            <a:ext cx="8136904" cy="4843037"/>
          </a:xfrm>
          <a:prstGeom prst="flowChartMagneticTap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Five key tropical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stroms</a:t>
            </a: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Rainfall &gt; 35%</a:t>
            </a:r>
          </a:p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Dams operation</a:t>
            </a:r>
          </a:p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High tides and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surge</a:t>
            </a:r>
            <a:endParaRPr lang="th-TH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4519618" y="188640"/>
            <a:ext cx="451687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1. Flood in 2011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648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F:\nfc8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17" y="61913"/>
            <a:ext cx="4552553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fc80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715" y="68154"/>
            <a:ext cx="4843621" cy="67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2123728" y="4437112"/>
            <a:ext cx="26419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Present</a:t>
            </a:r>
            <a:endParaRPr lang="en-US" sz="48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4314700" y="3390091"/>
            <a:ext cx="47217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with Diversion channel</a:t>
            </a:r>
            <a:endParaRPr lang="en-US" sz="4800" b="1" u="sng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39" name="TextBox 3"/>
          <p:cNvSpPr txBox="1">
            <a:spLocks noChangeArrowheads="1"/>
          </p:cNvSpPr>
          <p:nvPr/>
        </p:nvSpPr>
        <p:spPr bwMode="auto">
          <a:xfrm>
            <a:off x="5580112" y="1292567"/>
            <a:ext cx="32940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Flood areas: same</a:t>
            </a:r>
          </a:p>
        </p:txBody>
      </p:sp>
      <p:pic>
        <p:nvPicPr>
          <p:cNvPr id="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1008112" y="116632"/>
            <a:ext cx="680424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Return Periods 150 years</a:t>
            </a:r>
          </a:p>
          <a:p>
            <a:pPr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/>
              </a:rPr>
              <a:t>Q</a:t>
            </a:r>
            <a:r>
              <a:rPr lang="en-US" sz="4800" b="1" baseline="-25000" dirty="0" err="1">
                <a:solidFill>
                  <a:srgbClr val="FF0000"/>
                </a:solidFill>
                <a:latin typeface="Calibri"/>
              </a:rPr>
              <a:t>peak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 = 8,000 m</a:t>
            </a:r>
            <a:r>
              <a:rPr lang="en-US" sz="4800" b="1" baseline="30000" dirty="0">
                <a:solidFill>
                  <a:srgbClr val="FF0000"/>
                </a:solidFill>
                <a:latin typeface="Calibri"/>
              </a:rPr>
              <a:t>3</a:t>
            </a:r>
            <a:r>
              <a:rPr lang="en-US" sz="4800" b="1" dirty="0">
                <a:solidFill>
                  <a:srgbClr val="FF0000"/>
                </a:solidFill>
                <a:latin typeface="Calibri"/>
              </a:rPr>
              <a:t>/s</a:t>
            </a:r>
            <a:endParaRPr lang="en-US" sz="4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30322" y="1559340"/>
            <a:ext cx="167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Chao Phraya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7704" y="1903542"/>
            <a:ext cx="822618" cy="4313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87824" y="2060848"/>
            <a:ext cx="92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Thachin</a:t>
            </a:r>
            <a:endParaRPr lang="th-TH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187625" y="2520838"/>
            <a:ext cx="1800199" cy="620130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14700" y="1883733"/>
            <a:ext cx="761356" cy="451119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90715" y="2520838"/>
            <a:ext cx="423985" cy="620130"/>
          </a:xfrm>
          <a:prstGeom prst="straightConnector1">
            <a:avLst/>
          </a:prstGeom>
          <a:ln w="3810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5580112" y="1772816"/>
            <a:ext cx="32940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Flood depth: &gt;1.5 times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&amp;propagation (of 2011)</a:t>
            </a:r>
            <a:endParaRPr lang="th-TH" sz="24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85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55576" y="188640"/>
            <a:ext cx="828092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2.Experiments 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&amp; Simulations of Dike Breach</a:t>
            </a:r>
          </a:p>
        </p:txBody>
      </p:sp>
      <p:pic>
        <p:nvPicPr>
          <p:cNvPr id="18" name="Picture 2" descr="น้ำท่วมบางโฉมศรี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99" y="1628800"/>
            <a:ext cx="2377362" cy="151216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pic>
        <p:nvPicPr>
          <p:cNvPr id="19" name="Picture 4" descr="http://www.thairath.co.th/media/content/2011/10/10/208133/hr1667/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2232" y="3098365"/>
            <a:ext cx="2382256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7550" y="2636912"/>
            <a:ext cx="1760666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 descr="M:\PhD Kmutt\InterConference\NCCE19\ข้อมูล iRIC\planBangchomsr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65228" y="2420888"/>
            <a:ext cx="1699019" cy="1512000"/>
          </a:xfrm>
          <a:prstGeom prst="rect">
            <a:avLst/>
          </a:prstGeom>
          <a:noFill/>
        </p:spPr>
      </p:pic>
      <p:pic>
        <p:nvPicPr>
          <p:cNvPr id="22" name="Picture 6" descr="http://www.khaosod.co.th/view_resizing_images.php?filename=news-photo/khaosod/2011/09/p0106150954p1.jpg&amp;width=360&amp;height=36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7"/>
          <a:stretch/>
        </p:blipFill>
        <p:spPr bwMode="auto">
          <a:xfrm>
            <a:off x="228061" y="3603195"/>
            <a:ext cx="2637167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www.matichon.co.th/online/2011/11/13203903711320390830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37112"/>
            <a:ext cx="262530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6" t="75000" r="35227" b="19355"/>
          <a:stretch/>
        </p:blipFill>
        <p:spPr bwMode="auto">
          <a:xfrm>
            <a:off x="5547360" y="6238567"/>
            <a:ext cx="2286000" cy="43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0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295400"/>
            <a:ext cx="560705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ตัวเชื่อมต่อตรง 10"/>
          <p:cNvCxnSpPr/>
          <p:nvPr/>
        </p:nvCxnSpPr>
        <p:spPr>
          <a:xfrm flipH="1">
            <a:off x="0" y="5030788"/>
            <a:ext cx="428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 flipH="1">
            <a:off x="860425" y="1804988"/>
            <a:ext cx="428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ตัวเชื่อมต่อตรง 12"/>
          <p:cNvCxnSpPr/>
          <p:nvPr/>
        </p:nvCxnSpPr>
        <p:spPr>
          <a:xfrm flipH="1">
            <a:off x="769938" y="2070100"/>
            <a:ext cx="428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 flipH="1">
            <a:off x="211138" y="2027238"/>
            <a:ext cx="773112" cy="30035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/>
          <p:nvPr/>
        </p:nvCxnSpPr>
        <p:spPr>
          <a:xfrm>
            <a:off x="750888" y="5888038"/>
            <a:ext cx="0" cy="40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>
            <a:off x="750888" y="6184900"/>
            <a:ext cx="321786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/>
          <p:nvPr/>
        </p:nvCxnSpPr>
        <p:spPr>
          <a:xfrm>
            <a:off x="3946525" y="5892800"/>
            <a:ext cx="0" cy="406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5673725" y="5995988"/>
            <a:ext cx="0" cy="325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/>
          <p:nvPr/>
        </p:nvCxnSpPr>
        <p:spPr>
          <a:xfrm>
            <a:off x="4364038" y="5999163"/>
            <a:ext cx="0" cy="32543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ลูกศรเชื่อมต่อแบบตรง 19"/>
          <p:cNvCxnSpPr/>
          <p:nvPr/>
        </p:nvCxnSpPr>
        <p:spPr>
          <a:xfrm>
            <a:off x="4364038" y="6227763"/>
            <a:ext cx="13573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ลูกศรเชื่อมต่อแบบตรง 20"/>
          <p:cNvCxnSpPr/>
          <p:nvPr/>
        </p:nvCxnSpPr>
        <p:spPr>
          <a:xfrm flipV="1">
            <a:off x="984250" y="1804988"/>
            <a:ext cx="90488" cy="27463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2"/>
          <p:cNvSpPr txBox="1">
            <a:spLocks noChangeArrowheads="1"/>
          </p:cNvSpPr>
          <p:nvPr/>
        </p:nvSpPr>
        <p:spPr bwMode="auto">
          <a:xfrm>
            <a:off x="-79918" y="2971800"/>
            <a:ext cx="736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7.0 m</a:t>
            </a:r>
          </a:p>
        </p:txBody>
      </p:sp>
      <p:sp>
        <p:nvSpPr>
          <p:cNvPr id="23" name="TextBox 23"/>
          <p:cNvSpPr txBox="1">
            <a:spLocks noChangeArrowheads="1"/>
          </p:cNvSpPr>
          <p:nvPr/>
        </p:nvSpPr>
        <p:spPr bwMode="auto">
          <a:xfrm>
            <a:off x="2119564" y="5791200"/>
            <a:ext cx="736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5.2 m</a:t>
            </a:r>
          </a:p>
        </p:txBody>
      </p:sp>
      <p:sp>
        <p:nvSpPr>
          <p:cNvPr id="24" name="TextBox 24"/>
          <p:cNvSpPr txBox="1">
            <a:spLocks noChangeArrowheads="1"/>
          </p:cNvSpPr>
          <p:nvPr/>
        </p:nvSpPr>
        <p:spPr bwMode="auto">
          <a:xfrm>
            <a:off x="4677820" y="5867400"/>
            <a:ext cx="736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1.5 m</a:t>
            </a: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239170" y="1720850"/>
            <a:ext cx="736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1.7 m</a:t>
            </a:r>
          </a:p>
        </p:txBody>
      </p:sp>
      <p:sp>
        <p:nvSpPr>
          <p:cNvPr id="26" name="TextBox 26"/>
          <p:cNvSpPr txBox="1">
            <a:spLocks noChangeArrowheads="1"/>
          </p:cNvSpPr>
          <p:nvPr/>
        </p:nvSpPr>
        <p:spPr bwMode="auto">
          <a:xfrm>
            <a:off x="275682" y="1431925"/>
            <a:ext cx="7360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0.5 m</a:t>
            </a:r>
          </a:p>
        </p:txBody>
      </p:sp>
      <p:cxnSp>
        <p:nvCxnSpPr>
          <p:cNvPr id="28" name="ตัวเชื่อมต่อตรง 27"/>
          <p:cNvCxnSpPr/>
          <p:nvPr/>
        </p:nvCxnSpPr>
        <p:spPr>
          <a:xfrm flipH="1">
            <a:off x="895350" y="1635125"/>
            <a:ext cx="42862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/>
          <p:cNvCxnSpPr/>
          <p:nvPr/>
        </p:nvCxnSpPr>
        <p:spPr>
          <a:xfrm flipV="1">
            <a:off x="1074738" y="1593850"/>
            <a:ext cx="38100" cy="2111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0"/>
          <p:cNvSpPr txBox="1">
            <a:spLocks noChangeArrowheads="1"/>
          </p:cNvSpPr>
          <p:nvPr/>
        </p:nvSpPr>
        <p:spPr bwMode="auto">
          <a:xfrm>
            <a:off x="1577481" y="4351338"/>
            <a:ext cx="1710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Elevation 1.2 m</a:t>
            </a:r>
          </a:p>
        </p:txBody>
      </p:sp>
      <p:sp>
        <p:nvSpPr>
          <p:cNvPr id="33" name="TextBox 31"/>
          <p:cNvSpPr txBox="1">
            <a:spLocks noChangeArrowheads="1"/>
          </p:cNvSpPr>
          <p:nvPr/>
        </p:nvSpPr>
        <p:spPr bwMode="auto">
          <a:xfrm rot="4680543">
            <a:off x="3760755" y="3814117"/>
            <a:ext cx="17796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Elevation -1.5 m</a:t>
            </a:r>
          </a:p>
        </p:txBody>
      </p:sp>
      <p:sp>
        <p:nvSpPr>
          <p:cNvPr id="34" name="TextBox 37"/>
          <p:cNvSpPr txBox="1">
            <a:spLocks noChangeArrowheads="1"/>
          </p:cNvSpPr>
          <p:nvPr/>
        </p:nvSpPr>
        <p:spPr bwMode="auto">
          <a:xfrm>
            <a:off x="1177249" y="3740150"/>
            <a:ext cx="5998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Dike</a:t>
            </a:r>
            <a:endParaRPr lang="en-US" alt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TextBox 39"/>
          <p:cNvSpPr txBox="1">
            <a:spLocks noChangeArrowheads="1"/>
          </p:cNvSpPr>
          <p:nvPr/>
        </p:nvSpPr>
        <p:spPr bwMode="auto">
          <a:xfrm>
            <a:off x="1917888" y="3740150"/>
            <a:ext cx="1077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Concrete</a:t>
            </a:r>
            <a:endParaRPr lang="en-US" alt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TextBox 40"/>
          <p:cNvSpPr txBox="1">
            <a:spLocks noChangeArrowheads="1"/>
          </p:cNvSpPr>
          <p:nvPr/>
        </p:nvSpPr>
        <p:spPr bwMode="auto">
          <a:xfrm>
            <a:off x="2801139" y="3535363"/>
            <a:ext cx="11176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Regulator</a:t>
            </a:r>
            <a:endParaRPr lang="en-US" alt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7" name="รูปภาพ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67" y="1524000"/>
            <a:ext cx="27432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57600"/>
            <a:ext cx="2743200" cy="1828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9" name="TextBox 30"/>
          <p:cNvSpPr txBox="1">
            <a:spLocks noChangeArrowheads="1"/>
          </p:cNvSpPr>
          <p:nvPr/>
        </p:nvSpPr>
        <p:spPr bwMode="auto">
          <a:xfrm>
            <a:off x="1736128" y="2692400"/>
            <a:ext cx="1239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F</a:t>
            </a:r>
            <a:r>
              <a:rPr lang="en-US" altLang="en-US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loodplain</a:t>
            </a:r>
            <a:endParaRPr lang="en-US" altLang="en-US" sz="24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TextBox 30"/>
          <p:cNvSpPr txBox="1">
            <a:spLocks noChangeArrowheads="1"/>
          </p:cNvSpPr>
          <p:nvPr/>
        </p:nvSpPr>
        <p:spPr bwMode="auto">
          <a:xfrm>
            <a:off x="3827750" y="2595563"/>
            <a:ext cx="10567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Circulate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reservoir</a:t>
            </a:r>
            <a:endParaRPr lang="en-US" altLang="en-US" sz="2400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3"/>
          <p:cNvSpPr txBox="1">
            <a:spLocks noChangeArrowheads="1"/>
          </p:cNvSpPr>
          <p:nvPr/>
        </p:nvSpPr>
        <p:spPr bwMode="auto">
          <a:xfrm>
            <a:off x="288131" y="188640"/>
            <a:ext cx="87483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Dike Breach Experiment Setup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42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10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สี่เหลี่ยมผืนผ้า 1"/>
          <p:cNvSpPr>
            <a:spLocks noChangeArrowheads="1"/>
          </p:cNvSpPr>
          <p:nvPr/>
        </p:nvSpPr>
        <p:spPr bwMode="auto">
          <a:xfrm>
            <a:off x="0" y="1149303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Discharge Q =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en-US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4.14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l/s</a:t>
            </a:r>
            <a:endParaRPr lang="en-US" altLang="en-US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3" name="รูปภาพ 3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49378"/>
            <a:ext cx="28797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รูปภาพ 3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075" y="1749378"/>
            <a:ext cx="28797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รูปภาพ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1749378"/>
            <a:ext cx="28797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กล่องข้อความ 2"/>
          <p:cNvSpPr txBox="1">
            <a:spLocks noChangeArrowheads="1"/>
          </p:cNvSpPr>
          <p:nvPr/>
        </p:nvSpPr>
        <p:spPr bwMode="auto">
          <a:xfrm>
            <a:off x="7005972" y="2426393"/>
            <a:ext cx="955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  <a:latin typeface="+mj-lt"/>
                <a:ea typeface="MS Mincho" pitchFamily="49" charset="-128"/>
                <a:cs typeface="TH SarabunPSK" panose="020B0500040200020003" pitchFamily="34" charset="-34"/>
              </a:rPr>
              <a:t>0.50 </a:t>
            </a:r>
            <a:r>
              <a:rPr lang="en-US" altLang="en-US" sz="1600" b="1" dirty="0">
                <a:solidFill>
                  <a:srgbClr val="FFFF00"/>
                </a:solidFill>
                <a:latin typeface="+mj-lt"/>
                <a:ea typeface="MS Mincho" pitchFamily="49" charset="-128"/>
                <a:cs typeface="TH SarabunPSK" panose="020B0500040200020003" pitchFamily="34" charset="-34"/>
              </a:rPr>
              <a:t>m.</a:t>
            </a:r>
            <a:endParaRPr lang="en-US" altLang="en-US" sz="1600" dirty="0">
              <a:solidFill>
                <a:srgbClr val="FFFF00"/>
              </a:solidFill>
              <a:latin typeface="+mj-lt"/>
              <a:ea typeface="MS Mincho" pitchFamily="49" charset="-128"/>
              <a:cs typeface="TH SarabunPSK" panose="020B0500040200020003" pitchFamily="34" charset="-34"/>
            </a:endParaRPr>
          </a:p>
        </p:txBody>
      </p:sp>
      <p:cxnSp>
        <p:nvCxnSpPr>
          <p:cNvPr id="47" name="AutoShape 86"/>
          <p:cNvCxnSpPr>
            <a:cxnSpLocks noChangeShapeType="1"/>
          </p:cNvCxnSpPr>
          <p:nvPr/>
        </p:nvCxnSpPr>
        <p:spPr bwMode="auto">
          <a:xfrm>
            <a:off x="7116763" y="2743153"/>
            <a:ext cx="639762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Rectangle 11"/>
          <p:cNvSpPr>
            <a:spLocks noChangeArrowheads="1"/>
          </p:cNvSpPr>
          <p:nvPr/>
        </p:nvSpPr>
        <p:spPr bwMode="auto">
          <a:xfrm>
            <a:off x="4447607" y="1059858"/>
            <a:ext cx="2487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2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50" name="Rectangle 12"/>
          <p:cNvSpPr>
            <a:spLocks noChangeArrowheads="1"/>
          </p:cNvSpPr>
          <p:nvPr/>
        </p:nvSpPr>
        <p:spPr bwMode="auto">
          <a:xfrm>
            <a:off x="4447607" y="2243548"/>
            <a:ext cx="2487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52" name="รูปภาพ 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0" r="20581"/>
          <a:stretch>
            <a:fillRect/>
          </a:stretch>
        </p:blipFill>
        <p:spPr bwMode="auto">
          <a:xfrm>
            <a:off x="228600" y="4416378"/>
            <a:ext cx="29035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รูปภาพ 3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1" r="20110"/>
          <a:stretch>
            <a:fillRect/>
          </a:stretch>
        </p:blipFill>
        <p:spPr bwMode="auto">
          <a:xfrm>
            <a:off x="3149600" y="4416378"/>
            <a:ext cx="286543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รูปภาพ 3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4" r="18217"/>
          <a:stretch>
            <a:fillRect/>
          </a:stretch>
        </p:blipFill>
        <p:spPr bwMode="auto">
          <a:xfrm>
            <a:off x="6057900" y="4416378"/>
            <a:ext cx="28575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AutoShape 86"/>
          <p:cNvCxnSpPr>
            <a:cxnSpLocks noChangeShapeType="1"/>
          </p:cNvCxnSpPr>
          <p:nvPr/>
        </p:nvCxnSpPr>
        <p:spPr bwMode="auto">
          <a:xfrm>
            <a:off x="6775450" y="5483178"/>
            <a:ext cx="1096963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กล่องข้อความ 2"/>
          <p:cNvSpPr txBox="1">
            <a:spLocks noChangeArrowheads="1"/>
          </p:cNvSpPr>
          <p:nvPr/>
        </p:nvSpPr>
        <p:spPr bwMode="auto">
          <a:xfrm>
            <a:off x="6838055" y="5150340"/>
            <a:ext cx="1068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  <a:latin typeface="+mj-lt"/>
                <a:ea typeface="MS Mincho" pitchFamily="49" charset="-128"/>
                <a:cs typeface="TH SarabunPSK" panose="020B0500040200020003" pitchFamily="34" charset="-34"/>
              </a:rPr>
              <a:t>0.95 </a:t>
            </a:r>
            <a:r>
              <a:rPr lang="en-US" altLang="en-US" sz="1600" b="1" dirty="0">
                <a:solidFill>
                  <a:srgbClr val="FFFF00"/>
                </a:solidFill>
                <a:latin typeface="+mj-lt"/>
                <a:ea typeface="MS Mincho" pitchFamily="49" charset="-128"/>
                <a:cs typeface="TH SarabunPSK" panose="020B0500040200020003" pitchFamily="34" charset="-34"/>
              </a:rPr>
              <a:t>m.</a:t>
            </a:r>
            <a:endParaRPr lang="en-US" altLang="en-US" sz="1600" dirty="0">
              <a:solidFill>
                <a:srgbClr val="FFFF00"/>
              </a:solidFill>
              <a:latin typeface="+mj-lt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57" name="Rectangle 23"/>
          <p:cNvSpPr>
            <a:spLocks noChangeArrowheads="1"/>
          </p:cNvSpPr>
          <p:nvPr/>
        </p:nvSpPr>
        <p:spPr bwMode="auto">
          <a:xfrm>
            <a:off x="4456423" y="1142666"/>
            <a:ext cx="2311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58" name="Rectangle 24"/>
          <p:cNvSpPr>
            <a:spLocks noChangeArrowheads="1"/>
          </p:cNvSpPr>
          <p:nvPr/>
        </p:nvSpPr>
        <p:spPr bwMode="auto">
          <a:xfrm>
            <a:off x="4456423" y="2484976"/>
            <a:ext cx="2311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24" name="กล่องข้อความ 2"/>
          <p:cNvSpPr txBox="1">
            <a:spLocks noChangeArrowheads="1"/>
          </p:cNvSpPr>
          <p:nvPr/>
        </p:nvSpPr>
        <p:spPr bwMode="auto">
          <a:xfrm>
            <a:off x="244475" y="3318186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60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25" name="กล่องข้อความ 2"/>
          <p:cNvSpPr txBox="1">
            <a:spLocks noChangeArrowheads="1"/>
          </p:cNvSpPr>
          <p:nvPr/>
        </p:nvSpPr>
        <p:spPr bwMode="auto">
          <a:xfrm>
            <a:off x="3106842" y="3311694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2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120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26" name="กล่องข้อความ 2"/>
          <p:cNvSpPr txBox="1">
            <a:spLocks noChangeArrowheads="1"/>
          </p:cNvSpPr>
          <p:nvPr/>
        </p:nvSpPr>
        <p:spPr bwMode="auto">
          <a:xfrm>
            <a:off x="6049579" y="3285551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3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180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28" name="กล่องข้อความ 2"/>
          <p:cNvSpPr txBox="1">
            <a:spLocks noChangeArrowheads="1"/>
          </p:cNvSpPr>
          <p:nvPr/>
        </p:nvSpPr>
        <p:spPr bwMode="auto">
          <a:xfrm>
            <a:off x="248954" y="5972233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60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29" name="กล่องข้อความ 2"/>
          <p:cNvSpPr txBox="1">
            <a:spLocks noChangeArrowheads="1"/>
          </p:cNvSpPr>
          <p:nvPr/>
        </p:nvSpPr>
        <p:spPr bwMode="auto">
          <a:xfrm>
            <a:off x="3111321" y="5965741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2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120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2" name="กล่องข้อความ 2"/>
          <p:cNvSpPr txBox="1">
            <a:spLocks noChangeArrowheads="1"/>
          </p:cNvSpPr>
          <p:nvPr/>
        </p:nvSpPr>
        <p:spPr bwMode="auto">
          <a:xfrm>
            <a:off x="6054058" y="5939598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3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180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33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Experiment: Overflow Type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36" name="สี่เหลี่ยมผืนผ้า 1"/>
          <p:cNvSpPr>
            <a:spLocks noChangeArrowheads="1"/>
          </p:cNvSpPr>
          <p:nvPr/>
        </p:nvSpPr>
        <p:spPr bwMode="auto">
          <a:xfrm>
            <a:off x="-36512" y="3636313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Discharge Q =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7.78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l/s</a:t>
            </a:r>
            <a:endParaRPr lang="en-US" altLang="en-US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68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1"/>
          <p:cNvSpPr>
            <a:spLocks noChangeArrowheads="1"/>
          </p:cNvSpPr>
          <p:nvPr/>
        </p:nvSpPr>
        <p:spPr bwMode="auto">
          <a:xfrm>
            <a:off x="4447607" y="1059858"/>
            <a:ext cx="2487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2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24" name="รูปภาพ 3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25" y="4294141"/>
            <a:ext cx="29098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กล่องข้อความ 2"/>
          <p:cNvSpPr txBox="1">
            <a:spLocks noChangeArrowheads="1"/>
          </p:cNvSpPr>
          <p:nvPr/>
        </p:nvSpPr>
        <p:spPr bwMode="auto">
          <a:xfrm>
            <a:off x="7058562" y="2258966"/>
            <a:ext cx="955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0.44 m.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cxnSp>
        <p:nvCxnSpPr>
          <p:cNvPr id="28" name="AutoShape 86"/>
          <p:cNvCxnSpPr>
            <a:cxnSpLocks noChangeShapeType="1"/>
          </p:cNvCxnSpPr>
          <p:nvPr/>
        </p:nvCxnSpPr>
        <p:spPr bwMode="auto">
          <a:xfrm>
            <a:off x="7079200" y="2743153"/>
            <a:ext cx="639762" cy="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4486244" y="1059858"/>
            <a:ext cx="24878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2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4410044" y="2243548"/>
            <a:ext cx="2487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cxnSp>
        <p:nvCxnSpPr>
          <p:cNvPr id="34" name="AutoShape 86"/>
          <p:cNvCxnSpPr>
            <a:cxnSpLocks noChangeShapeType="1"/>
          </p:cNvCxnSpPr>
          <p:nvPr/>
        </p:nvCxnSpPr>
        <p:spPr bwMode="auto">
          <a:xfrm>
            <a:off x="6706909" y="5611967"/>
            <a:ext cx="1096963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กล่องข้อความ 2"/>
          <p:cNvSpPr txBox="1">
            <a:spLocks noChangeArrowheads="1"/>
          </p:cNvSpPr>
          <p:nvPr/>
        </p:nvSpPr>
        <p:spPr bwMode="auto">
          <a:xfrm>
            <a:off x="6706909" y="5308600"/>
            <a:ext cx="1068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  <a:latin typeface="+mj-lt"/>
                <a:ea typeface="MS Mincho" pitchFamily="49" charset="-128"/>
                <a:cs typeface="TH SarabunPSK" panose="020B0500040200020003" pitchFamily="34" charset="-34"/>
              </a:rPr>
              <a:t>1.34 </a:t>
            </a:r>
            <a:r>
              <a:rPr lang="en-US" altLang="en-US" sz="1600" b="1" dirty="0">
                <a:solidFill>
                  <a:srgbClr val="FFFF00"/>
                </a:solidFill>
                <a:latin typeface="+mj-lt"/>
                <a:ea typeface="MS Mincho" pitchFamily="49" charset="-128"/>
                <a:cs typeface="TH SarabunPSK" panose="020B0500040200020003" pitchFamily="34" charset="-34"/>
              </a:rPr>
              <a:t>m.</a:t>
            </a:r>
            <a:endParaRPr lang="en-US" altLang="en-US" sz="1600" dirty="0">
              <a:solidFill>
                <a:srgbClr val="FFFF00"/>
              </a:solidFill>
              <a:latin typeface="+mj-lt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6" name="Rectangle 23"/>
          <p:cNvSpPr>
            <a:spLocks noChangeArrowheads="1"/>
          </p:cNvSpPr>
          <p:nvPr/>
        </p:nvSpPr>
        <p:spPr bwMode="auto">
          <a:xfrm>
            <a:off x="4495060" y="1142666"/>
            <a:ext cx="2311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6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37" name="รูปภาพ 3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0" y="1717628"/>
            <a:ext cx="2881312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รูปภาพ 3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37" y="1717628"/>
            <a:ext cx="2881313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รูปภาพ 3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00" y="1717628"/>
            <a:ext cx="2879725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AutoShape 86"/>
          <p:cNvCxnSpPr>
            <a:cxnSpLocks noChangeShapeType="1"/>
          </p:cNvCxnSpPr>
          <p:nvPr/>
        </p:nvCxnSpPr>
        <p:spPr bwMode="auto">
          <a:xfrm>
            <a:off x="7147462" y="2523386"/>
            <a:ext cx="1096963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กล่องข้อความ 2"/>
          <p:cNvSpPr txBox="1">
            <a:spLocks noChangeArrowheads="1"/>
          </p:cNvSpPr>
          <p:nvPr/>
        </p:nvSpPr>
        <p:spPr bwMode="auto">
          <a:xfrm>
            <a:off x="7240743" y="2207497"/>
            <a:ext cx="8858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solidFill>
                  <a:srgbClr val="FFFF00"/>
                </a:solidFill>
                <a:latin typeface="+mj-lt"/>
                <a:ea typeface="MS Mincho" pitchFamily="49" charset="-128"/>
                <a:cs typeface="TH SarabunPSK" panose="020B0500040200020003" pitchFamily="34" charset="-34"/>
              </a:rPr>
              <a:t>1.14 </a:t>
            </a:r>
            <a:r>
              <a:rPr lang="en-US" altLang="en-US" sz="1600" b="1" dirty="0">
                <a:solidFill>
                  <a:srgbClr val="FFFF00"/>
                </a:solidFill>
                <a:latin typeface="+mj-lt"/>
                <a:ea typeface="MS Mincho" pitchFamily="49" charset="-128"/>
                <a:cs typeface="TH SarabunPSK" panose="020B0500040200020003" pitchFamily="34" charset="-34"/>
              </a:rPr>
              <a:t>m.</a:t>
            </a:r>
            <a:endParaRPr lang="en-US" altLang="en-US" sz="1600" dirty="0">
              <a:solidFill>
                <a:srgbClr val="FFFF00"/>
              </a:solidFill>
              <a:latin typeface="+mj-lt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4410044" y="1501669"/>
            <a:ext cx="24878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1" name="Rectangle 10"/>
          <p:cNvSpPr>
            <a:spLocks noChangeArrowheads="1"/>
          </p:cNvSpPr>
          <p:nvPr/>
        </p:nvSpPr>
        <p:spPr bwMode="auto">
          <a:xfrm>
            <a:off x="4410044" y="2905535"/>
            <a:ext cx="2487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63" name="รูปภาพ 3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50" y="4294141"/>
            <a:ext cx="2881312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รูปภาพ 3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37" y="4294141"/>
            <a:ext cx="2881313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19"/>
          <p:cNvSpPr>
            <a:spLocks noChangeArrowheads="1"/>
          </p:cNvSpPr>
          <p:nvPr/>
        </p:nvSpPr>
        <p:spPr bwMode="auto">
          <a:xfrm>
            <a:off x="4486244" y="1644544"/>
            <a:ext cx="24878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6" name="Rectangle 20"/>
          <p:cNvSpPr>
            <a:spLocks noChangeArrowheads="1"/>
          </p:cNvSpPr>
          <p:nvPr/>
        </p:nvSpPr>
        <p:spPr bwMode="auto">
          <a:xfrm>
            <a:off x="4486244" y="3191285"/>
            <a:ext cx="24878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endParaRPr lang="en-US" altLang="en-US" sz="2400"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42" name="กล่องข้อความ 2"/>
          <p:cNvSpPr txBox="1">
            <a:spLocks noChangeArrowheads="1"/>
          </p:cNvSpPr>
          <p:nvPr/>
        </p:nvSpPr>
        <p:spPr bwMode="auto">
          <a:xfrm>
            <a:off x="244475" y="3279549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60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43" name="กล่องข้อความ 2"/>
          <p:cNvSpPr txBox="1">
            <a:spLocks noChangeArrowheads="1"/>
          </p:cNvSpPr>
          <p:nvPr/>
        </p:nvSpPr>
        <p:spPr bwMode="auto">
          <a:xfrm>
            <a:off x="3106842" y="3273057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2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120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44" name="กล่องข้อความ 2"/>
          <p:cNvSpPr txBox="1">
            <a:spLocks noChangeArrowheads="1"/>
          </p:cNvSpPr>
          <p:nvPr/>
        </p:nvSpPr>
        <p:spPr bwMode="auto">
          <a:xfrm>
            <a:off x="6049579" y="3246914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3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180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45" name="กล่องข้อความ 2"/>
          <p:cNvSpPr txBox="1">
            <a:spLocks noChangeArrowheads="1"/>
          </p:cNvSpPr>
          <p:nvPr/>
        </p:nvSpPr>
        <p:spPr bwMode="auto">
          <a:xfrm>
            <a:off x="244475" y="5971260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60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46" name="กล่องข้อความ 2"/>
          <p:cNvSpPr txBox="1">
            <a:spLocks noChangeArrowheads="1"/>
          </p:cNvSpPr>
          <p:nvPr/>
        </p:nvSpPr>
        <p:spPr bwMode="auto">
          <a:xfrm>
            <a:off x="3106842" y="5964768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2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120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47" name="กล่องข้อความ 2"/>
          <p:cNvSpPr txBox="1">
            <a:spLocks noChangeArrowheads="1"/>
          </p:cNvSpPr>
          <p:nvPr/>
        </p:nvSpPr>
        <p:spPr bwMode="auto">
          <a:xfrm>
            <a:off x="6049579" y="5938625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3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180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4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Experiment: Overflow Type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52" name="สี่เหลี่ยมผืนผ้า 1"/>
          <p:cNvSpPr>
            <a:spLocks noChangeArrowheads="1"/>
          </p:cNvSpPr>
          <p:nvPr/>
        </p:nvSpPr>
        <p:spPr bwMode="auto">
          <a:xfrm>
            <a:off x="0" y="126876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Discharge Q =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11.59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l/s</a:t>
            </a:r>
            <a:endParaRPr lang="en-US" altLang="en-US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สี่เหลี่ยมผืนผ้า 1"/>
          <p:cNvSpPr>
            <a:spLocks noChangeArrowheads="1"/>
          </p:cNvSpPr>
          <p:nvPr/>
        </p:nvSpPr>
        <p:spPr bwMode="auto">
          <a:xfrm>
            <a:off x="-36512" y="375577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Discharge Q =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16.84 l/s</a:t>
            </a:r>
            <a:endParaRPr lang="en-US" altLang="en-US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2479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รูปภาพ 4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234" y="4474307"/>
            <a:ext cx="2834640" cy="1920240"/>
          </a:xfrm>
          <a:prstGeom prst="rect">
            <a:avLst/>
          </a:prstGeom>
        </p:spPr>
      </p:pic>
      <p:pic>
        <p:nvPicPr>
          <p:cNvPr id="40" name="รูปภาพ 3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02" y="4456865"/>
            <a:ext cx="2834640" cy="1920240"/>
          </a:xfrm>
          <a:prstGeom prst="rect">
            <a:avLst/>
          </a:prstGeom>
        </p:spPr>
      </p:pic>
      <p:pic>
        <p:nvPicPr>
          <p:cNvPr id="39" name="รูปภาพ 3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474308"/>
            <a:ext cx="2834640" cy="1920240"/>
          </a:xfrm>
          <a:prstGeom prst="rect">
            <a:avLst/>
          </a:prstGeom>
        </p:spPr>
      </p:pic>
      <p:pic>
        <p:nvPicPr>
          <p:cNvPr id="38" name="รูปภาพ 3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19" y="1768710"/>
            <a:ext cx="2834640" cy="1920240"/>
          </a:xfrm>
          <a:prstGeom prst="rect">
            <a:avLst/>
          </a:prstGeom>
        </p:spPr>
      </p:pic>
      <p:pic>
        <p:nvPicPr>
          <p:cNvPr id="37" name="รูปภาพ 3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02" y="1777774"/>
            <a:ext cx="2834640" cy="1920240"/>
          </a:xfrm>
          <a:prstGeom prst="rect">
            <a:avLst/>
          </a:prstGeom>
        </p:spPr>
      </p:pic>
      <p:pic>
        <p:nvPicPr>
          <p:cNvPr id="36" name="รูปภาพ 3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0" y="1768710"/>
            <a:ext cx="2834640" cy="1920240"/>
          </a:xfrm>
          <a:prstGeom prst="rect">
            <a:avLst/>
          </a:prstGeom>
        </p:spPr>
      </p:pic>
      <p:cxnSp>
        <p:nvCxnSpPr>
          <p:cNvPr id="10" name="AutoShape 86"/>
          <p:cNvCxnSpPr>
            <a:cxnSpLocks noChangeShapeType="1"/>
          </p:cNvCxnSpPr>
          <p:nvPr/>
        </p:nvCxnSpPr>
        <p:spPr bwMode="auto">
          <a:xfrm flipV="1">
            <a:off x="7982846" y="2713084"/>
            <a:ext cx="640080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กล่องข้อความ 2"/>
          <p:cNvSpPr txBox="1">
            <a:spLocks noChangeArrowheads="1"/>
          </p:cNvSpPr>
          <p:nvPr/>
        </p:nvSpPr>
        <p:spPr bwMode="auto">
          <a:xfrm>
            <a:off x="7893075" y="2403699"/>
            <a:ext cx="8196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</a:rPr>
              <a:t>0.</a:t>
            </a:r>
            <a:r>
              <a:rPr lang="th-TH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</a:rPr>
              <a:t>36</a:t>
            </a:r>
            <a:r>
              <a:rPr lang="en-US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</a:rPr>
              <a:t> </a:t>
            </a:r>
            <a:r>
              <a:rPr lang="en-US" sz="1400" b="1" dirty="0">
                <a:solidFill>
                  <a:srgbClr val="FFFF00"/>
                </a:solidFill>
                <a:effectLst/>
                <a:latin typeface="+mn-lt"/>
                <a:ea typeface="MS Mincho"/>
              </a:rPr>
              <a:t>m.</a:t>
            </a:r>
            <a:endParaRPr lang="en-US" sz="1400" dirty="0">
              <a:solidFill>
                <a:srgbClr val="FFFF00"/>
              </a:solidFill>
              <a:effectLst/>
              <a:latin typeface="+mn-lt"/>
              <a:ea typeface="MS Mincho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80975" y="3695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TH SarabunPSK" pitchFamily="34" charset="-34"/>
                <a:cs typeface="Angsana New" pitchFamily="18" charset="-34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80975" y="5314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AutoShape 86"/>
          <p:cNvCxnSpPr>
            <a:cxnSpLocks noChangeShapeType="1"/>
          </p:cNvCxnSpPr>
          <p:nvPr/>
        </p:nvCxnSpPr>
        <p:spPr bwMode="auto">
          <a:xfrm flipV="1">
            <a:off x="7833360" y="5349562"/>
            <a:ext cx="640080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กล่องข้อความ 2"/>
          <p:cNvSpPr txBox="1">
            <a:spLocks noChangeArrowheads="1"/>
          </p:cNvSpPr>
          <p:nvPr/>
        </p:nvSpPr>
        <p:spPr bwMode="auto">
          <a:xfrm>
            <a:off x="7743589" y="5054793"/>
            <a:ext cx="8196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  <a:cs typeface="+mj-cs"/>
              </a:rPr>
              <a:t>0.</a:t>
            </a:r>
            <a:r>
              <a:rPr lang="th-TH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  <a:cs typeface="+mj-cs"/>
              </a:rPr>
              <a:t>44</a:t>
            </a:r>
            <a:r>
              <a:rPr lang="en-US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  <a:cs typeface="+mj-cs"/>
              </a:rPr>
              <a:t>m</a:t>
            </a:r>
            <a:r>
              <a:rPr lang="en-US" sz="1400" b="1" dirty="0">
                <a:solidFill>
                  <a:srgbClr val="FFFF00"/>
                </a:solidFill>
                <a:effectLst/>
                <a:latin typeface="+mn-lt"/>
                <a:ea typeface="MS Mincho"/>
                <a:cs typeface="+mj-cs"/>
              </a:rPr>
              <a:t>.</a:t>
            </a:r>
            <a:endParaRPr lang="en-US" sz="1400" dirty="0">
              <a:solidFill>
                <a:srgbClr val="FFFF00"/>
              </a:solidFill>
              <a:effectLst/>
              <a:latin typeface="+mn-lt"/>
              <a:ea typeface="MS Mincho"/>
              <a:cs typeface="+mj-cs"/>
            </a:endParaRPr>
          </a:p>
        </p:txBody>
      </p:sp>
      <p:sp>
        <p:nvSpPr>
          <p:cNvPr id="20" name="กล่องข้อความ 2"/>
          <p:cNvSpPr txBox="1">
            <a:spLocks noChangeArrowheads="1"/>
          </p:cNvSpPr>
          <p:nvPr/>
        </p:nvSpPr>
        <p:spPr bwMode="auto">
          <a:xfrm>
            <a:off x="244475" y="3292428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60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29" name="กล่องข้อความ 2"/>
          <p:cNvSpPr txBox="1">
            <a:spLocks noChangeArrowheads="1"/>
          </p:cNvSpPr>
          <p:nvPr/>
        </p:nvSpPr>
        <p:spPr bwMode="auto">
          <a:xfrm>
            <a:off x="3106842" y="3285936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2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120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2" name="กล่องข้อความ 2"/>
          <p:cNvSpPr txBox="1">
            <a:spLocks noChangeArrowheads="1"/>
          </p:cNvSpPr>
          <p:nvPr/>
        </p:nvSpPr>
        <p:spPr bwMode="auto">
          <a:xfrm>
            <a:off x="6049579" y="3259793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3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180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2"/>
          <p:cNvSpPr txBox="1">
            <a:spLocks noChangeArrowheads="1"/>
          </p:cNvSpPr>
          <p:nvPr/>
        </p:nvSpPr>
        <p:spPr bwMode="auto">
          <a:xfrm>
            <a:off x="206733" y="5997278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60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4" name="กล่องข้อความ 2"/>
          <p:cNvSpPr txBox="1">
            <a:spLocks noChangeArrowheads="1"/>
          </p:cNvSpPr>
          <p:nvPr/>
        </p:nvSpPr>
        <p:spPr bwMode="auto">
          <a:xfrm>
            <a:off x="3069100" y="5990786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2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120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5" name="กล่องข้อความ 2"/>
          <p:cNvSpPr txBox="1">
            <a:spLocks noChangeArrowheads="1"/>
          </p:cNvSpPr>
          <p:nvPr/>
        </p:nvSpPr>
        <p:spPr bwMode="auto">
          <a:xfrm>
            <a:off x="6011837" y="5964643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3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180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42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Experiment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: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Earthen - Concrete Structures Type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45" name="สี่เหลี่ยมผืนผ้า 1"/>
          <p:cNvSpPr>
            <a:spLocks noChangeArrowheads="1"/>
          </p:cNvSpPr>
          <p:nvPr/>
        </p:nvSpPr>
        <p:spPr bwMode="auto">
          <a:xfrm>
            <a:off x="0" y="1149303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Discharge Q =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en-US" b="1" u="sng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4.14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l/s</a:t>
            </a:r>
            <a:endParaRPr lang="en-US" altLang="en-US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สี่เหลี่ยมผืนผ้า 1"/>
          <p:cNvSpPr>
            <a:spLocks noChangeArrowheads="1"/>
          </p:cNvSpPr>
          <p:nvPr/>
        </p:nvSpPr>
        <p:spPr bwMode="auto">
          <a:xfrm>
            <a:off x="-36512" y="3636313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Discharge Q =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7.78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l/s</a:t>
            </a:r>
            <a:endParaRPr lang="en-US" altLang="en-US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2722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รูปภาพ 4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474843"/>
            <a:ext cx="2834640" cy="1920240"/>
          </a:xfrm>
          <a:prstGeom prst="rect">
            <a:avLst/>
          </a:prstGeom>
        </p:spPr>
      </p:pic>
      <p:pic>
        <p:nvPicPr>
          <p:cNvPr id="46" name="รูปภาพ 4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54680" y="4474844"/>
            <a:ext cx="2834640" cy="1920240"/>
          </a:xfrm>
          <a:prstGeom prst="rect">
            <a:avLst/>
          </a:prstGeom>
        </p:spPr>
      </p:pic>
      <p:pic>
        <p:nvPicPr>
          <p:cNvPr id="45" name="รูปภาพ 4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8" y="4474844"/>
            <a:ext cx="2834640" cy="1920240"/>
          </a:xfrm>
          <a:prstGeom prst="rect">
            <a:avLst/>
          </a:prstGeom>
        </p:spPr>
      </p:pic>
      <p:pic>
        <p:nvPicPr>
          <p:cNvPr id="44" name="รูปภาพ 4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64" y="1750901"/>
            <a:ext cx="2834640" cy="1920240"/>
          </a:xfrm>
          <a:prstGeom prst="rect">
            <a:avLst/>
          </a:prstGeom>
        </p:spPr>
      </p:pic>
      <p:pic>
        <p:nvPicPr>
          <p:cNvPr id="43" name="รูปภาพ 4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679" y="1755808"/>
            <a:ext cx="2834640" cy="1920240"/>
          </a:xfrm>
          <a:prstGeom prst="rect">
            <a:avLst/>
          </a:prstGeom>
        </p:spPr>
      </p:pic>
      <p:pic>
        <p:nvPicPr>
          <p:cNvPr id="42" name="รูปภาพ 4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8" y="1750902"/>
            <a:ext cx="2834640" cy="1920240"/>
          </a:xfrm>
          <a:prstGeom prst="rect">
            <a:avLst/>
          </a:prstGeom>
        </p:spPr>
      </p:pic>
      <p:cxnSp>
        <p:nvCxnSpPr>
          <p:cNvPr id="10" name="AutoShape 86"/>
          <p:cNvCxnSpPr>
            <a:cxnSpLocks noChangeShapeType="1"/>
          </p:cNvCxnSpPr>
          <p:nvPr/>
        </p:nvCxnSpPr>
        <p:spPr bwMode="auto">
          <a:xfrm flipV="1">
            <a:off x="7715395" y="2715928"/>
            <a:ext cx="822960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กล่องข้อความ 2"/>
          <p:cNvSpPr txBox="1">
            <a:spLocks noChangeArrowheads="1"/>
          </p:cNvSpPr>
          <p:nvPr/>
        </p:nvSpPr>
        <p:spPr bwMode="auto">
          <a:xfrm>
            <a:off x="7764285" y="2403699"/>
            <a:ext cx="8196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</a:rPr>
              <a:t>0.</a:t>
            </a:r>
            <a:r>
              <a:rPr lang="th-TH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</a:rPr>
              <a:t>57</a:t>
            </a:r>
            <a:r>
              <a:rPr lang="en-US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</a:rPr>
              <a:t> </a:t>
            </a:r>
            <a:r>
              <a:rPr lang="en-US" sz="1400" b="1" dirty="0">
                <a:solidFill>
                  <a:srgbClr val="FFFF00"/>
                </a:solidFill>
                <a:effectLst/>
                <a:latin typeface="+mn-lt"/>
                <a:ea typeface="MS Mincho"/>
              </a:rPr>
              <a:t>m.</a:t>
            </a:r>
            <a:endParaRPr lang="en-US" sz="1400" dirty="0">
              <a:solidFill>
                <a:srgbClr val="FFFF00"/>
              </a:solidFill>
              <a:effectLst/>
              <a:latin typeface="+mn-lt"/>
              <a:ea typeface="MS Mincho"/>
            </a:endParaRPr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180975" y="36957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ngsana New" pitchFamily="18" charset="-34"/>
                <a:ea typeface="TH SarabunPSK" pitchFamily="34" charset="-34"/>
                <a:cs typeface="Angsana New" pitchFamily="18" charset="-34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180975" y="53149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5" name="AutoShape 86"/>
          <p:cNvCxnSpPr>
            <a:cxnSpLocks noChangeShapeType="1"/>
          </p:cNvCxnSpPr>
          <p:nvPr/>
        </p:nvCxnSpPr>
        <p:spPr bwMode="auto">
          <a:xfrm flipV="1">
            <a:off x="7423549" y="5187753"/>
            <a:ext cx="731520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กล่องข้อความ 2"/>
          <p:cNvSpPr txBox="1">
            <a:spLocks noChangeArrowheads="1"/>
          </p:cNvSpPr>
          <p:nvPr/>
        </p:nvSpPr>
        <p:spPr bwMode="auto">
          <a:xfrm>
            <a:off x="7431713" y="4900904"/>
            <a:ext cx="81962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  <a:cs typeface="+mj-cs"/>
              </a:rPr>
              <a:t>0.</a:t>
            </a:r>
            <a:r>
              <a:rPr lang="th-TH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  <a:cs typeface="+mj-cs"/>
              </a:rPr>
              <a:t>76</a:t>
            </a:r>
            <a:r>
              <a:rPr lang="en-US" sz="1400" b="1" dirty="0" smtClean="0">
                <a:solidFill>
                  <a:srgbClr val="FFFF00"/>
                </a:solidFill>
                <a:effectLst/>
                <a:latin typeface="+mn-lt"/>
                <a:ea typeface="MS Mincho"/>
                <a:cs typeface="+mj-cs"/>
              </a:rPr>
              <a:t>m</a:t>
            </a:r>
            <a:r>
              <a:rPr lang="en-US" sz="1400" b="1" dirty="0">
                <a:solidFill>
                  <a:srgbClr val="FFFF00"/>
                </a:solidFill>
                <a:effectLst/>
                <a:latin typeface="+mn-lt"/>
                <a:ea typeface="MS Mincho"/>
                <a:cs typeface="+mj-cs"/>
              </a:rPr>
              <a:t>.</a:t>
            </a:r>
            <a:endParaRPr lang="en-US" sz="1400" dirty="0">
              <a:solidFill>
                <a:srgbClr val="FFFF00"/>
              </a:solidFill>
              <a:effectLst/>
              <a:latin typeface="+mn-lt"/>
              <a:ea typeface="MS Mincho"/>
              <a:cs typeface="+mj-cs"/>
            </a:endParaRPr>
          </a:p>
        </p:txBody>
      </p:sp>
      <p:sp>
        <p:nvSpPr>
          <p:cNvPr id="20" name="กล่องข้อความ 2"/>
          <p:cNvSpPr txBox="1">
            <a:spLocks noChangeArrowheads="1"/>
          </p:cNvSpPr>
          <p:nvPr/>
        </p:nvSpPr>
        <p:spPr bwMode="auto">
          <a:xfrm>
            <a:off x="244475" y="3292428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        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60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29" name="กล่องข้อความ 2"/>
          <p:cNvSpPr txBox="1">
            <a:spLocks noChangeArrowheads="1"/>
          </p:cNvSpPr>
          <p:nvPr/>
        </p:nvSpPr>
        <p:spPr bwMode="auto">
          <a:xfrm>
            <a:off x="3106842" y="3285936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        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2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120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2" name="กล่องข้อความ 2"/>
          <p:cNvSpPr txBox="1">
            <a:spLocks noChangeArrowheads="1"/>
          </p:cNvSpPr>
          <p:nvPr/>
        </p:nvSpPr>
        <p:spPr bwMode="auto">
          <a:xfrm>
            <a:off x="6049579" y="3259793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      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3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180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2"/>
          <p:cNvSpPr txBox="1">
            <a:spLocks noChangeArrowheads="1"/>
          </p:cNvSpPr>
          <p:nvPr/>
        </p:nvSpPr>
        <p:spPr bwMode="auto">
          <a:xfrm>
            <a:off x="206733" y="5997278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        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 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60</a:t>
            </a: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4" name="กล่องข้อความ 2"/>
          <p:cNvSpPr txBox="1">
            <a:spLocks noChangeArrowheads="1"/>
          </p:cNvSpPr>
          <p:nvPr/>
        </p:nvSpPr>
        <p:spPr bwMode="auto">
          <a:xfrm>
            <a:off x="3069100" y="5990786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 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2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120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sp>
        <p:nvSpPr>
          <p:cNvPr id="35" name="กล่องข้อความ 2"/>
          <p:cNvSpPr txBox="1">
            <a:spLocks noChangeArrowheads="1"/>
          </p:cNvSpPr>
          <p:nvPr/>
        </p:nvSpPr>
        <p:spPr bwMode="auto">
          <a:xfrm>
            <a:off x="6011837" y="5964643"/>
            <a:ext cx="28397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th-TH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Step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3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(</a:t>
            </a:r>
            <a:r>
              <a:rPr lang="en-US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180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 </a:t>
            </a:r>
            <a:r>
              <a:rPr lang="en-US" altLang="en-US" sz="2400" b="1" dirty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min</a:t>
            </a:r>
            <a:r>
              <a:rPr lang="th-TH" altLang="en-US" sz="2400" b="1" dirty="0" smtClean="0">
                <a:solidFill>
                  <a:schemeClr val="bg1"/>
                </a:solidFill>
                <a:latin typeface="TH SarabunPSK" panose="020B0500040200020003" pitchFamily="34" charset="-34"/>
                <a:ea typeface="MS Mincho" pitchFamily="49" charset="-128"/>
                <a:cs typeface="TH SarabunPSK" panose="020B0500040200020003" pitchFamily="34" charset="-34"/>
              </a:rPr>
              <a:t>)</a:t>
            </a:r>
            <a:endParaRPr lang="en-US" altLang="en-US" sz="2800" dirty="0">
              <a:solidFill>
                <a:schemeClr val="bg1"/>
              </a:solidFill>
              <a:latin typeface="TH SarabunPSK" panose="020B0500040200020003" pitchFamily="34" charset="-34"/>
              <a:ea typeface="MS Mincho" pitchFamily="49" charset="-128"/>
              <a:cs typeface="TH SarabunPSK" panose="020B0500040200020003" pitchFamily="34" charset="-34"/>
            </a:endParaRPr>
          </a:p>
        </p:txBody>
      </p:sp>
      <p:pic>
        <p:nvPicPr>
          <p:cNvPr id="36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สี่เหลี่ยมผืนผ้า 1"/>
          <p:cNvSpPr>
            <a:spLocks noChangeArrowheads="1"/>
          </p:cNvSpPr>
          <p:nvPr/>
        </p:nvSpPr>
        <p:spPr bwMode="auto">
          <a:xfrm>
            <a:off x="0" y="126876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Discharge Q =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11.59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l/s</a:t>
            </a:r>
            <a:endParaRPr lang="en-US" altLang="en-US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สี่เหลี่ยมผืนผ้า 1"/>
          <p:cNvSpPr>
            <a:spLocks noChangeArrowheads="1"/>
          </p:cNvSpPr>
          <p:nvPr/>
        </p:nvSpPr>
        <p:spPr bwMode="auto">
          <a:xfrm>
            <a:off x="-36512" y="375577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Discharge Q =</a:t>
            </a:r>
            <a:r>
              <a:rPr lang="th-TH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en-US" b="1" u="sng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16.84 l/s</a:t>
            </a:r>
            <a:endParaRPr lang="en-US" altLang="en-US" b="1" u="sng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Experiment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: </a:t>
            </a: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Earthen - Concrete Structures Type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272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1" descr="DSC01491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-36512" y="1988840"/>
            <a:ext cx="3071102" cy="2304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5" descr="SAM_5294"/>
          <p:cNvPicPr>
            <a:picLocks noChangeAspect="1" noChangeArrowheads="1"/>
          </p:cNvPicPr>
          <p:nvPr/>
        </p:nvPicPr>
        <p:blipFill>
          <a:blip r:embed="rId4" cstate="print"/>
          <a:srcRect b="11505"/>
          <a:stretch>
            <a:fillRect/>
          </a:stretch>
        </p:blipFill>
        <p:spPr bwMode="auto">
          <a:xfrm>
            <a:off x="5940152" y="1988840"/>
            <a:ext cx="3084267" cy="230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2" name="Picture 4" descr="IMG_01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4293096"/>
            <a:ext cx="3072000" cy="230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4" descr="IMG_029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988840"/>
            <a:ext cx="3072000" cy="230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3" descr="G:\อุทกภัย54(รวม)\ปตร_บางโฉมศรี2554\ภาพถ่ายทางอากาศ\Picture 2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293096"/>
            <a:ext cx="3072000" cy="230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57009" y="4293096"/>
            <a:ext cx="2979487" cy="2304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9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Bang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Chom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Sri Regulator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714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20" y="2768240"/>
            <a:ext cx="560460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l="27861" t="9309" r="30350" b="5529"/>
          <a:stretch>
            <a:fillRect/>
          </a:stretch>
        </p:blipFill>
        <p:spPr bwMode="auto">
          <a:xfrm>
            <a:off x="4731782" y="2768240"/>
            <a:ext cx="4362305" cy="344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Arrow Connector 29"/>
          <p:cNvCxnSpPr>
            <a:stCxn id="9" idx="2"/>
          </p:cNvCxnSpPr>
          <p:nvPr/>
        </p:nvCxnSpPr>
        <p:spPr>
          <a:xfrm rot="5400000" flipH="1" flipV="1">
            <a:off x="5497105" y="5737648"/>
            <a:ext cx="116615" cy="464348"/>
          </a:xfrm>
          <a:prstGeom prst="straightConnector1">
            <a:avLst/>
          </a:prstGeom>
          <a:ln w="19050">
            <a:solidFill>
              <a:srgbClr val="2C1EE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4716016" y="5197132"/>
            <a:ext cx="1214446" cy="830997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solidFill>
              <a:srgbClr val="2C1EE8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3)ไซ</a:t>
            </a:r>
            <a:r>
              <a:rPr lang="th-TH" sz="1600" b="1" dirty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ฟ่อนคลองระบายใหญ่ชัยนาท</a:t>
            </a:r>
            <a:r>
              <a:rPr lang="en-US" sz="1600" b="1" dirty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-</a:t>
            </a:r>
            <a:r>
              <a:rPr lang="th-TH" sz="1600" b="1" dirty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ป่าสัก</a:t>
            </a:r>
            <a:r>
              <a:rPr lang="en-US" sz="1600" b="1" dirty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2</a:t>
            </a:r>
            <a:endParaRPr lang="th-TH" sz="1600" b="1" dirty="0">
              <a:solidFill>
                <a:srgbClr val="0000FF"/>
              </a:solidFill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10" name="Straight Arrow Connector 29"/>
          <p:cNvCxnSpPr>
            <a:stCxn id="11" idx="3"/>
          </p:cNvCxnSpPr>
          <p:nvPr/>
        </p:nvCxnSpPr>
        <p:spPr>
          <a:xfrm>
            <a:off x="6073338" y="3469491"/>
            <a:ext cx="1285884" cy="798947"/>
          </a:xfrm>
          <a:prstGeom prst="straightConnector1">
            <a:avLst/>
          </a:prstGeom>
          <a:ln w="19050">
            <a:solidFill>
              <a:srgbClr val="2C1EE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4716016" y="3053992"/>
            <a:ext cx="1357322" cy="830997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solidFill>
              <a:srgbClr val="2C1EE8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2)</a:t>
            </a:r>
            <a:r>
              <a:rPr lang="th-TH" sz="1600" b="1" dirty="0" err="1" smtClean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ปตร.</a:t>
            </a:r>
            <a:r>
              <a:rPr lang="th-TH" sz="1600" b="1" dirty="0" smtClean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บาง</a:t>
            </a:r>
            <a:r>
              <a:rPr lang="th-TH" sz="1600" b="1" dirty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โฉม</a:t>
            </a:r>
            <a:r>
              <a:rPr lang="th-TH" sz="1600" b="1" dirty="0" smtClean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ศรี</a:t>
            </a:r>
          </a:p>
          <a:p>
            <a:pPr algn="ctr"/>
            <a:r>
              <a:rPr lang="th-TH" sz="1600" b="1" dirty="0" smtClean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ก่อสร้างแล้วเสร็จ  ปี 2503</a:t>
            </a:r>
            <a:endParaRPr lang="th-TH" sz="1600" b="1" dirty="0">
              <a:solidFill>
                <a:srgbClr val="0000FF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2" name="TextBox 18"/>
          <p:cNvSpPr txBox="1">
            <a:spLocks noChangeArrowheads="1"/>
          </p:cNvSpPr>
          <p:nvPr/>
        </p:nvSpPr>
        <p:spPr bwMode="auto">
          <a:xfrm>
            <a:off x="6041806" y="3053992"/>
            <a:ext cx="20317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1800" b="1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”(12.60 ล้าน ลบ.ม./วัน)</a:t>
            </a:r>
          </a:p>
        </p:txBody>
      </p:sp>
      <p:cxnSp>
        <p:nvCxnSpPr>
          <p:cNvPr id="15" name="Straight Arrow Connector 17"/>
          <p:cNvCxnSpPr>
            <a:stCxn id="9" idx="3"/>
          </p:cNvCxnSpPr>
          <p:nvPr/>
        </p:nvCxnSpPr>
        <p:spPr>
          <a:xfrm flipV="1">
            <a:off x="5930462" y="5125694"/>
            <a:ext cx="357190" cy="486937"/>
          </a:xfrm>
          <a:prstGeom prst="straightConnector1">
            <a:avLst/>
          </a:prstGeom>
          <a:ln w="19050">
            <a:solidFill>
              <a:srgbClr val="2C1EE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8216478" y="5054256"/>
            <a:ext cx="857224" cy="584775"/>
          </a:xfrm>
          <a:prstGeom prst="rect">
            <a:avLst/>
          </a:prstGeom>
          <a:solidFill>
            <a:schemeClr val="bg1">
              <a:alpha val="66000"/>
            </a:schemeClr>
          </a:solidFill>
          <a:ln w="9525">
            <a:solidFill>
              <a:srgbClr val="2C1EE8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”1)ไซ</a:t>
            </a:r>
            <a:r>
              <a:rPr lang="th-TH" sz="1600" b="1" dirty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ฟ่อนบางโฉมศรี</a:t>
            </a:r>
          </a:p>
        </p:txBody>
      </p:sp>
      <p:cxnSp>
        <p:nvCxnSpPr>
          <p:cNvPr id="17" name="Straight Arrow Connector 29"/>
          <p:cNvCxnSpPr>
            <a:stCxn id="16" idx="0"/>
          </p:cNvCxnSpPr>
          <p:nvPr/>
        </p:nvCxnSpPr>
        <p:spPr>
          <a:xfrm rot="16200000" flipV="1">
            <a:off x="8287908" y="4697074"/>
            <a:ext cx="357190" cy="357174"/>
          </a:xfrm>
          <a:prstGeom prst="straightConnector1">
            <a:avLst/>
          </a:prstGeom>
          <a:ln w="19050">
            <a:solidFill>
              <a:srgbClr val="2C1EE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4753762" y="4572826"/>
            <a:ext cx="1785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คลองส่งน้ำชัยนาท-อยุธยา</a:t>
            </a:r>
            <a:endParaRPr lang="th-TH" sz="1600" b="1" dirty="0">
              <a:solidFill>
                <a:srgbClr val="FFFF00"/>
              </a:solidFill>
              <a:latin typeface="FreesiaUPC" pitchFamily="34" charset="-34"/>
              <a:cs typeface="FreesiaUPC" pitchFamily="34" charset="-34"/>
            </a:endParaRPr>
          </a:p>
        </p:txBody>
      </p:sp>
      <p:sp>
        <p:nvSpPr>
          <p:cNvPr id="19" name="รูปแบบอิสระ 82"/>
          <p:cNvSpPr/>
          <p:nvPr/>
        </p:nvSpPr>
        <p:spPr>
          <a:xfrm>
            <a:off x="6499156" y="4727560"/>
            <a:ext cx="360000" cy="0"/>
          </a:xfrm>
          <a:custGeom>
            <a:avLst/>
            <a:gdLst>
              <a:gd name="connsiteX0" fmla="*/ 0 w 504497"/>
              <a:gd name="connsiteY0" fmla="*/ 0 h 0"/>
              <a:gd name="connsiteX1" fmla="*/ 504497 w 5044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497">
                <a:moveTo>
                  <a:pt x="0" y="0"/>
                </a:moveTo>
                <a:lnTo>
                  <a:pt x="504497" y="0"/>
                </a:lnTo>
              </a:path>
            </a:pathLst>
          </a:custGeom>
          <a:ln w="19050">
            <a:solidFill>
              <a:srgbClr val="FFFF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6470639" y="2636912"/>
            <a:ext cx="22145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h-TH" sz="2000" b="1" dirty="0" smtClean="0">
                <a:solidFill>
                  <a:srgbClr val="0000FF"/>
                </a:solidFill>
                <a:latin typeface="FreesiaUPC" pitchFamily="34" charset="-34"/>
                <a:cs typeface="FreesiaUPC" pitchFamily="34" charset="-34"/>
              </a:rPr>
              <a:t>แม่น้ำเจ้าพระยา</a:t>
            </a:r>
            <a:endParaRPr lang="th-TH" sz="2000" b="1" dirty="0">
              <a:solidFill>
                <a:srgbClr val="0000FF"/>
              </a:solidFill>
              <a:latin typeface="FreesiaUPC" pitchFamily="34" charset="-34"/>
              <a:cs typeface="FreesiaUPC" pitchFamily="34" charset="-34"/>
            </a:endParaRPr>
          </a:p>
        </p:txBody>
      </p:sp>
      <p:cxnSp>
        <p:nvCxnSpPr>
          <p:cNvPr id="21" name="Straight Arrow Connector 17"/>
          <p:cNvCxnSpPr/>
          <p:nvPr/>
        </p:nvCxnSpPr>
        <p:spPr>
          <a:xfrm rot="10800000">
            <a:off x="5787587" y="2820732"/>
            <a:ext cx="571504" cy="1588"/>
          </a:xfrm>
          <a:prstGeom prst="straightConnector1">
            <a:avLst/>
          </a:prstGeom>
          <a:ln w="19050">
            <a:solidFill>
              <a:srgbClr val="2C1EE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7"/>
          <p:cNvCxnSpPr/>
          <p:nvPr/>
        </p:nvCxnSpPr>
        <p:spPr>
          <a:xfrm rot="5400000" flipH="1" flipV="1">
            <a:off x="7288975" y="4910189"/>
            <a:ext cx="570710" cy="1588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รูปแบบอิสระ 39"/>
          <p:cNvSpPr/>
          <p:nvPr/>
        </p:nvSpPr>
        <p:spPr>
          <a:xfrm>
            <a:off x="6221163" y="5342966"/>
            <a:ext cx="637993" cy="354232"/>
          </a:xfrm>
          <a:custGeom>
            <a:avLst/>
            <a:gdLst>
              <a:gd name="connsiteX0" fmla="*/ 409903 w 409903"/>
              <a:gd name="connsiteY0" fmla="*/ 394138 h 394138"/>
              <a:gd name="connsiteX1" fmla="*/ 63062 w 409903"/>
              <a:gd name="connsiteY1" fmla="*/ 268014 h 394138"/>
              <a:gd name="connsiteX2" fmla="*/ 31531 w 409903"/>
              <a:gd name="connsiteY2" fmla="*/ 0 h 39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903" h="394138">
                <a:moveTo>
                  <a:pt x="409903" y="394138"/>
                </a:moveTo>
                <a:cubicBezTo>
                  <a:pt x="268013" y="363921"/>
                  <a:pt x="126124" y="333704"/>
                  <a:pt x="63062" y="268014"/>
                </a:cubicBezTo>
                <a:cubicBezTo>
                  <a:pt x="0" y="202324"/>
                  <a:pt x="18393" y="212835"/>
                  <a:pt x="31531" y="0"/>
                </a:cubicBezTo>
              </a:path>
            </a:pathLst>
          </a:cu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รูปแบบอิสระ 40"/>
          <p:cNvSpPr/>
          <p:nvPr/>
        </p:nvSpPr>
        <p:spPr>
          <a:xfrm>
            <a:off x="6297361" y="3645215"/>
            <a:ext cx="664780" cy="536027"/>
          </a:xfrm>
          <a:custGeom>
            <a:avLst/>
            <a:gdLst>
              <a:gd name="connsiteX0" fmla="*/ 81456 w 664780"/>
              <a:gd name="connsiteY0" fmla="*/ 536027 h 536027"/>
              <a:gd name="connsiteX1" fmla="*/ 97221 w 664780"/>
              <a:gd name="connsiteY1" fmla="*/ 204952 h 536027"/>
              <a:gd name="connsiteX2" fmla="*/ 664780 w 664780"/>
              <a:gd name="connsiteY2" fmla="*/ 0 h 536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4780" h="536027">
                <a:moveTo>
                  <a:pt x="81456" y="536027"/>
                </a:moveTo>
                <a:cubicBezTo>
                  <a:pt x="40728" y="415158"/>
                  <a:pt x="0" y="294290"/>
                  <a:pt x="97221" y="204952"/>
                </a:cubicBezTo>
                <a:cubicBezTo>
                  <a:pt x="194442" y="115614"/>
                  <a:pt x="415159" y="81455"/>
                  <a:pt x="664780" y="0"/>
                </a:cubicBezTo>
              </a:path>
            </a:pathLst>
          </a:cu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5" name="ตัวเชื่อมต่อตรง 44"/>
          <p:cNvCxnSpPr/>
          <p:nvPr/>
        </p:nvCxnSpPr>
        <p:spPr>
          <a:xfrm rot="16200000" flipV="1">
            <a:off x="7394941" y="3946968"/>
            <a:ext cx="285752" cy="71438"/>
          </a:xfrm>
          <a:prstGeom prst="line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6740420" y="5554322"/>
            <a:ext cx="16031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(</a:t>
            </a:r>
            <a:r>
              <a:rPr lang="th-TH" sz="1600" b="1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คลอง</a:t>
            </a:r>
            <a:r>
              <a:rPr lang="th-TH" sz="1600" b="1" dirty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เชียงราก</a:t>
            </a:r>
            <a:r>
              <a:rPr lang="th-TH" sz="1600" b="1" dirty="0" smtClean="0">
                <a:solidFill>
                  <a:srgbClr val="FFFF00"/>
                </a:solidFill>
                <a:latin typeface="FreesiaUPC" pitchFamily="34" charset="-34"/>
                <a:cs typeface="FreesiaUPC" pitchFamily="34" charset="-34"/>
              </a:rPr>
              <a:t>)</a:t>
            </a:r>
          </a:p>
        </p:txBody>
      </p:sp>
      <p:sp>
        <p:nvSpPr>
          <p:cNvPr id="27" name="รูปแบบอิสระ 61"/>
          <p:cNvSpPr/>
          <p:nvPr/>
        </p:nvSpPr>
        <p:spPr>
          <a:xfrm>
            <a:off x="8499420" y="4697066"/>
            <a:ext cx="360000" cy="0"/>
          </a:xfrm>
          <a:custGeom>
            <a:avLst/>
            <a:gdLst>
              <a:gd name="connsiteX0" fmla="*/ 0 w 504497"/>
              <a:gd name="connsiteY0" fmla="*/ 0 h 0"/>
              <a:gd name="connsiteX1" fmla="*/ 504497 w 50449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4497">
                <a:moveTo>
                  <a:pt x="0" y="0"/>
                </a:moveTo>
                <a:lnTo>
                  <a:pt x="504497" y="0"/>
                </a:lnTo>
              </a:path>
            </a:pathLst>
          </a:custGeom>
          <a:ln w="19050">
            <a:solidFill>
              <a:srgbClr val="FFFF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Bang </a:t>
            </a:r>
            <a:r>
              <a:rPr lang="en-US" sz="6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Chom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Sri Regulator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3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406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grid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060848"/>
            <a:ext cx="5472608" cy="4593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2924944"/>
            <a:ext cx="313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sz="3600" b="1" dirty="0" smtClean="0">
                <a:solidFill>
                  <a:srgbClr val="FFFF00"/>
                </a:solidFill>
                <a:latin typeface="CordiaUPC" pitchFamily="34" charset="-34"/>
                <a:cs typeface="CordiaUPC" pitchFamily="34" charset="-34"/>
              </a:rPr>
              <a:t>Grid size:</a:t>
            </a:r>
            <a:r>
              <a:rPr lang="th-TH" sz="3600" b="1" dirty="0" smtClean="0">
                <a:solidFill>
                  <a:srgbClr val="FFFF00"/>
                </a:solidFill>
                <a:latin typeface="CordiaUPC" pitchFamily="34" charset="-34"/>
                <a:cs typeface="CordiaUPC" pitchFamily="34" charset="-34"/>
              </a:rPr>
              <a:t> </a:t>
            </a:r>
            <a:endParaRPr lang="en-US" sz="3600" b="1" dirty="0" smtClean="0">
              <a:solidFill>
                <a:srgbClr val="FFFF00"/>
              </a:solidFill>
              <a:latin typeface="CordiaUPC" pitchFamily="34" charset="-34"/>
              <a:cs typeface="CordiaUPC" pitchFamily="34" charset="-34"/>
            </a:endParaRPr>
          </a:p>
          <a:p>
            <a:pPr algn="thaiDist"/>
            <a:r>
              <a:rPr lang="en-US" sz="3600" b="1" dirty="0" err="1" smtClean="0">
                <a:solidFill>
                  <a:srgbClr val="FFFF00"/>
                </a:solidFill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dirty="0" err="1" smtClean="0">
                <a:solidFill>
                  <a:srgbClr val="FFFF00"/>
                </a:solidFill>
                <a:latin typeface="CordiaUPC" pitchFamily="34" charset="-34"/>
                <a:cs typeface="CordiaUPC" pitchFamily="34" charset="-34"/>
              </a:rPr>
              <a:t>x</a:t>
            </a:r>
            <a:r>
              <a:rPr lang="en-US" sz="3600" b="1" dirty="0" smtClean="0">
                <a:solidFill>
                  <a:srgbClr val="FFFF00"/>
                </a:solidFill>
                <a:latin typeface="CordiaUPC" pitchFamily="34" charset="-34"/>
                <a:cs typeface="CordiaUPC" pitchFamily="34" charset="-34"/>
              </a:rPr>
              <a:t>=1.0 x </a:t>
            </a:r>
            <a:r>
              <a:rPr lang="en-US" sz="3600" b="1" dirty="0" err="1" smtClean="0">
                <a:solidFill>
                  <a:srgbClr val="FFFF00"/>
                </a:solidFill>
                <a:latin typeface="Symbol" pitchFamily="18" charset="2"/>
                <a:cs typeface="CordiaUPC" pitchFamily="34" charset="-34"/>
              </a:rPr>
              <a:t>D</a:t>
            </a:r>
            <a:r>
              <a:rPr lang="en-US" sz="3600" b="1" dirty="0" err="1" smtClean="0">
                <a:solidFill>
                  <a:srgbClr val="FFFF00"/>
                </a:solidFill>
                <a:latin typeface="CordiaUPC" pitchFamily="34" charset="-34"/>
                <a:cs typeface="CordiaUPC" pitchFamily="34" charset="-34"/>
              </a:rPr>
              <a:t>y</a:t>
            </a:r>
            <a:r>
              <a:rPr lang="en-US" sz="3600" b="1" dirty="0" smtClean="0">
                <a:solidFill>
                  <a:srgbClr val="FFFF00"/>
                </a:solidFill>
                <a:latin typeface="CordiaUPC" pitchFamily="34" charset="-34"/>
                <a:cs typeface="CordiaUPC" pitchFamily="34" charset="-34"/>
              </a:rPr>
              <a:t>=1.0 m.</a:t>
            </a:r>
            <a:endParaRPr lang="th-TH" sz="3600" b="1" dirty="0" smtClean="0">
              <a:solidFill>
                <a:srgbClr val="FFFF00"/>
              </a:solidFill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Simulations of Dike Breach:</a:t>
            </a:r>
          </a:p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Bang </a:t>
            </a:r>
            <a:r>
              <a:rPr lang="en-US" sz="6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Chom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Sri Regulator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3" name="ลูกศรขวา 2"/>
          <p:cNvSpPr/>
          <p:nvPr/>
        </p:nvSpPr>
        <p:spPr>
          <a:xfrm rot="18780000">
            <a:off x="3922899" y="5437132"/>
            <a:ext cx="1725256" cy="72008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339752" y="5661248"/>
            <a:ext cx="21602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FLOW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5652120" y="2348880"/>
            <a:ext cx="34563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D/S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4716016" y="5733256"/>
            <a:ext cx="19442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U/S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21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929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_x149056376" descr="EMB000023e042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1" y="3943569"/>
            <a:ext cx="9144000" cy="2340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81" name="Rectangle 101"/>
          <p:cNvSpPr>
            <a:spLocks noChangeArrowheads="1"/>
          </p:cNvSpPr>
          <p:nvPr/>
        </p:nvSpPr>
        <p:spPr bwMode="auto">
          <a:xfrm>
            <a:off x="0" y="4161148"/>
            <a:ext cx="9144000" cy="900113"/>
          </a:xfrm>
          <a:prstGeom prst="rect">
            <a:avLst/>
          </a:prstGeom>
          <a:solidFill>
            <a:srgbClr val="CCFFFF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C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7504" y="5133541"/>
            <a:ext cx="9051262" cy="1044575"/>
            <a:chOff x="136" y="3543"/>
            <a:chExt cx="5692" cy="658"/>
          </a:xfrm>
        </p:grpSpPr>
        <p:sp>
          <p:nvSpPr>
            <p:cNvPr id="46103" name="AutoShape 23"/>
            <p:cNvSpPr>
              <a:spLocks noChangeArrowheads="1"/>
            </p:cNvSpPr>
            <p:nvPr/>
          </p:nvSpPr>
          <p:spPr bwMode="auto">
            <a:xfrm>
              <a:off x="136" y="3543"/>
              <a:ext cx="5625" cy="658"/>
            </a:xfrm>
            <a:prstGeom prst="roundRect">
              <a:avLst>
                <a:gd name="adj" fmla="val 32065"/>
              </a:avLst>
            </a:prstGeom>
            <a:solidFill>
              <a:srgbClr val="CCFFFF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CC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th-TH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04" name="Rectangle 24"/>
            <p:cNvSpPr>
              <a:spLocks noChangeArrowheads="1"/>
            </p:cNvSpPr>
            <p:nvPr/>
          </p:nvSpPr>
          <p:spPr bwMode="auto">
            <a:xfrm>
              <a:off x="227" y="3628"/>
              <a:ext cx="5601" cy="33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Flood Frequency in Chao Phraya River Basin</a:t>
              </a:r>
              <a:endPara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3675" y="692696"/>
            <a:ext cx="8828088" cy="3505200"/>
            <a:chOff x="193675" y="1217613"/>
            <a:chExt cx="8828088" cy="3505200"/>
          </a:xfrm>
        </p:grpSpPr>
        <p:pic>
          <p:nvPicPr>
            <p:cNvPr id="46135" name="Picture 5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89" t="15536" r="45207" b="27779"/>
            <a:stretch>
              <a:fillRect/>
            </a:stretch>
          </p:blipFill>
          <p:spPr bwMode="auto">
            <a:xfrm>
              <a:off x="3405188" y="2914650"/>
              <a:ext cx="873125" cy="1762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6136" name="Picture 56" descr="น้ำท่วมดอนเมือง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7" r="65041"/>
            <a:stretch>
              <a:fillRect/>
            </a:stretch>
          </p:blipFill>
          <p:spPr bwMode="auto">
            <a:xfrm>
              <a:off x="7680325" y="1230313"/>
              <a:ext cx="1341438" cy="349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989" t="30667" r="27240" b="13055"/>
            <a:stretch>
              <a:fillRect/>
            </a:stretch>
          </p:blipFill>
          <p:spPr bwMode="auto">
            <a:xfrm>
              <a:off x="3411538" y="1231900"/>
              <a:ext cx="877887" cy="1655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6138" name="Picture 58" descr="2008-01-09_181638_น้ำท่วม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2" r="22562"/>
            <a:stretch>
              <a:fillRect/>
            </a:stretch>
          </p:blipFill>
          <p:spPr bwMode="auto">
            <a:xfrm>
              <a:off x="2435225" y="2913063"/>
              <a:ext cx="922338" cy="1763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39" name="Picture 59" descr="2008-01-09_181819_น้ำท่วม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67" t="10968" r="43954"/>
            <a:stretch>
              <a:fillRect/>
            </a:stretch>
          </p:blipFill>
          <p:spPr bwMode="auto">
            <a:xfrm>
              <a:off x="2433638" y="1223963"/>
              <a:ext cx="919162" cy="1658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40" name="Picture 60" descr="Bangkokflood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40" r="18266"/>
            <a:stretch>
              <a:fillRect/>
            </a:stretch>
          </p:blipFill>
          <p:spPr bwMode="auto">
            <a:xfrm>
              <a:off x="193675" y="1230313"/>
              <a:ext cx="1050925" cy="3455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41" name="Picture 61" descr="K9623708-4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88" r="39713"/>
            <a:stretch>
              <a:fillRect/>
            </a:stretch>
          </p:blipFill>
          <p:spPr bwMode="auto">
            <a:xfrm>
              <a:off x="1282700" y="1230313"/>
              <a:ext cx="1114425" cy="344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42" name="Picture 62" descr="flood-253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11" r="48828"/>
            <a:stretch>
              <a:fillRect/>
            </a:stretch>
          </p:blipFill>
          <p:spPr bwMode="auto">
            <a:xfrm>
              <a:off x="5438775" y="2913063"/>
              <a:ext cx="1042988" cy="1773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143" name="Picture 6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35" t="23518" r="35962" b="29752"/>
            <a:stretch>
              <a:fillRect/>
            </a:stretch>
          </p:blipFill>
          <p:spPr bwMode="auto">
            <a:xfrm>
              <a:off x="4314825" y="2913063"/>
              <a:ext cx="1079500" cy="176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6144" name="Picture 6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95" t="19818" r="32602" b="23471"/>
            <a:stretch>
              <a:fillRect/>
            </a:stretch>
          </p:blipFill>
          <p:spPr bwMode="auto">
            <a:xfrm>
              <a:off x="5449888" y="1233488"/>
              <a:ext cx="1044575" cy="1655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6145" name="Picture 65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5" t="35690" r="42831" b="15578"/>
            <a:stretch>
              <a:fillRect/>
            </a:stretch>
          </p:blipFill>
          <p:spPr bwMode="auto">
            <a:xfrm>
              <a:off x="4341813" y="1217613"/>
              <a:ext cx="1047750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6146" name="Picture 6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48" t="42833" r="41177" b="26500"/>
            <a:stretch>
              <a:fillRect/>
            </a:stretch>
          </p:blipFill>
          <p:spPr bwMode="auto">
            <a:xfrm>
              <a:off x="6523038" y="2922588"/>
              <a:ext cx="1112837" cy="1763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accent1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46147" name="Picture 6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16" t="9241" r="52760" b="21889"/>
            <a:stretch>
              <a:fillRect/>
            </a:stretch>
          </p:blipFill>
          <p:spPr bwMode="auto">
            <a:xfrm>
              <a:off x="6537325" y="1230313"/>
              <a:ext cx="1090613" cy="1655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6148" name="AutoShape 68"/>
          <p:cNvSpPr>
            <a:spLocks noChangeArrowheads="1"/>
          </p:cNvSpPr>
          <p:nvPr/>
        </p:nvSpPr>
        <p:spPr bwMode="auto">
          <a:xfrm>
            <a:off x="301625" y="4337361"/>
            <a:ext cx="8750300" cy="358775"/>
          </a:xfrm>
          <a:prstGeom prst="chevron">
            <a:avLst>
              <a:gd name="adj" fmla="val 55779"/>
            </a:avLst>
          </a:prstGeom>
          <a:gradFill rotWithShape="1">
            <a:gsLst>
              <a:gs pos="0">
                <a:srgbClr val="FFCC99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rgbClr val="00C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h-TH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46150" name="Text Box 34"/>
          <p:cNvSpPr txBox="1">
            <a:spLocks noChangeArrowheads="1"/>
          </p:cNvSpPr>
          <p:nvPr/>
        </p:nvSpPr>
        <p:spPr bwMode="auto">
          <a:xfrm>
            <a:off x="-146050" y="4667565"/>
            <a:ext cx="107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1942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1790700" y="4410381"/>
            <a:ext cx="1079500" cy="781048"/>
            <a:chOff x="1247" y="1856"/>
            <a:chExt cx="680" cy="492"/>
          </a:xfrm>
        </p:grpSpPr>
        <p:sp>
          <p:nvSpPr>
            <p:cNvPr id="46153" name="Text Box 16"/>
            <p:cNvSpPr txBox="1">
              <a:spLocks noChangeArrowheads="1"/>
            </p:cNvSpPr>
            <p:nvPr/>
          </p:nvSpPr>
          <p:spPr bwMode="auto">
            <a:xfrm>
              <a:off x="1247" y="2018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1975</a:t>
              </a:r>
              <a:endPara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54" name="Oval 17"/>
            <p:cNvSpPr>
              <a:spLocks noChangeArrowheads="1"/>
            </p:cNvSpPr>
            <p:nvPr/>
          </p:nvSpPr>
          <p:spPr bwMode="auto">
            <a:xfrm>
              <a:off x="1610" y="1856"/>
              <a:ext cx="113" cy="11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endParaRPr lang="th-TH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3000375" y="4415152"/>
            <a:ext cx="1079500" cy="776289"/>
            <a:chOff x="2064" y="1844"/>
            <a:chExt cx="680" cy="489"/>
          </a:xfrm>
        </p:grpSpPr>
        <p:sp>
          <p:nvSpPr>
            <p:cNvPr id="46156" name="Text Box 18"/>
            <p:cNvSpPr txBox="1">
              <a:spLocks noChangeArrowheads="1"/>
            </p:cNvSpPr>
            <p:nvPr/>
          </p:nvSpPr>
          <p:spPr bwMode="auto">
            <a:xfrm>
              <a:off x="2064" y="2003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1983</a:t>
              </a:r>
              <a:endPara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57" name="Oval 19"/>
            <p:cNvSpPr>
              <a:spLocks noChangeArrowheads="1"/>
            </p:cNvSpPr>
            <p:nvPr/>
          </p:nvSpPr>
          <p:spPr bwMode="auto">
            <a:xfrm>
              <a:off x="2336" y="1844"/>
              <a:ext cx="113" cy="113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endParaRPr lang="th-TH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4489450" y="4410392"/>
            <a:ext cx="1079500" cy="781051"/>
            <a:chOff x="2971" y="1848"/>
            <a:chExt cx="680" cy="492"/>
          </a:xfrm>
        </p:grpSpPr>
        <p:sp>
          <p:nvSpPr>
            <p:cNvPr id="46159" name="Text Box 22"/>
            <p:cNvSpPr txBox="1">
              <a:spLocks noChangeArrowheads="1"/>
            </p:cNvSpPr>
            <p:nvPr/>
          </p:nvSpPr>
          <p:spPr bwMode="auto">
            <a:xfrm>
              <a:off x="2971" y="2010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1995</a:t>
              </a:r>
              <a:endPara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60" name="Oval 23"/>
            <p:cNvSpPr>
              <a:spLocks noChangeArrowheads="1"/>
            </p:cNvSpPr>
            <p:nvPr/>
          </p:nvSpPr>
          <p:spPr bwMode="auto">
            <a:xfrm>
              <a:off x="3266" y="1848"/>
              <a:ext cx="113" cy="11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endParaRPr lang="th-TH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5622925" y="4410392"/>
            <a:ext cx="1079500" cy="781051"/>
            <a:chOff x="2971" y="1848"/>
            <a:chExt cx="680" cy="492"/>
          </a:xfrm>
        </p:grpSpPr>
        <p:sp>
          <p:nvSpPr>
            <p:cNvPr id="46162" name="Text Box 22"/>
            <p:cNvSpPr txBox="1">
              <a:spLocks noChangeArrowheads="1"/>
            </p:cNvSpPr>
            <p:nvPr/>
          </p:nvSpPr>
          <p:spPr bwMode="auto">
            <a:xfrm>
              <a:off x="2971" y="2010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2</a:t>
              </a: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002</a:t>
              </a:r>
              <a:endPara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63" name="Oval 23"/>
            <p:cNvSpPr>
              <a:spLocks noChangeArrowheads="1"/>
            </p:cNvSpPr>
            <p:nvPr/>
          </p:nvSpPr>
          <p:spPr bwMode="auto">
            <a:xfrm>
              <a:off x="3266" y="1848"/>
              <a:ext cx="113" cy="11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endParaRPr lang="th-TH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6507163" y="4408802"/>
            <a:ext cx="1079500" cy="782639"/>
            <a:chOff x="2969" y="1848"/>
            <a:chExt cx="680" cy="493"/>
          </a:xfrm>
        </p:grpSpPr>
        <p:sp>
          <p:nvSpPr>
            <p:cNvPr id="46165" name="Text Box 22"/>
            <p:cNvSpPr txBox="1">
              <a:spLocks noChangeArrowheads="1"/>
            </p:cNvSpPr>
            <p:nvPr/>
          </p:nvSpPr>
          <p:spPr bwMode="auto">
            <a:xfrm>
              <a:off x="2969" y="2011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2</a:t>
              </a: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006</a:t>
              </a:r>
              <a:endPara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66" name="Oval 23"/>
            <p:cNvSpPr>
              <a:spLocks noChangeArrowheads="1"/>
            </p:cNvSpPr>
            <p:nvPr/>
          </p:nvSpPr>
          <p:spPr bwMode="auto">
            <a:xfrm>
              <a:off x="3266" y="1848"/>
              <a:ext cx="113" cy="11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endParaRPr lang="th-TH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9" name="Group 61"/>
          <p:cNvGrpSpPr>
            <a:grpSpLocks/>
          </p:cNvGrpSpPr>
          <p:nvPr/>
        </p:nvGrpSpPr>
        <p:grpSpPr bwMode="auto">
          <a:xfrm>
            <a:off x="7416800" y="4399281"/>
            <a:ext cx="1079500" cy="792164"/>
            <a:chOff x="2971" y="1835"/>
            <a:chExt cx="680" cy="499"/>
          </a:xfrm>
        </p:grpSpPr>
        <p:sp>
          <p:nvSpPr>
            <p:cNvPr id="46168" name="Text Box 22"/>
            <p:cNvSpPr txBox="1">
              <a:spLocks noChangeArrowheads="1"/>
            </p:cNvSpPr>
            <p:nvPr/>
          </p:nvSpPr>
          <p:spPr bwMode="auto">
            <a:xfrm>
              <a:off x="2971" y="2004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2</a:t>
              </a: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010</a:t>
              </a:r>
              <a:endPara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69" name="Oval 23"/>
            <p:cNvSpPr>
              <a:spLocks noChangeArrowheads="1"/>
            </p:cNvSpPr>
            <p:nvPr/>
          </p:nvSpPr>
          <p:spPr bwMode="auto">
            <a:xfrm>
              <a:off x="3266" y="1835"/>
              <a:ext cx="113" cy="11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endParaRPr lang="th-TH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46170" name="Group 90"/>
          <p:cNvGrpSpPr>
            <a:grpSpLocks/>
          </p:cNvGrpSpPr>
          <p:nvPr/>
        </p:nvGrpSpPr>
        <p:grpSpPr bwMode="auto">
          <a:xfrm>
            <a:off x="755651" y="4261162"/>
            <a:ext cx="8101015" cy="565150"/>
            <a:chOff x="432" y="842"/>
            <a:chExt cx="5103" cy="356"/>
          </a:xfrm>
        </p:grpSpPr>
        <p:sp>
          <p:nvSpPr>
            <p:cNvPr id="46171" name="Text Box 21"/>
            <p:cNvSpPr txBox="1">
              <a:spLocks noChangeArrowheads="1"/>
            </p:cNvSpPr>
            <p:nvPr/>
          </p:nvSpPr>
          <p:spPr bwMode="auto">
            <a:xfrm>
              <a:off x="1474" y="852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8</a:t>
              </a:r>
              <a:endPara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72" name="Text Box 47"/>
            <p:cNvSpPr txBox="1">
              <a:spLocks noChangeArrowheads="1"/>
            </p:cNvSpPr>
            <p:nvPr/>
          </p:nvSpPr>
          <p:spPr bwMode="auto">
            <a:xfrm>
              <a:off x="432" y="868"/>
              <a:ext cx="75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33 </a:t>
              </a: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years</a:t>
              </a:r>
              <a:endPara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73" name="Text Box 25"/>
            <p:cNvSpPr txBox="1">
              <a:spLocks noChangeArrowheads="1"/>
            </p:cNvSpPr>
            <p:nvPr/>
          </p:nvSpPr>
          <p:spPr bwMode="auto">
            <a:xfrm>
              <a:off x="2271" y="845"/>
              <a:ext cx="73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12</a:t>
              </a:r>
              <a:endPara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74" name="Text Box 39"/>
            <p:cNvSpPr txBox="1">
              <a:spLocks noChangeArrowheads="1"/>
            </p:cNvSpPr>
            <p:nvPr/>
          </p:nvSpPr>
          <p:spPr bwMode="auto">
            <a:xfrm>
              <a:off x="3131" y="845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7</a:t>
              </a:r>
              <a:endPara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75" name="Text Box 41"/>
            <p:cNvSpPr txBox="1">
              <a:spLocks noChangeArrowheads="1"/>
            </p:cNvSpPr>
            <p:nvPr/>
          </p:nvSpPr>
          <p:spPr bwMode="auto">
            <a:xfrm>
              <a:off x="3773" y="842"/>
              <a:ext cx="6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4</a:t>
              </a:r>
              <a:endPara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76" name="Text Box 41"/>
            <p:cNvSpPr txBox="1">
              <a:spLocks noChangeArrowheads="1"/>
            </p:cNvSpPr>
            <p:nvPr/>
          </p:nvSpPr>
          <p:spPr bwMode="auto">
            <a:xfrm>
              <a:off x="4412" y="848"/>
              <a:ext cx="6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4</a:t>
              </a:r>
              <a:endPara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77" name="Text Box 41"/>
            <p:cNvSpPr txBox="1">
              <a:spLocks noChangeArrowheads="1"/>
            </p:cNvSpPr>
            <p:nvPr/>
          </p:nvSpPr>
          <p:spPr bwMode="auto">
            <a:xfrm>
              <a:off x="4867" y="848"/>
              <a:ext cx="66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1</a:t>
              </a:r>
              <a:endPara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grpSp>
        <p:nvGrpSpPr>
          <p:cNvPr id="46178" name="Group 98"/>
          <p:cNvGrpSpPr>
            <a:grpSpLocks/>
          </p:cNvGrpSpPr>
          <p:nvPr/>
        </p:nvGrpSpPr>
        <p:grpSpPr bwMode="auto">
          <a:xfrm>
            <a:off x="8223300" y="4399304"/>
            <a:ext cx="1079500" cy="766764"/>
            <a:chOff x="5073" y="918"/>
            <a:chExt cx="680" cy="483"/>
          </a:xfrm>
        </p:grpSpPr>
        <p:sp>
          <p:nvSpPr>
            <p:cNvPr id="46179" name="Text Box 22"/>
            <p:cNvSpPr txBox="1">
              <a:spLocks noChangeArrowheads="1"/>
            </p:cNvSpPr>
            <p:nvPr/>
          </p:nvSpPr>
          <p:spPr bwMode="auto">
            <a:xfrm>
              <a:off x="5073" y="1071"/>
              <a:ext cx="6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th-TH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2</a:t>
              </a:r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011</a:t>
              </a:r>
              <a:endPara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  <p:sp>
          <p:nvSpPr>
            <p:cNvPr id="46180" name="Oval 23"/>
            <p:cNvSpPr>
              <a:spLocks noChangeArrowheads="1"/>
            </p:cNvSpPr>
            <p:nvPr/>
          </p:nvSpPr>
          <p:spPr bwMode="auto">
            <a:xfrm>
              <a:off x="5328" y="918"/>
              <a:ext cx="113" cy="11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Cordia New" panose="020B0304020202020204" pitchFamily="34" charset="-34"/>
                </a:defRPr>
              </a:lvl9pPr>
            </a:lstStyle>
            <a:p>
              <a:endParaRPr lang="th-TH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974904" y="5921003"/>
            <a:ext cx="2133600" cy="365125"/>
          </a:xfrm>
        </p:spPr>
        <p:txBody>
          <a:bodyPr/>
          <a:lstStyle/>
          <a:p>
            <a:fld id="{24BFED31-67DE-4C99-8D07-962625288CD3}" type="slidenum">
              <a:rPr lang="th-TH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pPr/>
              <a:t>4</a:t>
            </a:fld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70" name="Oval 23"/>
          <p:cNvSpPr>
            <a:spLocks noChangeArrowheads="1"/>
          </p:cNvSpPr>
          <p:nvPr/>
        </p:nvSpPr>
        <p:spPr bwMode="auto">
          <a:xfrm>
            <a:off x="465137" y="4426718"/>
            <a:ext cx="179388" cy="179388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endParaRPr lang="th-TH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5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558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50" decel="100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6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4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G:\อุทกภัย54(รวม)\ปตร_บางโฉมศรี2554\ภาพถ่ายทางอากาศ\Picture 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18" y="2060848"/>
            <a:ext cx="3312368" cy="2484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2060848"/>
            <a:ext cx="5450283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8335267" y="2060848"/>
            <a:ext cx="768474" cy="43204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3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,6</a:t>
            </a: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00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s.</a:t>
            </a:r>
            <a:endParaRPr kumimoji="0" lang="th-TH" sz="4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21" name="Picture 2" descr="น้ำท่วมบางโฉมศรี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618" y="4581128"/>
            <a:ext cx="3312000" cy="21066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Simulations Results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Dike Breach at Bang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Chom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Sri Regulator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5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50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500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41889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563888" y="3068960"/>
            <a:ext cx="927051" cy="360041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500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s.</a:t>
            </a:r>
            <a:endParaRPr kumimoji="0" lang="th-TH" sz="4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pic>
        <p:nvPicPr>
          <p:cNvPr id="18" name="Picture 7" descr="800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5560" y="3068960"/>
            <a:ext cx="418892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8046490" y="3070669"/>
            <a:ext cx="917998" cy="358331"/>
          </a:xfrm>
          <a:prstGeom prst="rect">
            <a:avLst/>
          </a:prstGeom>
          <a:solidFill>
            <a:srgbClr val="FFFF00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th-TH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800 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ngsana New" pitchFamily="18" charset="-34"/>
                <a:ea typeface="Angsana New" pitchFamily="18" charset="-34"/>
                <a:cs typeface="Angsana New" pitchFamily="18" charset="-34"/>
              </a:rPr>
              <a:t>s.</a:t>
            </a:r>
            <a:endParaRPr kumimoji="0" lang="th-TH" sz="4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gsana New" pitchFamily="18" charset="-3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71600" y="4509120"/>
            <a:ext cx="648072" cy="64807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4" name="Straight Arrow Connector 23"/>
          <p:cNvCxnSpPr>
            <a:stCxn id="21" idx="5"/>
          </p:cNvCxnSpPr>
          <p:nvPr/>
        </p:nvCxnSpPr>
        <p:spPr>
          <a:xfrm>
            <a:off x="1524764" y="5062284"/>
            <a:ext cx="382940" cy="3829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195736" y="5229200"/>
            <a:ext cx="3456384" cy="7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 rot="2533615">
            <a:off x="5206901" y="4879102"/>
            <a:ext cx="2160240" cy="794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Simulations Results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Dike Breach at Bang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Chom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Sri Regulator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22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92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800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068960"/>
            <a:ext cx="4250815" cy="365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1200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068960"/>
            <a:ext cx="4248472" cy="3651251"/>
          </a:xfrm>
          <a:prstGeom prst="rect">
            <a:avLst/>
          </a:prstGeom>
          <a:noFill/>
        </p:spPr>
      </p:pic>
      <p:sp>
        <p:nvSpPr>
          <p:cNvPr id="20" name="Freeform 19"/>
          <p:cNvSpPr/>
          <p:nvPr/>
        </p:nvSpPr>
        <p:spPr>
          <a:xfrm>
            <a:off x="755576" y="4437112"/>
            <a:ext cx="936104" cy="648072"/>
          </a:xfrm>
          <a:custGeom>
            <a:avLst/>
            <a:gdLst>
              <a:gd name="connsiteX0" fmla="*/ 30480 w 1226820"/>
              <a:gd name="connsiteY0" fmla="*/ 320040 h 914400"/>
              <a:gd name="connsiteX1" fmla="*/ 297180 w 1226820"/>
              <a:gd name="connsiteY1" fmla="*/ 0 h 914400"/>
              <a:gd name="connsiteX2" fmla="*/ 1226820 w 1226820"/>
              <a:gd name="connsiteY2" fmla="*/ 739140 h 914400"/>
              <a:gd name="connsiteX3" fmla="*/ 594360 w 1226820"/>
              <a:gd name="connsiteY3" fmla="*/ 914400 h 914400"/>
              <a:gd name="connsiteX4" fmla="*/ 0 w 1226820"/>
              <a:gd name="connsiteY4" fmla="*/ 365760 h 914400"/>
              <a:gd name="connsiteX5" fmla="*/ 30480 w 1226820"/>
              <a:gd name="connsiteY5" fmla="*/ 320040 h 914400"/>
              <a:gd name="connsiteX0" fmla="*/ 107876 w 1226820"/>
              <a:gd name="connsiteY0" fmla="*/ 173340 h 914400"/>
              <a:gd name="connsiteX1" fmla="*/ 297180 w 1226820"/>
              <a:gd name="connsiteY1" fmla="*/ 0 h 914400"/>
              <a:gd name="connsiteX2" fmla="*/ 1226820 w 1226820"/>
              <a:gd name="connsiteY2" fmla="*/ 739140 h 914400"/>
              <a:gd name="connsiteX3" fmla="*/ 594360 w 1226820"/>
              <a:gd name="connsiteY3" fmla="*/ 914400 h 914400"/>
              <a:gd name="connsiteX4" fmla="*/ 0 w 1226820"/>
              <a:gd name="connsiteY4" fmla="*/ 365760 h 914400"/>
              <a:gd name="connsiteX5" fmla="*/ 107876 w 1226820"/>
              <a:gd name="connsiteY5" fmla="*/ 173340 h 914400"/>
              <a:gd name="connsiteX0" fmla="*/ 179884 w 1226820"/>
              <a:gd name="connsiteY0" fmla="*/ 173340 h 914400"/>
              <a:gd name="connsiteX1" fmla="*/ 297180 w 1226820"/>
              <a:gd name="connsiteY1" fmla="*/ 0 h 914400"/>
              <a:gd name="connsiteX2" fmla="*/ 1226820 w 1226820"/>
              <a:gd name="connsiteY2" fmla="*/ 739140 h 914400"/>
              <a:gd name="connsiteX3" fmla="*/ 594360 w 1226820"/>
              <a:gd name="connsiteY3" fmla="*/ 914400 h 914400"/>
              <a:gd name="connsiteX4" fmla="*/ 0 w 1226820"/>
              <a:gd name="connsiteY4" fmla="*/ 365760 h 914400"/>
              <a:gd name="connsiteX5" fmla="*/ 179884 w 1226820"/>
              <a:gd name="connsiteY5" fmla="*/ 173340 h 914400"/>
              <a:gd name="connsiteX0" fmla="*/ 72008 w 1118944"/>
              <a:gd name="connsiteY0" fmla="*/ 173340 h 914400"/>
              <a:gd name="connsiteX1" fmla="*/ 189304 w 1118944"/>
              <a:gd name="connsiteY1" fmla="*/ 0 h 914400"/>
              <a:gd name="connsiteX2" fmla="*/ 1118944 w 1118944"/>
              <a:gd name="connsiteY2" fmla="*/ 739140 h 914400"/>
              <a:gd name="connsiteX3" fmla="*/ 486484 w 1118944"/>
              <a:gd name="connsiteY3" fmla="*/ 914400 h 914400"/>
              <a:gd name="connsiteX4" fmla="*/ 0 w 1118944"/>
              <a:gd name="connsiteY4" fmla="*/ 317356 h 914400"/>
              <a:gd name="connsiteX5" fmla="*/ 72008 w 1118944"/>
              <a:gd name="connsiteY5" fmla="*/ 173340 h 914400"/>
              <a:gd name="connsiteX0" fmla="*/ 72008 w 1118944"/>
              <a:gd name="connsiteY0" fmla="*/ 173340 h 893420"/>
              <a:gd name="connsiteX1" fmla="*/ 189304 w 1118944"/>
              <a:gd name="connsiteY1" fmla="*/ 0 h 893420"/>
              <a:gd name="connsiteX2" fmla="*/ 1118944 w 1118944"/>
              <a:gd name="connsiteY2" fmla="*/ 739140 h 893420"/>
              <a:gd name="connsiteX3" fmla="*/ 576064 w 1118944"/>
              <a:gd name="connsiteY3" fmla="*/ 893420 h 893420"/>
              <a:gd name="connsiteX4" fmla="*/ 0 w 1118944"/>
              <a:gd name="connsiteY4" fmla="*/ 317356 h 893420"/>
              <a:gd name="connsiteX5" fmla="*/ 72008 w 1118944"/>
              <a:gd name="connsiteY5" fmla="*/ 173340 h 893420"/>
              <a:gd name="connsiteX0" fmla="*/ 72008 w 1008112"/>
              <a:gd name="connsiteY0" fmla="*/ 173340 h 893420"/>
              <a:gd name="connsiteX1" fmla="*/ 189304 w 1008112"/>
              <a:gd name="connsiteY1" fmla="*/ 0 h 893420"/>
              <a:gd name="connsiteX2" fmla="*/ 1008112 w 1008112"/>
              <a:gd name="connsiteY2" fmla="*/ 749404 h 893420"/>
              <a:gd name="connsiteX3" fmla="*/ 576064 w 1008112"/>
              <a:gd name="connsiteY3" fmla="*/ 893420 h 893420"/>
              <a:gd name="connsiteX4" fmla="*/ 0 w 1008112"/>
              <a:gd name="connsiteY4" fmla="*/ 317356 h 893420"/>
              <a:gd name="connsiteX5" fmla="*/ 72008 w 1008112"/>
              <a:gd name="connsiteY5" fmla="*/ 173340 h 893420"/>
              <a:gd name="connsiteX0" fmla="*/ 72008 w 1008112"/>
              <a:gd name="connsiteY0" fmla="*/ 173340 h 749404"/>
              <a:gd name="connsiteX1" fmla="*/ 189304 w 1008112"/>
              <a:gd name="connsiteY1" fmla="*/ 0 h 749404"/>
              <a:gd name="connsiteX2" fmla="*/ 1008112 w 1008112"/>
              <a:gd name="connsiteY2" fmla="*/ 749404 h 749404"/>
              <a:gd name="connsiteX3" fmla="*/ 432048 w 1008112"/>
              <a:gd name="connsiteY3" fmla="*/ 749404 h 749404"/>
              <a:gd name="connsiteX4" fmla="*/ 0 w 1008112"/>
              <a:gd name="connsiteY4" fmla="*/ 317356 h 749404"/>
              <a:gd name="connsiteX5" fmla="*/ 72008 w 1008112"/>
              <a:gd name="connsiteY5" fmla="*/ 173340 h 749404"/>
              <a:gd name="connsiteX0" fmla="*/ 72008 w 1008112"/>
              <a:gd name="connsiteY0" fmla="*/ 144016 h 720080"/>
              <a:gd name="connsiteX1" fmla="*/ 216024 w 1008112"/>
              <a:gd name="connsiteY1" fmla="*/ 0 h 720080"/>
              <a:gd name="connsiteX2" fmla="*/ 1008112 w 1008112"/>
              <a:gd name="connsiteY2" fmla="*/ 720080 h 720080"/>
              <a:gd name="connsiteX3" fmla="*/ 432048 w 1008112"/>
              <a:gd name="connsiteY3" fmla="*/ 720080 h 720080"/>
              <a:gd name="connsiteX4" fmla="*/ 0 w 1008112"/>
              <a:gd name="connsiteY4" fmla="*/ 288032 h 720080"/>
              <a:gd name="connsiteX5" fmla="*/ 72008 w 1008112"/>
              <a:gd name="connsiteY5" fmla="*/ 144016 h 720080"/>
              <a:gd name="connsiteX0" fmla="*/ 144016 w 1008112"/>
              <a:gd name="connsiteY0" fmla="*/ 144016 h 720080"/>
              <a:gd name="connsiteX1" fmla="*/ 216024 w 1008112"/>
              <a:gd name="connsiteY1" fmla="*/ 0 h 720080"/>
              <a:gd name="connsiteX2" fmla="*/ 1008112 w 1008112"/>
              <a:gd name="connsiteY2" fmla="*/ 720080 h 720080"/>
              <a:gd name="connsiteX3" fmla="*/ 432048 w 1008112"/>
              <a:gd name="connsiteY3" fmla="*/ 720080 h 720080"/>
              <a:gd name="connsiteX4" fmla="*/ 0 w 1008112"/>
              <a:gd name="connsiteY4" fmla="*/ 288032 h 720080"/>
              <a:gd name="connsiteX5" fmla="*/ 144016 w 1008112"/>
              <a:gd name="connsiteY5" fmla="*/ 144016 h 720080"/>
              <a:gd name="connsiteX0" fmla="*/ 144016 w 1008112"/>
              <a:gd name="connsiteY0" fmla="*/ 72008 h 648072"/>
              <a:gd name="connsiteX1" fmla="*/ 216024 w 1008112"/>
              <a:gd name="connsiteY1" fmla="*/ 0 h 648072"/>
              <a:gd name="connsiteX2" fmla="*/ 1008112 w 1008112"/>
              <a:gd name="connsiteY2" fmla="*/ 648072 h 648072"/>
              <a:gd name="connsiteX3" fmla="*/ 432048 w 1008112"/>
              <a:gd name="connsiteY3" fmla="*/ 648072 h 648072"/>
              <a:gd name="connsiteX4" fmla="*/ 0 w 1008112"/>
              <a:gd name="connsiteY4" fmla="*/ 216024 h 648072"/>
              <a:gd name="connsiteX5" fmla="*/ 144016 w 1008112"/>
              <a:gd name="connsiteY5" fmla="*/ 72008 h 648072"/>
              <a:gd name="connsiteX0" fmla="*/ 144016 w 1008112"/>
              <a:gd name="connsiteY0" fmla="*/ 72008 h 648072"/>
              <a:gd name="connsiteX1" fmla="*/ 216024 w 1008112"/>
              <a:gd name="connsiteY1" fmla="*/ 0 h 648072"/>
              <a:gd name="connsiteX2" fmla="*/ 1008112 w 1008112"/>
              <a:gd name="connsiteY2" fmla="*/ 648072 h 648072"/>
              <a:gd name="connsiteX3" fmla="*/ 432048 w 1008112"/>
              <a:gd name="connsiteY3" fmla="*/ 648072 h 648072"/>
              <a:gd name="connsiteX4" fmla="*/ 0 w 1008112"/>
              <a:gd name="connsiteY4" fmla="*/ 216024 h 648072"/>
              <a:gd name="connsiteX5" fmla="*/ 144016 w 1008112"/>
              <a:gd name="connsiteY5" fmla="*/ 72008 h 648072"/>
              <a:gd name="connsiteX0" fmla="*/ 144016 w 936104"/>
              <a:gd name="connsiteY0" fmla="*/ 72008 h 648072"/>
              <a:gd name="connsiteX1" fmla="*/ 216024 w 936104"/>
              <a:gd name="connsiteY1" fmla="*/ 0 h 648072"/>
              <a:gd name="connsiteX2" fmla="*/ 936104 w 936104"/>
              <a:gd name="connsiteY2" fmla="*/ 648072 h 648072"/>
              <a:gd name="connsiteX3" fmla="*/ 432048 w 936104"/>
              <a:gd name="connsiteY3" fmla="*/ 648072 h 648072"/>
              <a:gd name="connsiteX4" fmla="*/ 0 w 936104"/>
              <a:gd name="connsiteY4" fmla="*/ 216024 h 648072"/>
              <a:gd name="connsiteX5" fmla="*/ 144016 w 936104"/>
              <a:gd name="connsiteY5" fmla="*/ 72008 h 648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6104" h="648072">
                <a:moveTo>
                  <a:pt x="144016" y="72008"/>
                </a:moveTo>
                <a:lnTo>
                  <a:pt x="216024" y="0"/>
                </a:lnTo>
                <a:lnTo>
                  <a:pt x="936104" y="648072"/>
                </a:lnTo>
                <a:lnTo>
                  <a:pt x="432048" y="648072"/>
                </a:lnTo>
                <a:lnTo>
                  <a:pt x="0" y="216024"/>
                </a:lnTo>
                <a:lnTo>
                  <a:pt x="144016" y="72008"/>
                </a:lnTo>
                <a:close/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Freeform 20"/>
          <p:cNvSpPr/>
          <p:nvPr/>
        </p:nvSpPr>
        <p:spPr>
          <a:xfrm>
            <a:off x="5148064" y="4335780"/>
            <a:ext cx="1152128" cy="893420"/>
          </a:xfrm>
          <a:custGeom>
            <a:avLst/>
            <a:gdLst>
              <a:gd name="connsiteX0" fmla="*/ 30480 w 1226820"/>
              <a:gd name="connsiteY0" fmla="*/ 320040 h 914400"/>
              <a:gd name="connsiteX1" fmla="*/ 297180 w 1226820"/>
              <a:gd name="connsiteY1" fmla="*/ 0 h 914400"/>
              <a:gd name="connsiteX2" fmla="*/ 1226820 w 1226820"/>
              <a:gd name="connsiteY2" fmla="*/ 739140 h 914400"/>
              <a:gd name="connsiteX3" fmla="*/ 594360 w 1226820"/>
              <a:gd name="connsiteY3" fmla="*/ 914400 h 914400"/>
              <a:gd name="connsiteX4" fmla="*/ 0 w 1226820"/>
              <a:gd name="connsiteY4" fmla="*/ 365760 h 914400"/>
              <a:gd name="connsiteX5" fmla="*/ 30480 w 1226820"/>
              <a:gd name="connsiteY5" fmla="*/ 320040 h 914400"/>
              <a:gd name="connsiteX0" fmla="*/ 216024 w 1226820"/>
              <a:gd name="connsiteY0" fmla="*/ 101332 h 914400"/>
              <a:gd name="connsiteX1" fmla="*/ 297180 w 1226820"/>
              <a:gd name="connsiteY1" fmla="*/ 0 h 914400"/>
              <a:gd name="connsiteX2" fmla="*/ 1226820 w 1226820"/>
              <a:gd name="connsiteY2" fmla="*/ 739140 h 914400"/>
              <a:gd name="connsiteX3" fmla="*/ 594360 w 1226820"/>
              <a:gd name="connsiteY3" fmla="*/ 914400 h 914400"/>
              <a:gd name="connsiteX4" fmla="*/ 0 w 1226820"/>
              <a:gd name="connsiteY4" fmla="*/ 365760 h 914400"/>
              <a:gd name="connsiteX5" fmla="*/ 216024 w 1226820"/>
              <a:gd name="connsiteY5" fmla="*/ 101332 h 914400"/>
              <a:gd name="connsiteX0" fmla="*/ 216024 w 1226820"/>
              <a:gd name="connsiteY0" fmla="*/ 101332 h 914400"/>
              <a:gd name="connsiteX1" fmla="*/ 297180 w 1226820"/>
              <a:gd name="connsiteY1" fmla="*/ 0 h 914400"/>
              <a:gd name="connsiteX2" fmla="*/ 1226820 w 1226820"/>
              <a:gd name="connsiteY2" fmla="*/ 739140 h 914400"/>
              <a:gd name="connsiteX3" fmla="*/ 594360 w 1226820"/>
              <a:gd name="connsiteY3" fmla="*/ 914400 h 914400"/>
              <a:gd name="connsiteX4" fmla="*/ 0 w 1226820"/>
              <a:gd name="connsiteY4" fmla="*/ 317356 h 914400"/>
              <a:gd name="connsiteX5" fmla="*/ 216024 w 1226820"/>
              <a:gd name="connsiteY5" fmla="*/ 101332 h 914400"/>
              <a:gd name="connsiteX0" fmla="*/ 216024 w 1226820"/>
              <a:gd name="connsiteY0" fmla="*/ 101332 h 893420"/>
              <a:gd name="connsiteX1" fmla="*/ 297180 w 1226820"/>
              <a:gd name="connsiteY1" fmla="*/ 0 h 893420"/>
              <a:gd name="connsiteX2" fmla="*/ 1226820 w 1226820"/>
              <a:gd name="connsiteY2" fmla="*/ 739140 h 893420"/>
              <a:gd name="connsiteX3" fmla="*/ 648072 w 1226820"/>
              <a:gd name="connsiteY3" fmla="*/ 893420 h 893420"/>
              <a:gd name="connsiteX4" fmla="*/ 0 w 1226820"/>
              <a:gd name="connsiteY4" fmla="*/ 317356 h 893420"/>
              <a:gd name="connsiteX5" fmla="*/ 216024 w 1226820"/>
              <a:gd name="connsiteY5" fmla="*/ 101332 h 893420"/>
              <a:gd name="connsiteX0" fmla="*/ 216024 w 1152128"/>
              <a:gd name="connsiteY0" fmla="*/ 101332 h 893420"/>
              <a:gd name="connsiteX1" fmla="*/ 297180 w 1152128"/>
              <a:gd name="connsiteY1" fmla="*/ 0 h 893420"/>
              <a:gd name="connsiteX2" fmla="*/ 1152128 w 1152128"/>
              <a:gd name="connsiteY2" fmla="*/ 749404 h 893420"/>
              <a:gd name="connsiteX3" fmla="*/ 648072 w 1152128"/>
              <a:gd name="connsiteY3" fmla="*/ 893420 h 893420"/>
              <a:gd name="connsiteX4" fmla="*/ 0 w 1152128"/>
              <a:gd name="connsiteY4" fmla="*/ 317356 h 893420"/>
              <a:gd name="connsiteX5" fmla="*/ 216024 w 1152128"/>
              <a:gd name="connsiteY5" fmla="*/ 101332 h 89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2128" h="893420">
                <a:moveTo>
                  <a:pt x="216024" y="101332"/>
                </a:moveTo>
                <a:lnTo>
                  <a:pt x="297180" y="0"/>
                </a:lnTo>
                <a:lnTo>
                  <a:pt x="1152128" y="749404"/>
                </a:lnTo>
                <a:lnTo>
                  <a:pt x="648072" y="893420"/>
                </a:lnTo>
                <a:lnTo>
                  <a:pt x="0" y="317356"/>
                </a:lnTo>
                <a:lnTo>
                  <a:pt x="216024" y="101332"/>
                </a:lnTo>
                <a:close/>
              </a:path>
            </a:pathLst>
          </a:cu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Simulations Results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Dike Breach at Bang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Chom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Sri Regulator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2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682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3600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4248472" cy="3651251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068959"/>
            <a:ext cx="4248472" cy="3648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444208" y="4005064"/>
            <a:ext cx="1944216" cy="1800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7" name="Straight Arrow Connector 16"/>
          <p:cNvCxnSpPr>
            <a:stCxn id="11" idx="1"/>
          </p:cNvCxnSpPr>
          <p:nvPr/>
        </p:nvCxnSpPr>
        <p:spPr>
          <a:xfrm flipH="1" flipV="1">
            <a:off x="4139952" y="4725144"/>
            <a:ext cx="2304256" cy="18002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 rot="2443842">
            <a:off x="803210" y="4614242"/>
            <a:ext cx="365264" cy="41499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18864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Simulations Results</a:t>
            </a:r>
          </a:p>
          <a:p>
            <a:pPr algn="ctr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Dike Breach at Bang </a:t>
            </a:r>
            <a:r>
              <a:rPr lang="en-US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Chom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Sri Regulator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21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8336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55576" y="188640"/>
            <a:ext cx="828092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3. </a:t>
            </a:r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in  Mekong </a:t>
            </a:r>
            <a:r>
              <a:rPr lang="en-US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River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14574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228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7667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Study areas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 descr="C:\Users\sanit\Desktop\MRC\cs-m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9" y="1196752"/>
            <a:ext cx="530422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2843808" y="2060848"/>
            <a:ext cx="4104456" cy="4176464"/>
          </a:xfrm>
          <a:prstGeom prst="rect">
            <a:avLst/>
          </a:prstGeom>
          <a:noFill/>
          <a:ln w="508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5858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7667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Simulation Condition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556792"/>
            <a:ext cx="87849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Model:</a:t>
            </a: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Nay2dFlood</a:t>
            </a: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DEM: SRTM DEM resolution 90 x 90 m.</a:t>
            </a:r>
          </a:p>
          <a:p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Simulation Grid:</a:t>
            </a: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100 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x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100 m.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Manning’s Coefficient</a:t>
            </a: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n = 0.03</a:t>
            </a: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U/S condition: </a:t>
            </a:r>
            <a:r>
              <a:rPr lang="th-TH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Q = 9,000, 22,000 m.</a:t>
            </a:r>
            <a:r>
              <a:rPr lang="en-US" sz="4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/s</a:t>
            </a:r>
            <a:endParaRPr lang="th-TH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D/S condition: free flow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1125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76672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Flood Hydrograph in</a:t>
            </a:r>
            <a:r>
              <a:rPr lang="th-TH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1966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5" y="1412776"/>
            <a:ext cx="8543767" cy="411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7584" y="5613047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Chiang Sean: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Qmax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=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,000 -23,000m.</a:t>
            </a:r>
            <a:r>
              <a:rPr lang="en-US" sz="3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/s</a:t>
            </a:r>
          </a:p>
          <a:p>
            <a:pPr algn="ctr"/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Jinghong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 </a:t>
            </a: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Qmax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=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12,00 - 13,000m.</a:t>
            </a:r>
            <a:r>
              <a:rPr lang="en-US" sz="36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7" name="ลูกศรเชื่อมต่อแบบตรง 6"/>
          <p:cNvCxnSpPr/>
          <p:nvPr/>
        </p:nvCxnSpPr>
        <p:spPr>
          <a:xfrm flipH="1">
            <a:off x="5508102" y="2060848"/>
            <a:ext cx="648074" cy="463898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ลูกศรเชื่อมต่อแบบตรง 7"/>
          <p:cNvCxnSpPr/>
          <p:nvPr/>
        </p:nvCxnSpPr>
        <p:spPr>
          <a:xfrm flipH="1">
            <a:off x="5364088" y="2924944"/>
            <a:ext cx="648074" cy="463898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48064" y="1556792"/>
            <a:ext cx="3816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Chiang Sean:</a:t>
            </a:r>
            <a:endParaRPr lang="th-TH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ระดับ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ตลิ่ง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11.80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Q = 20, 025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2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วินาที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ระดับเตือนภัย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8.50 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Q =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10,861 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วินาที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5210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7667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Simulation Results: Q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9,000 m.</a:t>
            </a:r>
            <a:r>
              <a:rPr lang="en-US" sz="5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/s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349077"/>
            <a:ext cx="54102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87824" y="2700209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back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water effect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effect areas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 flipH="1">
            <a:off x="3635896" y="4208894"/>
            <a:ext cx="1404156" cy="388784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วงรี 2"/>
          <p:cNvSpPr/>
          <p:nvPr/>
        </p:nvSpPr>
        <p:spPr>
          <a:xfrm>
            <a:off x="2699792" y="4293096"/>
            <a:ext cx="936104" cy="720080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วงรี 13"/>
          <p:cNvSpPr/>
          <p:nvPr/>
        </p:nvSpPr>
        <p:spPr>
          <a:xfrm>
            <a:off x="3311860" y="5157192"/>
            <a:ext cx="612068" cy="576064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35896" y="3759423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Reaung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River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approximtely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1.5-2.0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km.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5" name="ลูกศรเชื่อมต่อแบบตรง 14"/>
          <p:cNvCxnSpPr/>
          <p:nvPr/>
        </p:nvCxnSpPr>
        <p:spPr>
          <a:xfrm flipH="1">
            <a:off x="3959932" y="4653136"/>
            <a:ext cx="1080120" cy="576064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152256" y="4335487"/>
            <a:ext cx="2444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Kok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River 1.5-2.0km.</a:t>
            </a:r>
            <a:r>
              <a:rPr lang="th-TH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02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6101627" cy="5878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79912" y="1412776"/>
            <a:ext cx="37325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Flood wave propagation from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Jinghong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Dam to Chiang Sean approximately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1.5-2.0 days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179512" y="47667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Simulation Results: Q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9,000 m.</a:t>
            </a:r>
            <a:r>
              <a:rPr lang="en-US" sz="5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/s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95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3"/>
          <p:cNvSpPr txBox="1">
            <a:spLocks noChangeArrowheads="1"/>
          </p:cNvSpPr>
          <p:nvPr/>
        </p:nvSpPr>
        <p:spPr bwMode="auto">
          <a:xfrm>
            <a:off x="99656" y="332656"/>
            <a:ext cx="893684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Historical Flood </a:t>
            </a: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Events </a:t>
            </a:r>
            <a:endParaRPr lang="en-US" sz="6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  <a:p>
            <a:pPr algn="ctr">
              <a:defRPr/>
            </a:pP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Rattanakosin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Kingdom (Bangkok, 1782 to present)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endParaRPr lang="en-US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680281"/>
              </p:ext>
            </p:extLst>
          </p:nvPr>
        </p:nvGraphicFramePr>
        <p:xfrm>
          <a:off x="1235968" y="1826096"/>
          <a:ext cx="6576392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8196"/>
                <a:gridCol w="328819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Years</a:t>
                      </a:r>
                      <a:endParaRPr lang="th-TH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Flood Depths (m)</a:t>
                      </a:r>
                      <a:endParaRPr lang="th-TH" sz="4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1785</a:t>
                      </a:r>
                      <a:endParaRPr lang="th-TH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trike="dbl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:</a:t>
                      </a:r>
                      <a:r>
                        <a:rPr lang="en-US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4.20</a:t>
                      </a:r>
                      <a:endParaRPr lang="th-TH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1831</a:t>
                      </a:r>
                      <a:endParaRPr lang="th-TH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&gt; 4.20</a:t>
                      </a:r>
                      <a:endParaRPr lang="th-TH" sz="40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1917</a:t>
                      </a:r>
                      <a:endParaRPr lang="th-TH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trike="dbl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:</a:t>
                      </a:r>
                      <a:r>
                        <a:rPr lang="en-US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2.00</a:t>
                      </a:r>
                      <a:endParaRPr lang="th-TH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1942</a:t>
                      </a:r>
                      <a:endParaRPr lang="th-TH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strike="dblStrike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:</a:t>
                      </a:r>
                      <a:r>
                        <a:rPr lang="en-US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2.27</a:t>
                      </a:r>
                      <a:endParaRPr lang="th-TH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1995</a:t>
                      </a:r>
                      <a:endParaRPr lang="th-TH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&gt; 2.27</a:t>
                      </a:r>
                      <a:endParaRPr lang="th-TH" sz="4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83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914400"/>
            <a:ext cx="46005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23928" y="1988840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no flood inundation areas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วงรี 18"/>
          <p:cNvSpPr/>
          <p:nvPr/>
        </p:nvSpPr>
        <p:spPr>
          <a:xfrm>
            <a:off x="2637611" y="3429000"/>
            <a:ext cx="612068" cy="576064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/>
          <p:cNvSpPr/>
          <p:nvPr/>
        </p:nvSpPr>
        <p:spPr>
          <a:xfrm>
            <a:off x="3631974" y="3632669"/>
            <a:ext cx="612068" cy="576064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ลูกศรเชื่อมต่อแบบตรง 20"/>
          <p:cNvCxnSpPr>
            <a:endCxn id="19" idx="5"/>
          </p:cNvCxnSpPr>
          <p:nvPr/>
        </p:nvCxnSpPr>
        <p:spPr>
          <a:xfrm flipH="1">
            <a:off x="3160044" y="2636912"/>
            <a:ext cx="763884" cy="1283789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/>
          <p:cNvCxnSpPr/>
          <p:nvPr/>
        </p:nvCxnSpPr>
        <p:spPr>
          <a:xfrm flipH="1">
            <a:off x="4244042" y="2924944"/>
            <a:ext cx="687999" cy="792088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04049" y="2940620"/>
            <a:ext cx="396043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Chiang Sean:</a:t>
            </a:r>
            <a:endParaRPr lang="th-TH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ระดับ</a:t>
            </a:r>
            <a:r>
              <a:rPr lang="th-TH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ตลิ่ง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11.80 </a:t>
            </a:r>
            <a:r>
              <a:rPr lang="th-TH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Q = 20, 025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20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วินาที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- 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ระดับเตือนภัย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8.50 </a:t>
            </a:r>
            <a:r>
              <a:rPr lang="th-TH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Q =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10,861 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  <a:r>
              <a:rPr lang="en-US" sz="20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วินาที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th-TH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512" y="47667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Simulation Results: Q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9,000 m.</a:t>
            </a:r>
            <a:r>
              <a:rPr lang="en-US" sz="5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/s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647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1203793"/>
            <a:ext cx="4789644" cy="560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987824" y="1870953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back water effect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effect areas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effect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3" name="ลูกศรเชื่อมต่อแบบตรง 12"/>
          <p:cNvCxnSpPr/>
          <p:nvPr/>
        </p:nvCxnSpPr>
        <p:spPr>
          <a:xfrm flipH="1">
            <a:off x="3635896" y="3901118"/>
            <a:ext cx="1232520" cy="696560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วงรี 2"/>
          <p:cNvSpPr/>
          <p:nvPr/>
        </p:nvSpPr>
        <p:spPr>
          <a:xfrm>
            <a:off x="2699792" y="4293096"/>
            <a:ext cx="936104" cy="720080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วงรี 13"/>
          <p:cNvSpPr/>
          <p:nvPr/>
        </p:nvSpPr>
        <p:spPr>
          <a:xfrm>
            <a:off x="5184068" y="5157192"/>
            <a:ext cx="612068" cy="576064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39952" y="3501008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Reuag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River approximately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8.0-10.0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km.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วงรี 9"/>
          <p:cNvSpPr/>
          <p:nvPr/>
        </p:nvSpPr>
        <p:spPr>
          <a:xfrm>
            <a:off x="3887924" y="4653136"/>
            <a:ext cx="612068" cy="576064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92280" y="4293096"/>
            <a:ext cx="1872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Inundation areas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5" name="ลูกศรเชื่อมต่อแบบตรง 14"/>
          <p:cNvCxnSpPr/>
          <p:nvPr/>
        </p:nvCxnSpPr>
        <p:spPr>
          <a:xfrm flipH="1">
            <a:off x="4685585" y="4858419"/>
            <a:ext cx="2383309" cy="154757"/>
          </a:xfrm>
          <a:prstGeom prst="straightConnector1">
            <a:avLst/>
          </a:prstGeom>
          <a:ln w="38100">
            <a:solidFill>
              <a:srgbClr val="FF00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20308" y="5117122"/>
            <a:ext cx="1543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Ing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River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47667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Simulation Results: Q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22,000 m.</a:t>
            </a:r>
            <a:r>
              <a:rPr lang="en-US" sz="5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/s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TextBox 21"/>
          <p:cNvSpPr txBox="1"/>
          <p:nvPr/>
        </p:nvSpPr>
        <p:spPr>
          <a:xfrm>
            <a:off x="4868416" y="4089266"/>
            <a:ext cx="3520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KokRiver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approximately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5.0-10.0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km.</a:t>
            </a:r>
            <a:r>
              <a:rPr lang="th-TH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3" name="ลูกศรเชื่อมต่อแบบตรง 22"/>
          <p:cNvCxnSpPr>
            <a:endCxn id="10" idx="3"/>
          </p:cNvCxnSpPr>
          <p:nvPr/>
        </p:nvCxnSpPr>
        <p:spPr>
          <a:xfrm flipH="1">
            <a:off x="3977559" y="4437112"/>
            <a:ext cx="1674561" cy="707725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0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862138"/>
            <a:ext cx="5067300" cy="313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923928" y="1988840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Inundation areas</a:t>
            </a:r>
          </a:p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depth</a:t>
            </a:r>
            <a:r>
              <a:rPr lang="th-TH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1.0-3.0 m.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วงรี 18"/>
          <p:cNvSpPr/>
          <p:nvPr/>
        </p:nvSpPr>
        <p:spPr>
          <a:xfrm>
            <a:off x="2637611" y="3429000"/>
            <a:ext cx="612068" cy="576064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วงรี 19"/>
          <p:cNvSpPr/>
          <p:nvPr/>
        </p:nvSpPr>
        <p:spPr>
          <a:xfrm>
            <a:off x="3631974" y="3632669"/>
            <a:ext cx="612068" cy="576064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ลูกศรเชื่อมต่อแบบตรง 20"/>
          <p:cNvCxnSpPr>
            <a:endCxn id="19" idx="5"/>
          </p:cNvCxnSpPr>
          <p:nvPr/>
        </p:nvCxnSpPr>
        <p:spPr>
          <a:xfrm flipH="1">
            <a:off x="3160044" y="2636912"/>
            <a:ext cx="763884" cy="1283789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ลูกศรเชื่อมต่อแบบตรง 21"/>
          <p:cNvCxnSpPr/>
          <p:nvPr/>
        </p:nvCxnSpPr>
        <p:spPr>
          <a:xfrm flipH="1">
            <a:off x="4244042" y="2924944"/>
            <a:ext cx="687999" cy="792088"/>
          </a:xfrm>
          <a:prstGeom prst="straightConnector1">
            <a:avLst/>
          </a:prstGeom>
          <a:ln w="38100">
            <a:solidFill>
              <a:srgbClr val="FFFF00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512" y="476672"/>
            <a:ext cx="8784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Simulation Results: Q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= 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22,000 m.</a:t>
            </a:r>
            <a:r>
              <a:rPr lang="en-US" sz="54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/s</a:t>
            </a:r>
            <a:endParaRPr lang="en-US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912"/>
            <a:ext cx="347287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1614"/>
            <a:ext cx="421048" cy="42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82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/>
                <a:ea typeface="ＭＳ Ｐゴシック"/>
                <a:cs typeface="CordiaUPC"/>
              </a:rPr>
              <a:t>Climate Change</a:t>
            </a:r>
            <a:endParaRPr lang="en-US" altLang="ja-JP" sz="8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5" name="AutoShape 12"/>
          <p:cNvSpPr>
            <a:spLocks noChangeArrowheads="1"/>
          </p:cNvSpPr>
          <p:nvPr/>
        </p:nvSpPr>
        <p:spPr bwMode="auto">
          <a:xfrm rot="13500000">
            <a:off x="5722865" y="1489508"/>
            <a:ext cx="520443" cy="103894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 rot="18900000">
            <a:off x="5723366" y="4714621"/>
            <a:ext cx="516936" cy="1045988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27" name="Picture 16" descr="221142_78thum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4643446"/>
            <a:ext cx="2564115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AutoShape 23"/>
          <p:cNvSpPr>
            <a:spLocks noChangeArrowheads="1"/>
          </p:cNvSpPr>
          <p:nvPr/>
        </p:nvSpPr>
        <p:spPr bwMode="auto">
          <a:xfrm rot="2700000">
            <a:off x="2966713" y="4700286"/>
            <a:ext cx="520443" cy="1038940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9" name="AutoShape 24"/>
          <p:cNvSpPr>
            <a:spLocks noChangeArrowheads="1"/>
          </p:cNvSpPr>
          <p:nvPr/>
        </p:nvSpPr>
        <p:spPr bwMode="auto">
          <a:xfrm rot="8100000">
            <a:off x="2975136" y="1463502"/>
            <a:ext cx="516936" cy="1045988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FFFF"/>
          </a:solidFill>
          <a:ln w="57150">
            <a:solidFill>
              <a:srgbClr val="000000"/>
            </a:solidFill>
            <a:miter lim="800000"/>
            <a:headEnd/>
            <a:tailEnd/>
          </a:ln>
        </p:spPr>
        <p:txBody>
          <a:bodyPr vert="eaVert"/>
          <a:lstStyle/>
          <a:p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3" y="4647958"/>
            <a:ext cx="2676521" cy="17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554" y="2500306"/>
            <a:ext cx="242323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6572264" y="4253219"/>
            <a:ext cx="25003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Shoreline erosion</a:t>
            </a:r>
            <a:endParaRPr lang="en-US" altLang="ja-JP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214282" y="4253219"/>
            <a:ext cx="25003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Flood damage</a:t>
            </a:r>
            <a:endParaRPr lang="en-US" altLang="ja-JP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pSp>
        <p:nvGrpSpPr>
          <p:cNvPr id="34" name="กลุ่ม 33"/>
          <p:cNvGrpSpPr/>
          <p:nvPr/>
        </p:nvGrpSpPr>
        <p:grpSpPr>
          <a:xfrm>
            <a:off x="3550720" y="4003790"/>
            <a:ext cx="2450040" cy="2698658"/>
            <a:chOff x="3550720" y="4003790"/>
            <a:chExt cx="2450040" cy="2698658"/>
          </a:xfrm>
        </p:grpSpPr>
        <p:pic>
          <p:nvPicPr>
            <p:cNvPr id="35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50720" y="5135388"/>
              <a:ext cx="2092850" cy="1567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คำบรรยายภาพแบบเมฆ 35"/>
            <p:cNvSpPr/>
            <p:nvPr/>
          </p:nvSpPr>
          <p:spPr bwMode="auto">
            <a:xfrm>
              <a:off x="3571868" y="4003790"/>
              <a:ext cx="2428892" cy="1452384"/>
            </a:xfrm>
            <a:prstGeom prst="cloudCallou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ea typeface="MS Gothic" pitchFamily="49" charset="-128"/>
                  <a:cs typeface="CordiaUPC" panose="020B0304020202020204" pitchFamily="34" charset="-34"/>
                </a:rPr>
                <a:t>What ‘d we do??</a:t>
              </a:r>
              <a:endParaRPr kumimoji="1" lang="th-TH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ea typeface="MS Gothic" pitchFamily="49" charset="-128"/>
                <a:cs typeface="CordiaUPC" panose="020B0304020202020204" pitchFamily="34" charset="-34"/>
              </a:endParaRPr>
            </a:p>
          </p:txBody>
        </p:sp>
      </p:grp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6466459" y="2708920"/>
            <a:ext cx="26432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Ice loss from glacier</a:t>
            </a:r>
            <a:endParaRPr lang="en-US" altLang="ja-JP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890268"/>
            <a:ext cx="2571768" cy="1929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06" y="857232"/>
            <a:ext cx="27146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059832" y="908720"/>
            <a:ext cx="601276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Chao Phraya River;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from Chao Phraya Dam, </a:t>
            </a:r>
            <a:r>
              <a:rPr lang="en-US" altLang="ja-JP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Chainat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province</a:t>
            </a:r>
            <a:r>
              <a:rPr lang="en-US" altLang="ja-JP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to the Gulf of Thailand</a:t>
            </a:r>
            <a:endParaRPr lang="th-TH" altLang="ja-JP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1267" name="Picture 8" descr="ที่ตั้ง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96" t="6288" r="10220" b="6802"/>
          <a:stretch>
            <a:fillRect/>
          </a:stretch>
        </p:blipFill>
        <p:spPr bwMode="auto">
          <a:xfrm>
            <a:off x="251520" y="404664"/>
            <a:ext cx="2667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26064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altLang="ja-JP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					</a:t>
            </a:r>
            <a:r>
              <a:rPr lang="en-US" altLang="ja-JP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Study area</a:t>
            </a:r>
            <a:endParaRPr lang="en-US" altLang="ja-JP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11328" r="60907" b="8022"/>
          <a:stretch>
            <a:fillRect/>
          </a:stretch>
        </p:blipFill>
        <p:spPr bwMode="auto">
          <a:xfrm>
            <a:off x="3262244" y="3068960"/>
            <a:ext cx="3037948" cy="37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11"/>
          <p:cNvSpPr txBox="1">
            <a:spLocks noChangeArrowheads="1"/>
          </p:cNvSpPr>
          <p:nvPr/>
        </p:nvSpPr>
        <p:spPr bwMode="auto">
          <a:xfrm>
            <a:off x="6480543" y="2924944"/>
            <a:ext cx="2555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Chao Phraya Dam</a:t>
            </a:r>
            <a:endParaRPr lang="th-TH" altLang="th-TH" b="1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56992"/>
            <a:ext cx="2178216" cy="132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Elbow Connector 5"/>
          <p:cNvCxnSpPr>
            <a:cxnSpLocks noChangeShapeType="1"/>
            <a:stCxn id="23" idx="2"/>
          </p:cNvCxnSpPr>
          <p:nvPr/>
        </p:nvCxnSpPr>
        <p:spPr bwMode="auto">
          <a:xfrm rot="5400000" flipH="1">
            <a:off x="5642857" y="2574706"/>
            <a:ext cx="964156" cy="3248810"/>
          </a:xfrm>
          <a:prstGeom prst="bentConnector4">
            <a:avLst>
              <a:gd name="adj1" fmla="val -23710"/>
              <a:gd name="adj2" fmla="val 66762"/>
            </a:avLst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15" y="5522097"/>
            <a:ext cx="2420716" cy="114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10"/>
          <p:cNvCxnSpPr>
            <a:cxnSpLocks noChangeShapeType="1"/>
          </p:cNvCxnSpPr>
          <p:nvPr/>
        </p:nvCxnSpPr>
        <p:spPr bwMode="auto">
          <a:xfrm flipH="1">
            <a:off x="5076056" y="6095594"/>
            <a:ext cx="1511960" cy="32166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6452778" y="5060474"/>
            <a:ext cx="25559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Fort Chula</a:t>
            </a:r>
            <a:endParaRPr lang="th-TH" altLang="th-TH" b="1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134344" y="1628904"/>
            <a:ext cx="576064" cy="70172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1710408" y="2186608"/>
            <a:ext cx="1709464" cy="1170384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G:\DSC_011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57752" y="0"/>
            <a:ext cx="4143404" cy="2149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4" name="Picture 34" descr="DSC00818"/>
          <p:cNvPicPr>
            <a:picLocks noChangeAspect="1" noChangeArrowheads="1"/>
          </p:cNvPicPr>
          <p:nvPr/>
        </p:nvPicPr>
        <p:blipFill>
          <a:blip r:embed="rId4" cstate="print">
            <a:lum bright="20000" contrast="-34000"/>
          </a:blip>
          <a:srcRect/>
          <a:stretch>
            <a:fillRect/>
          </a:stretch>
        </p:blipFill>
        <p:spPr bwMode="auto">
          <a:xfrm>
            <a:off x="4755462" y="0"/>
            <a:ext cx="4388538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2" name="Freeform 8"/>
          <p:cNvSpPr>
            <a:spLocks/>
          </p:cNvSpPr>
          <p:nvPr/>
        </p:nvSpPr>
        <p:spPr bwMode="auto">
          <a:xfrm>
            <a:off x="4154488" y="2898358"/>
            <a:ext cx="3600450" cy="3455988"/>
          </a:xfrm>
          <a:custGeom>
            <a:avLst/>
            <a:gdLst/>
            <a:ahLst/>
            <a:cxnLst>
              <a:cxn ang="0">
                <a:pos x="182" y="45"/>
              </a:cxn>
              <a:cxn ang="0">
                <a:pos x="273" y="90"/>
              </a:cxn>
              <a:cxn ang="0">
                <a:pos x="273" y="408"/>
              </a:cxn>
              <a:cxn ang="0">
                <a:pos x="409" y="499"/>
              </a:cxn>
              <a:cxn ang="0">
                <a:pos x="590" y="544"/>
              </a:cxn>
              <a:cxn ang="0">
                <a:pos x="684" y="547"/>
              </a:cxn>
              <a:cxn ang="0">
                <a:pos x="772" y="680"/>
              </a:cxn>
              <a:cxn ang="0">
                <a:pos x="908" y="635"/>
              </a:cxn>
              <a:cxn ang="0">
                <a:pos x="998" y="635"/>
              </a:cxn>
              <a:cxn ang="0">
                <a:pos x="1089" y="635"/>
              </a:cxn>
              <a:cxn ang="0">
                <a:pos x="1180" y="589"/>
              </a:cxn>
              <a:cxn ang="0">
                <a:pos x="1225" y="635"/>
              </a:cxn>
              <a:cxn ang="0">
                <a:pos x="1370" y="667"/>
              </a:cxn>
              <a:cxn ang="0">
                <a:pos x="1497" y="726"/>
              </a:cxn>
              <a:cxn ang="0">
                <a:pos x="1724" y="680"/>
              </a:cxn>
              <a:cxn ang="0">
                <a:pos x="1906" y="635"/>
              </a:cxn>
              <a:cxn ang="0">
                <a:pos x="2132" y="635"/>
              </a:cxn>
              <a:cxn ang="0">
                <a:pos x="2101" y="1003"/>
              </a:cxn>
              <a:cxn ang="0">
                <a:pos x="2206" y="1093"/>
              </a:cxn>
              <a:cxn ang="0">
                <a:pos x="2081" y="1178"/>
              </a:cxn>
              <a:cxn ang="0">
                <a:pos x="1946" y="1429"/>
              </a:cxn>
              <a:cxn ang="0">
                <a:pos x="2201" y="1534"/>
              </a:cxn>
              <a:cxn ang="0">
                <a:pos x="2268" y="1633"/>
              </a:cxn>
              <a:cxn ang="0">
                <a:pos x="2087" y="1814"/>
              </a:cxn>
              <a:cxn ang="0">
                <a:pos x="2101" y="1934"/>
              </a:cxn>
              <a:cxn ang="0">
                <a:pos x="1996" y="1996"/>
              </a:cxn>
              <a:cxn ang="0">
                <a:pos x="1946" y="2135"/>
              </a:cxn>
              <a:cxn ang="0">
                <a:pos x="1906" y="2177"/>
              </a:cxn>
              <a:cxn ang="0">
                <a:pos x="1588" y="2132"/>
              </a:cxn>
              <a:cxn ang="0">
                <a:pos x="1345" y="2075"/>
              </a:cxn>
              <a:cxn ang="0">
                <a:pos x="1180" y="1996"/>
              </a:cxn>
              <a:cxn ang="0">
                <a:pos x="998" y="2041"/>
              </a:cxn>
              <a:cxn ang="0">
                <a:pos x="799" y="2115"/>
              </a:cxn>
              <a:cxn ang="0">
                <a:pos x="499" y="2132"/>
              </a:cxn>
              <a:cxn ang="0">
                <a:pos x="499" y="1996"/>
              </a:cxn>
              <a:cxn ang="0">
                <a:pos x="499" y="1905"/>
              </a:cxn>
              <a:cxn ang="0">
                <a:pos x="409" y="1905"/>
              </a:cxn>
              <a:cxn ang="0">
                <a:pos x="318" y="1678"/>
              </a:cxn>
              <a:cxn ang="0">
                <a:pos x="273" y="1633"/>
              </a:cxn>
              <a:cxn ang="0">
                <a:pos x="227" y="1451"/>
              </a:cxn>
              <a:cxn ang="0">
                <a:pos x="213" y="1088"/>
              </a:cxn>
              <a:cxn ang="0">
                <a:pos x="17" y="702"/>
              </a:cxn>
              <a:cxn ang="0">
                <a:pos x="46" y="544"/>
              </a:cxn>
              <a:cxn ang="0">
                <a:pos x="38" y="332"/>
              </a:cxn>
              <a:cxn ang="0">
                <a:pos x="91" y="0"/>
              </a:cxn>
            </a:cxnLst>
            <a:rect l="0" t="0" r="r" b="b"/>
            <a:pathLst>
              <a:path w="2268" h="2177">
                <a:moveTo>
                  <a:pt x="137" y="0"/>
                </a:moveTo>
                <a:lnTo>
                  <a:pt x="182" y="45"/>
                </a:lnTo>
                <a:lnTo>
                  <a:pt x="227" y="45"/>
                </a:lnTo>
                <a:lnTo>
                  <a:pt x="273" y="90"/>
                </a:lnTo>
                <a:lnTo>
                  <a:pt x="227" y="227"/>
                </a:lnTo>
                <a:lnTo>
                  <a:pt x="273" y="408"/>
                </a:lnTo>
                <a:lnTo>
                  <a:pt x="318" y="499"/>
                </a:lnTo>
                <a:lnTo>
                  <a:pt x="409" y="499"/>
                </a:lnTo>
                <a:lnTo>
                  <a:pt x="499" y="499"/>
                </a:lnTo>
                <a:lnTo>
                  <a:pt x="590" y="544"/>
                </a:lnTo>
                <a:lnTo>
                  <a:pt x="649" y="562"/>
                </a:lnTo>
                <a:lnTo>
                  <a:pt x="684" y="547"/>
                </a:lnTo>
                <a:lnTo>
                  <a:pt x="724" y="607"/>
                </a:lnTo>
                <a:lnTo>
                  <a:pt x="772" y="680"/>
                </a:lnTo>
                <a:lnTo>
                  <a:pt x="862" y="635"/>
                </a:lnTo>
                <a:lnTo>
                  <a:pt x="908" y="635"/>
                </a:lnTo>
                <a:lnTo>
                  <a:pt x="953" y="635"/>
                </a:lnTo>
                <a:lnTo>
                  <a:pt x="998" y="635"/>
                </a:lnTo>
                <a:lnTo>
                  <a:pt x="998" y="589"/>
                </a:lnTo>
                <a:lnTo>
                  <a:pt x="1089" y="635"/>
                </a:lnTo>
                <a:lnTo>
                  <a:pt x="1134" y="589"/>
                </a:lnTo>
                <a:lnTo>
                  <a:pt x="1180" y="589"/>
                </a:lnTo>
                <a:lnTo>
                  <a:pt x="1180" y="680"/>
                </a:lnTo>
                <a:lnTo>
                  <a:pt x="1225" y="635"/>
                </a:lnTo>
                <a:lnTo>
                  <a:pt x="1225" y="680"/>
                </a:lnTo>
                <a:lnTo>
                  <a:pt x="1370" y="667"/>
                </a:lnTo>
                <a:lnTo>
                  <a:pt x="1407" y="726"/>
                </a:lnTo>
                <a:lnTo>
                  <a:pt x="1497" y="726"/>
                </a:lnTo>
                <a:lnTo>
                  <a:pt x="1588" y="726"/>
                </a:lnTo>
                <a:lnTo>
                  <a:pt x="1724" y="680"/>
                </a:lnTo>
                <a:lnTo>
                  <a:pt x="1770" y="680"/>
                </a:lnTo>
                <a:lnTo>
                  <a:pt x="1906" y="635"/>
                </a:lnTo>
                <a:lnTo>
                  <a:pt x="2042" y="635"/>
                </a:lnTo>
                <a:lnTo>
                  <a:pt x="2132" y="635"/>
                </a:lnTo>
                <a:lnTo>
                  <a:pt x="2087" y="907"/>
                </a:lnTo>
                <a:lnTo>
                  <a:pt x="2101" y="1003"/>
                </a:lnTo>
                <a:lnTo>
                  <a:pt x="2178" y="1043"/>
                </a:lnTo>
                <a:lnTo>
                  <a:pt x="2206" y="1093"/>
                </a:lnTo>
                <a:lnTo>
                  <a:pt x="2132" y="1134"/>
                </a:lnTo>
                <a:lnTo>
                  <a:pt x="2081" y="1178"/>
                </a:lnTo>
                <a:lnTo>
                  <a:pt x="2016" y="1298"/>
                </a:lnTo>
                <a:lnTo>
                  <a:pt x="1946" y="1429"/>
                </a:lnTo>
                <a:lnTo>
                  <a:pt x="2066" y="1489"/>
                </a:lnTo>
                <a:lnTo>
                  <a:pt x="2201" y="1534"/>
                </a:lnTo>
                <a:lnTo>
                  <a:pt x="2251" y="1574"/>
                </a:lnTo>
                <a:lnTo>
                  <a:pt x="2268" y="1633"/>
                </a:lnTo>
                <a:lnTo>
                  <a:pt x="2132" y="1814"/>
                </a:lnTo>
                <a:lnTo>
                  <a:pt x="2087" y="1814"/>
                </a:lnTo>
                <a:lnTo>
                  <a:pt x="2132" y="1860"/>
                </a:lnTo>
                <a:lnTo>
                  <a:pt x="2101" y="1934"/>
                </a:lnTo>
                <a:lnTo>
                  <a:pt x="2042" y="1905"/>
                </a:lnTo>
                <a:lnTo>
                  <a:pt x="1996" y="1996"/>
                </a:lnTo>
                <a:lnTo>
                  <a:pt x="1996" y="2132"/>
                </a:lnTo>
                <a:lnTo>
                  <a:pt x="1946" y="2135"/>
                </a:lnTo>
                <a:lnTo>
                  <a:pt x="1951" y="2177"/>
                </a:lnTo>
                <a:lnTo>
                  <a:pt x="1906" y="2177"/>
                </a:lnTo>
                <a:lnTo>
                  <a:pt x="1801" y="2145"/>
                </a:lnTo>
                <a:lnTo>
                  <a:pt x="1588" y="2132"/>
                </a:lnTo>
                <a:lnTo>
                  <a:pt x="1452" y="2086"/>
                </a:lnTo>
                <a:lnTo>
                  <a:pt x="1345" y="2075"/>
                </a:lnTo>
                <a:lnTo>
                  <a:pt x="1270" y="2035"/>
                </a:lnTo>
                <a:lnTo>
                  <a:pt x="1180" y="1996"/>
                </a:lnTo>
                <a:lnTo>
                  <a:pt x="1089" y="1996"/>
                </a:lnTo>
                <a:lnTo>
                  <a:pt x="998" y="2041"/>
                </a:lnTo>
                <a:lnTo>
                  <a:pt x="953" y="2086"/>
                </a:lnTo>
                <a:lnTo>
                  <a:pt x="799" y="2115"/>
                </a:lnTo>
                <a:lnTo>
                  <a:pt x="636" y="2132"/>
                </a:lnTo>
                <a:lnTo>
                  <a:pt x="499" y="2132"/>
                </a:lnTo>
                <a:lnTo>
                  <a:pt x="454" y="2132"/>
                </a:lnTo>
                <a:lnTo>
                  <a:pt x="499" y="1996"/>
                </a:lnTo>
                <a:lnTo>
                  <a:pt x="545" y="1950"/>
                </a:lnTo>
                <a:lnTo>
                  <a:pt x="499" y="1905"/>
                </a:lnTo>
                <a:lnTo>
                  <a:pt x="454" y="1905"/>
                </a:lnTo>
                <a:lnTo>
                  <a:pt x="409" y="1905"/>
                </a:lnTo>
                <a:lnTo>
                  <a:pt x="363" y="1723"/>
                </a:lnTo>
                <a:lnTo>
                  <a:pt x="318" y="1678"/>
                </a:lnTo>
                <a:lnTo>
                  <a:pt x="318" y="1633"/>
                </a:lnTo>
                <a:lnTo>
                  <a:pt x="273" y="1633"/>
                </a:lnTo>
                <a:lnTo>
                  <a:pt x="227" y="1497"/>
                </a:lnTo>
                <a:lnTo>
                  <a:pt x="227" y="1451"/>
                </a:lnTo>
                <a:lnTo>
                  <a:pt x="227" y="1361"/>
                </a:lnTo>
                <a:lnTo>
                  <a:pt x="213" y="1088"/>
                </a:lnTo>
                <a:lnTo>
                  <a:pt x="48" y="742"/>
                </a:lnTo>
                <a:lnTo>
                  <a:pt x="17" y="702"/>
                </a:lnTo>
                <a:lnTo>
                  <a:pt x="137" y="589"/>
                </a:lnTo>
                <a:lnTo>
                  <a:pt x="46" y="544"/>
                </a:lnTo>
                <a:lnTo>
                  <a:pt x="0" y="453"/>
                </a:lnTo>
                <a:lnTo>
                  <a:pt x="38" y="332"/>
                </a:lnTo>
                <a:lnTo>
                  <a:pt x="46" y="45"/>
                </a:lnTo>
                <a:lnTo>
                  <a:pt x="91" y="0"/>
                </a:lnTo>
                <a:lnTo>
                  <a:pt x="137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53975">
            <a:solidFill>
              <a:schemeClr val="bg1"/>
            </a:solidFill>
            <a:round/>
            <a:headEnd/>
            <a:tailEnd/>
          </a:ln>
          <a:effectLst>
            <a:glow rad="139700">
              <a:schemeClr val="bg1">
                <a:lumMod val="9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27" name="Freeform 3"/>
          <p:cNvSpPr>
            <a:spLocks/>
          </p:cNvSpPr>
          <p:nvPr/>
        </p:nvSpPr>
        <p:spPr bwMode="auto">
          <a:xfrm>
            <a:off x="2413000" y="6049963"/>
            <a:ext cx="5384800" cy="979487"/>
          </a:xfrm>
          <a:custGeom>
            <a:avLst/>
            <a:gdLst/>
            <a:ahLst/>
            <a:cxnLst>
              <a:cxn ang="0">
                <a:pos x="28" y="822"/>
              </a:cxn>
              <a:cxn ang="0">
                <a:pos x="106" y="744"/>
              </a:cxn>
              <a:cxn ang="0">
                <a:pos x="160" y="714"/>
              </a:cxn>
              <a:cxn ang="0">
                <a:pos x="220" y="594"/>
              </a:cxn>
              <a:cxn ang="0">
                <a:pos x="340" y="522"/>
              </a:cxn>
              <a:cxn ang="0">
                <a:pos x="412" y="444"/>
              </a:cxn>
              <a:cxn ang="0">
                <a:pos x="610" y="384"/>
              </a:cxn>
              <a:cxn ang="0">
                <a:pos x="796" y="300"/>
              </a:cxn>
              <a:cxn ang="0">
                <a:pos x="940" y="258"/>
              </a:cxn>
              <a:cxn ang="0">
                <a:pos x="1060" y="168"/>
              </a:cxn>
              <a:cxn ang="0">
                <a:pos x="1060" y="132"/>
              </a:cxn>
              <a:cxn ang="0">
                <a:pos x="1186" y="144"/>
              </a:cxn>
              <a:cxn ang="0">
                <a:pos x="1282" y="186"/>
              </a:cxn>
              <a:cxn ang="0">
                <a:pos x="1438" y="174"/>
              </a:cxn>
              <a:cxn ang="0">
                <a:pos x="1960" y="132"/>
              </a:cxn>
              <a:cxn ang="0">
                <a:pos x="2068" y="48"/>
              </a:cxn>
              <a:cxn ang="0">
                <a:pos x="2164" y="12"/>
              </a:cxn>
              <a:cxn ang="0">
                <a:pos x="2242" y="36"/>
              </a:cxn>
              <a:cxn ang="0">
                <a:pos x="2416" y="90"/>
              </a:cxn>
              <a:cxn ang="0">
                <a:pos x="2440" y="120"/>
              </a:cxn>
              <a:cxn ang="0">
                <a:pos x="2752" y="162"/>
              </a:cxn>
              <a:cxn ang="0">
                <a:pos x="2944" y="198"/>
              </a:cxn>
              <a:cxn ang="0">
                <a:pos x="3262" y="222"/>
              </a:cxn>
              <a:cxn ang="0">
                <a:pos x="3346" y="150"/>
              </a:cxn>
              <a:cxn ang="0">
                <a:pos x="3346" y="156"/>
              </a:cxn>
              <a:cxn ang="0">
                <a:pos x="3364" y="192"/>
              </a:cxn>
              <a:cxn ang="0">
                <a:pos x="3316" y="396"/>
              </a:cxn>
              <a:cxn ang="0">
                <a:pos x="3352" y="540"/>
              </a:cxn>
              <a:cxn ang="0">
                <a:pos x="3304" y="630"/>
              </a:cxn>
              <a:cxn ang="0">
                <a:pos x="3142" y="732"/>
              </a:cxn>
              <a:cxn ang="0">
                <a:pos x="3130" y="804"/>
              </a:cxn>
              <a:cxn ang="0">
                <a:pos x="2590" y="864"/>
              </a:cxn>
              <a:cxn ang="0">
                <a:pos x="2092" y="900"/>
              </a:cxn>
              <a:cxn ang="0">
                <a:pos x="2026" y="888"/>
              </a:cxn>
              <a:cxn ang="0">
                <a:pos x="1978" y="876"/>
              </a:cxn>
              <a:cxn ang="0">
                <a:pos x="1798" y="864"/>
              </a:cxn>
              <a:cxn ang="0">
                <a:pos x="1192" y="876"/>
              </a:cxn>
              <a:cxn ang="0">
                <a:pos x="574" y="882"/>
              </a:cxn>
              <a:cxn ang="0">
                <a:pos x="262" y="870"/>
              </a:cxn>
              <a:cxn ang="0">
                <a:pos x="232" y="870"/>
              </a:cxn>
              <a:cxn ang="0">
                <a:pos x="196" y="876"/>
              </a:cxn>
              <a:cxn ang="0">
                <a:pos x="130" y="864"/>
              </a:cxn>
              <a:cxn ang="0">
                <a:pos x="82" y="894"/>
              </a:cxn>
              <a:cxn ang="0">
                <a:pos x="34" y="882"/>
              </a:cxn>
            </a:cxnLst>
            <a:rect l="0" t="0" r="r" b="b"/>
            <a:pathLst>
              <a:path w="3392" h="930">
                <a:moveTo>
                  <a:pt x="34" y="882"/>
                </a:moveTo>
                <a:cubicBezTo>
                  <a:pt x="7" y="841"/>
                  <a:pt x="0" y="855"/>
                  <a:pt x="28" y="822"/>
                </a:cubicBezTo>
                <a:cubicBezTo>
                  <a:pt x="34" y="816"/>
                  <a:pt x="40" y="810"/>
                  <a:pt x="46" y="804"/>
                </a:cubicBezTo>
                <a:cubicBezTo>
                  <a:pt x="57" y="772"/>
                  <a:pt x="78" y="763"/>
                  <a:pt x="106" y="744"/>
                </a:cubicBezTo>
                <a:cubicBezTo>
                  <a:pt x="117" y="737"/>
                  <a:pt x="142" y="732"/>
                  <a:pt x="142" y="732"/>
                </a:cubicBezTo>
                <a:cubicBezTo>
                  <a:pt x="148" y="726"/>
                  <a:pt x="153" y="718"/>
                  <a:pt x="160" y="714"/>
                </a:cubicBezTo>
                <a:cubicBezTo>
                  <a:pt x="198" y="693"/>
                  <a:pt x="206" y="716"/>
                  <a:pt x="184" y="684"/>
                </a:cubicBezTo>
                <a:cubicBezTo>
                  <a:pt x="188" y="639"/>
                  <a:pt x="177" y="608"/>
                  <a:pt x="220" y="594"/>
                </a:cubicBezTo>
                <a:cubicBezTo>
                  <a:pt x="234" y="636"/>
                  <a:pt x="281" y="613"/>
                  <a:pt x="310" y="594"/>
                </a:cubicBezTo>
                <a:cubicBezTo>
                  <a:pt x="334" y="558"/>
                  <a:pt x="300" y="562"/>
                  <a:pt x="340" y="522"/>
                </a:cubicBezTo>
                <a:cubicBezTo>
                  <a:pt x="355" y="477"/>
                  <a:pt x="344" y="531"/>
                  <a:pt x="328" y="492"/>
                </a:cubicBezTo>
                <a:cubicBezTo>
                  <a:pt x="317" y="464"/>
                  <a:pt x="398" y="449"/>
                  <a:pt x="412" y="444"/>
                </a:cubicBezTo>
                <a:cubicBezTo>
                  <a:pt x="435" y="409"/>
                  <a:pt x="409" y="439"/>
                  <a:pt x="448" y="420"/>
                </a:cubicBezTo>
                <a:cubicBezTo>
                  <a:pt x="529" y="380"/>
                  <a:pt x="471" y="392"/>
                  <a:pt x="610" y="384"/>
                </a:cubicBezTo>
                <a:cubicBezTo>
                  <a:pt x="636" y="366"/>
                  <a:pt x="662" y="348"/>
                  <a:pt x="688" y="330"/>
                </a:cubicBezTo>
                <a:cubicBezTo>
                  <a:pt x="709" y="316"/>
                  <a:pt x="770" y="307"/>
                  <a:pt x="796" y="300"/>
                </a:cubicBezTo>
                <a:cubicBezTo>
                  <a:pt x="836" y="290"/>
                  <a:pt x="791" y="300"/>
                  <a:pt x="832" y="282"/>
                </a:cubicBezTo>
                <a:cubicBezTo>
                  <a:pt x="865" y="268"/>
                  <a:pt x="905" y="265"/>
                  <a:pt x="940" y="258"/>
                </a:cubicBezTo>
                <a:cubicBezTo>
                  <a:pt x="956" y="234"/>
                  <a:pt x="990" y="223"/>
                  <a:pt x="1018" y="216"/>
                </a:cubicBezTo>
                <a:cubicBezTo>
                  <a:pt x="1040" y="202"/>
                  <a:pt x="1041" y="187"/>
                  <a:pt x="1060" y="168"/>
                </a:cubicBezTo>
                <a:cubicBezTo>
                  <a:pt x="1062" y="162"/>
                  <a:pt x="1066" y="156"/>
                  <a:pt x="1066" y="150"/>
                </a:cubicBezTo>
                <a:cubicBezTo>
                  <a:pt x="1066" y="144"/>
                  <a:pt x="1059" y="138"/>
                  <a:pt x="1060" y="132"/>
                </a:cubicBezTo>
                <a:cubicBezTo>
                  <a:pt x="1062" y="117"/>
                  <a:pt x="1080" y="109"/>
                  <a:pt x="1090" y="102"/>
                </a:cubicBezTo>
                <a:cubicBezTo>
                  <a:pt x="1109" y="130"/>
                  <a:pt x="1153" y="137"/>
                  <a:pt x="1186" y="144"/>
                </a:cubicBezTo>
                <a:cubicBezTo>
                  <a:pt x="1214" y="150"/>
                  <a:pt x="1239" y="161"/>
                  <a:pt x="1264" y="174"/>
                </a:cubicBezTo>
                <a:cubicBezTo>
                  <a:pt x="1270" y="177"/>
                  <a:pt x="1275" y="184"/>
                  <a:pt x="1282" y="186"/>
                </a:cubicBezTo>
                <a:cubicBezTo>
                  <a:pt x="1302" y="191"/>
                  <a:pt x="1322" y="190"/>
                  <a:pt x="1342" y="192"/>
                </a:cubicBezTo>
                <a:cubicBezTo>
                  <a:pt x="1376" y="203"/>
                  <a:pt x="1404" y="177"/>
                  <a:pt x="1438" y="174"/>
                </a:cubicBezTo>
                <a:cubicBezTo>
                  <a:pt x="1510" y="168"/>
                  <a:pt x="1582" y="166"/>
                  <a:pt x="1654" y="162"/>
                </a:cubicBezTo>
                <a:cubicBezTo>
                  <a:pt x="1757" y="141"/>
                  <a:pt x="1853" y="136"/>
                  <a:pt x="1960" y="132"/>
                </a:cubicBezTo>
                <a:cubicBezTo>
                  <a:pt x="1976" y="107"/>
                  <a:pt x="1992" y="103"/>
                  <a:pt x="2020" y="96"/>
                </a:cubicBezTo>
                <a:cubicBezTo>
                  <a:pt x="2040" y="83"/>
                  <a:pt x="2048" y="59"/>
                  <a:pt x="2068" y="48"/>
                </a:cubicBezTo>
                <a:cubicBezTo>
                  <a:pt x="2079" y="42"/>
                  <a:pt x="2123" y="25"/>
                  <a:pt x="2140" y="18"/>
                </a:cubicBezTo>
                <a:cubicBezTo>
                  <a:pt x="2148" y="15"/>
                  <a:pt x="2156" y="14"/>
                  <a:pt x="2164" y="12"/>
                </a:cubicBezTo>
                <a:cubicBezTo>
                  <a:pt x="2176" y="8"/>
                  <a:pt x="2200" y="0"/>
                  <a:pt x="2200" y="0"/>
                </a:cubicBezTo>
                <a:cubicBezTo>
                  <a:pt x="2227" y="9"/>
                  <a:pt x="2216" y="23"/>
                  <a:pt x="2242" y="36"/>
                </a:cubicBezTo>
                <a:cubicBezTo>
                  <a:pt x="2307" y="68"/>
                  <a:pt x="2296" y="70"/>
                  <a:pt x="2374" y="78"/>
                </a:cubicBezTo>
                <a:cubicBezTo>
                  <a:pt x="2388" y="82"/>
                  <a:pt x="2407" y="79"/>
                  <a:pt x="2416" y="90"/>
                </a:cubicBezTo>
                <a:cubicBezTo>
                  <a:pt x="2421" y="96"/>
                  <a:pt x="2417" y="108"/>
                  <a:pt x="2422" y="114"/>
                </a:cubicBezTo>
                <a:cubicBezTo>
                  <a:pt x="2426" y="119"/>
                  <a:pt x="2434" y="119"/>
                  <a:pt x="2440" y="120"/>
                </a:cubicBezTo>
                <a:cubicBezTo>
                  <a:pt x="2468" y="123"/>
                  <a:pt x="2496" y="124"/>
                  <a:pt x="2524" y="126"/>
                </a:cubicBezTo>
                <a:cubicBezTo>
                  <a:pt x="2605" y="149"/>
                  <a:pt x="2665" y="158"/>
                  <a:pt x="2752" y="162"/>
                </a:cubicBezTo>
                <a:cubicBezTo>
                  <a:pt x="2792" y="168"/>
                  <a:pt x="2832" y="175"/>
                  <a:pt x="2872" y="180"/>
                </a:cubicBezTo>
                <a:cubicBezTo>
                  <a:pt x="2920" y="196"/>
                  <a:pt x="2896" y="190"/>
                  <a:pt x="2944" y="198"/>
                </a:cubicBezTo>
                <a:cubicBezTo>
                  <a:pt x="3021" y="249"/>
                  <a:pt x="3130" y="243"/>
                  <a:pt x="3214" y="246"/>
                </a:cubicBezTo>
                <a:cubicBezTo>
                  <a:pt x="3262" y="234"/>
                  <a:pt x="3214" y="249"/>
                  <a:pt x="3262" y="222"/>
                </a:cubicBezTo>
                <a:cubicBezTo>
                  <a:pt x="3281" y="211"/>
                  <a:pt x="3307" y="211"/>
                  <a:pt x="3328" y="204"/>
                </a:cubicBezTo>
                <a:cubicBezTo>
                  <a:pt x="3334" y="186"/>
                  <a:pt x="3340" y="168"/>
                  <a:pt x="3346" y="150"/>
                </a:cubicBezTo>
                <a:cubicBezTo>
                  <a:pt x="3348" y="143"/>
                  <a:pt x="3328" y="155"/>
                  <a:pt x="3328" y="162"/>
                </a:cubicBezTo>
                <a:cubicBezTo>
                  <a:pt x="3328" y="168"/>
                  <a:pt x="3340" y="158"/>
                  <a:pt x="3346" y="156"/>
                </a:cubicBezTo>
                <a:cubicBezTo>
                  <a:pt x="3354" y="158"/>
                  <a:pt x="3366" y="155"/>
                  <a:pt x="3370" y="162"/>
                </a:cubicBezTo>
                <a:cubicBezTo>
                  <a:pt x="3375" y="171"/>
                  <a:pt x="3366" y="182"/>
                  <a:pt x="3364" y="192"/>
                </a:cubicBezTo>
                <a:cubicBezTo>
                  <a:pt x="3356" y="224"/>
                  <a:pt x="3332" y="251"/>
                  <a:pt x="3322" y="282"/>
                </a:cubicBezTo>
                <a:cubicBezTo>
                  <a:pt x="3320" y="320"/>
                  <a:pt x="3316" y="358"/>
                  <a:pt x="3316" y="396"/>
                </a:cubicBezTo>
                <a:cubicBezTo>
                  <a:pt x="3316" y="413"/>
                  <a:pt x="3358" y="426"/>
                  <a:pt x="3358" y="426"/>
                </a:cubicBezTo>
                <a:cubicBezTo>
                  <a:pt x="3372" y="467"/>
                  <a:pt x="3392" y="513"/>
                  <a:pt x="3352" y="540"/>
                </a:cubicBezTo>
                <a:cubicBezTo>
                  <a:pt x="3346" y="569"/>
                  <a:pt x="3350" y="585"/>
                  <a:pt x="3322" y="594"/>
                </a:cubicBezTo>
                <a:cubicBezTo>
                  <a:pt x="3319" y="604"/>
                  <a:pt x="3314" y="624"/>
                  <a:pt x="3304" y="630"/>
                </a:cubicBezTo>
                <a:cubicBezTo>
                  <a:pt x="3270" y="651"/>
                  <a:pt x="3216" y="656"/>
                  <a:pt x="3178" y="660"/>
                </a:cubicBezTo>
                <a:cubicBezTo>
                  <a:pt x="3156" y="682"/>
                  <a:pt x="3152" y="703"/>
                  <a:pt x="3142" y="732"/>
                </a:cubicBezTo>
                <a:cubicBezTo>
                  <a:pt x="3139" y="742"/>
                  <a:pt x="3122" y="736"/>
                  <a:pt x="3112" y="738"/>
                </a:cubicBezTo>
                <a:cubicBezTo>
                  <a:pt x="3076" y="762"/>
                  <a:pt x="3098" y="793"/>
                  <a:pt x="3130" y="804"/>
                </a:cubicBezTo>
                <a:cubicBezTo>
                  <a:pt x="3142" y="840"/>
                  <a:pt x="3186" y="871"/>
                  <a:pt x="3148" y="870"/>
                </a:cubicBezTo>
                <a:cubicBezTo>
                  <a:pt x="2962" y="866"/>
                  <a:pt x="2776" y="866"/>
                  <a:pt x="2590" y="864"/>
                </a:cubicBezTo>
                <a:cubicBezTo>
                  <a:pt x="2470" y="874"/>
                  <a:pt x="2350" y="885"/>
                  <a:pt x="2230" y="894"/>
                </a:cubicBezTo>
                <a:cubicBezTo>
                  <a:pt x="2184" y="897"/>
                  <a:pt x="2136" y="887"/>
                  <a:pt x="2092" y="900"/>
                </a:cubicBezTo>
                <a:cubicBezTo>
                  <a:pt x="2072" y="906"/>
                  <a:pt x="2058" y="860"/>
                  <a:pt x="2044" y="876"/>
                </a:cubicBezTo>
                <a:cubicBezTo>
                  <a:pt x="2040" y="892"/>
                  <a:pt x="2029" y="872"/>
                  <a:pt x="2026" y="888"/>
                </a:cubicBezTo>
                <a:cubicBezTo>
                  <a:pt x="2025" y="894"/>
                  <a:pt x="2009" y="900"/>
                  <a:pt x="2008" y="894"/>
                </a:cubicBezTo>
                <a:cubicBezTo>
                  <a:pt x="2005" y="869"/>
                  <a:pt x="1981" y="901"/>
                  <a:pt x="1978" y="876"/>
                </a:cubicBezTo>
                <a:cubicBezTo>
                  <a:pt x="1972" y="828"/>
                  <a:pt x="1966" y="930"/>
                  <a:pt x="1960" y="882"/>
                </a:cubicBezTo>
                <a:cubicBezTo>
                  <a:pt x="1911" y="898"/>
                  <a:pt x="1853" y="859"/>
                  <a:pt x="1798" y="864"/>
                </a:cubicBezTo>
                <a:cubicBezTo>
                  <a:pt x="1757" y="880"/>
                  <a:pt x="1594" y="891"/>
                  <a:pt x="1558" y="864"/>
                </a:cubicBezTo>
                <a:cubicBezTo>
                  <a:pt x="1346" y="875"/>
                  <a:pt x="1405" y="864"/>
                  <a:pt x="1192" y="876"/>
                </a:cubicBezTo>
                <a:cubicBezTo>
                  <a:pt x="1165" y="883"/>
                  <a:pt x="1111" y="847"/>
                  <a:pt x="1084" y="852"/>
                </a:cubicBezTo>
                <a:cubicBezTo>
                  <a:pt x="945" y="908"/>
                  <a:pt x="697" y="880"/>
                  <a:pt x="574" y="882"/>
                </a:cubicBezTo>
                <a:cubicBezTo>
                  <a:pt x="490" y="880"/>
                  <a:pt x="406" y="879"/>
                  <a:pt x="322" y="876"/>
                </a:cubicBezTo>
                <a:cubicBezTo>
                  <a:pt x="302" y="875"/>
                  <a:pt x="280" y="878"/>
                  <a:pt x="262" y="870"/>
                </a:cubicBezTo>
                <a:cubicBezTo>
                  <a:pt x="248" y="864"/>
                  <a:pt x="252" y="841"/>
                  <a:pt x="244" y="828"/>
                </a:cubicBezTo>
                <a:cubicBezTo>
                  <a:pt x="238" y="830"/>
                  <a:pt x="238" y="873"/>
                  <a:pt x="232" y="870"/>
                </a:cubicBezTo>
                <a:cubicBezTo>
                  <a:pt x="226" y="867"/>
                  <a:pt x="244" y="866"/>
                  <a:pt x="238" y="864"/>
                </a:cubicBezTo>
                <a:cubicBezTo>
                  <a:pt x="231" y="862"/>
                  <a:pt x="202" y="873"/>
                  <a:pt x="196" y="876"/>
                </a:cubicBezTo>
                <a:cubicBezTo>
                  <a:pt x="190" y="879"/>
                  <a:pt x="202" y="874"/>
                  <a:pt x="196" y="876"/>
                </a:cubicBezTo>
                <a:cubicBezTo>
                  <a:pt x="176" y="906"/>
                  <a:pt x="167" y="873"/>
                  <a:pt x="130" y="864"/>
                </a:cubicBezTo>
                <a:cubicBezTo>
                  <a:pt x="120" y="866"/>
                  <a:pt x="109" y="865"/>
                  <a:pt x="100" y="870"/>
                </a:cubicBezTo>
                <a:cubicBezTo>
                  <a:pt x="92" y="875"/>
                  <a:pt x="92" y="892"/>
                  <a:pt x="82" y="894"/>
                </a:cubicBezTo>
                <a:cubicBezTo>
                  <a:pt x="64" y="898"/>
                  <a:pt x="46" y="890"/>
                  <a:pt x="28" y="888"/>
                </a:cubicBezTo>
                <a:cubicBezTo>
                  <a:pt x="50" y="874"/>
                  <a:pt x="52" y="873"/>
                  <a:pt x="34" y="882"/>
                </a:cubicBezTo>
                <a:close/>
              </a:path>
            </a:pathLst>
          </a:custGeom>
          <a:gradFill>
            <a:gsLst>
              <a:gs pos="56000">
                <a:schemeClr val="accent2">
                  <a:shade val="51000"/>
                  <a:satMod val="130000"/>
                  <a:alpha val="79000"/>
                </a:schemeClr>
              </a:gs>
              <a:gs pos="68000">
                <a:schemeClr val="accent2">
                  <a:shade val="93000"/>
                  <a:satMod val="13000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th-TH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38100" y="3281363"/>
            <a:ext cx="3009900" cy="3671887"/>
          </a:xfrm>
          <a:custGeom>
            <a:avLst/>
            <a:gdLst>
              <a:gd name="connsiteX0" fmla="*/ 1710 w 1849"/>
              <a:gd name="connsiteY0" fmla="*/ 2328 h 2328"/>
              <a:gd name="connsiteX1" fmla="*/ 1692 w 1849"/>
              <a:gd name="connsiteY1" fmla="*/ 2310 h 2328"/>
              <a:gd name="connsiteX2" fmla="*/ 1815 w 1849"/>
              <a:gd name="connsiteY2" fmla="*/ 2274 h 2328"/>
              <a:gd name="connsiteX3" fmla="*/ 1698 w 1849"/>
              <a:gd name="connsiteY3" fmla="*/ 2196 h 2328"/>
              <a:gd name="connsiteX4" fmla="*/ 1638 w 1849"/>
              <a:gd name="connsiteY4" fmla="*/ 2196 h 2328"/>
              <a:gd name="connsiteX5" fmla="*/ 1584 w 1849"/>
              <a:gd name="connsiteY5" fmla="*/ 2130 h 2328"/>
              <a:gd name="connsiteX6" fmla="*/ 1578 w 1849"/>
              <a:gd name="connsiteY6" fmla="*/ 2076 h 2328"/>
              <a:gd name="connsiteX7" fmla="*/ 1572 w 1849"/>
              <a:gd name="connsiteY7" fmla="*/ 2040 h 2328"/>
              <a:gd name="connsiteX8" fmla="*/ 1548 w 1849"/>
              <a:gd name="connsiteY8" fmla="*/ 2004 h 2328"/>
              <a:gd name="connsiteX9" fmla="*/ 1494 w 1849"/>
              <a:gd name="connsiteY9" fmla="*/ 1914 h 2328"/>
              <a:gd name="connsiteX10" fmla="*/ 1434 w 1849"/>
              <a:gd name="connsiteY10" fmla="*/ 1860 h 2328"/>
              <a:gd name="connsiteX11" fmla="*/ 1404 w 1849"/>
              <a:gd name="connsiteY11" fmla="*/ 1806 h 2328"/>
              <a:gd name="connsiteX12" fmla="*/ 1290 w 1849"/>
              <a:gd name="connsiteY12" fmla="*/ 1782 h 2328"/>
              <a:gd name="connsiteX13" fmla="*/ 1236 w 1849"/>
              <a:gd name="connsiteY13" fmla="*/ 1758 h 2328"/>
              <a:gd name="connsiteX14" fmla="*/ 1200 w 1849"/>
              <a:gd name="connsiteY14" fmla="*/ 1734 h 2328"/>
              <a:gd name="connsiteX15" fmla="*/ 1116 w 1849"/>
              <a:gd name="connsiteY15" fmla="*/ 1668 h 2328"/>
              <a:gd name="connsiteX16" fmla="*/ 1086 w 1849"/>
              <a:gd name="connsiteY16" fmla="*/ 1614 h 2328"/>
              <a:gd name="connsiteX17" fmla="*/ 1056 w 1849"/>
              <a:gd name="connsiteY17" fmla="*/ 1524 h 2328"/>
              <a:gd name="connsiteX18" fmla="*/ 1080 w 1849"/>
              <a:gd name="connsiteY18" fmla="*/ 1446 h 2328"/>
              <a:gd name="connsiteX19" fmla="*/ 1092 w 1849"/>
              <a:gd name="connsiteY19" fmla="*/ 1410 h 2328"/>
              <a:gd name="connsiteX20" fmla="*/ 1122 w 1849"/>
              <a:gd name="connsiteY20" fmla="*/ 1260 h 2328"/>
              <a:gd name="connsiteX21" fmla="*/ 1164 w 1849"/>
              <a:gd name="connsiteY21" fmla="*/ 1218 h 2328"/>
              <a:gd name="connsiteX22" fmla="*/ 1176 w 1849"/>
              <a:gd name="connsiteY22" fmla="*/ 1182 h 2328"/>
              <a:gd name="connsiteX23" fmla="*/ 1182 w 1849"/>
              <a:gd name="connsiteY23" fmla="*/ 1164 h 2328"/>
              <a:gd name="connsiteX24" fmla="*/ 1218 w 1849"/>
              <a:gd name="connsiteY24" fmla="*/ 966 h 2328"/>
              <a:gd name="connsiteX25" fmla="*/ 1254 w 1849"/>
              <a:gd name="connsiteY25" fmla="*/ 894 h 2328"/>
              <a:gd name="connsiteX26" fmla="*/ 1260 w 1849"/>
              <a:gd name="connsiteY26" fmla="*/ 852 h 2328"/>
              <a:gd name="connsiteX27" fmla="*/ 1266 w 1849"/>
              <a:gd name="connsiteY27" fmla="*/ 834 h 2328"/>
              <a:gd name="connsiteX28" fmla="*/ 1242 w 1849"/>
              <a:gd name="connsiteY28" fmla="*/ 798 h 2328"/>
              <a:gd name="connsiteX29" fmla="*/ 1236 w 1849"/>
              <a:gd name="connsiteY29" fmla="*/ 750 h 2328"/>
              <a:gd name="connsiteX30" fmla="*/ 1182 w 1849"/>
              <a:gd name="connsiteY30" fmla="*/ 720 h 2328"/>
              <a:gd name="connsiteX31" fmla="*/ 1110 w 1849"/>
              <a:gd name="connsiteY31" fmla="*/ 690 h 2328"/>
              <a:gd name="connsiteX32" fmla="*/ 1032 w 1849"/>
              <a:gd name="connsiteY32" fmla="*/ 588 h 2328"/>
              <a:gd name="connsiteX33" fmla="*/ 1020 w 1849"/>
              <a:gd name="connsiteY33" fmla="*/ 570 h 2328"/>
              <a:gd name="connsiteX34" fmla="*/ 984 w 1849"/>
              <a:gd name="connsiteY34" fmla="*/ 546 h 2328"/>
              <a:gd name="connsiteX35" fmla="*/ 954 w 1849"/>
              <a:gd name="connsiteY35" fmla="*/ 522 h 2328"/>
              <a:gd name="connsiteX36" fmla="*/ 924 w 1849"/>
              <a:gd name="connsiteY36" fmla="*/ 486 h 2328"/>
              <a:gd name="connsiteX37" fmla="*/ 870 w 1849"/>
              <a:gd name="connsiteY37" fmla="*/ 390 h 2328"/>
              <a:gd name="connsiteX38" fmla="*/ 840 w 1849"/>
              <a:gd name="connsiteY38" fmla="*/ 366 h 2328"/>
              <a:gd name="connsiteX39" fmla="*/ 804 w 1849"/>
              <a:gd name="connsiteY39" fmla="*/ 378 h 2328"/>
              <a:gd name="connsiteX40" fmla="*/ 762 w 1849"/>
              <a:gd name="connsiteY40" fmla="*/ 414 h 2328"/>
              <a:gd name="connsiteX41" fmla="*/ 750 w 1849"/>
              <a:gd name="connsiteY41" fmla="*/ 432 h 2328"/>
              <a:gd name="connsiteX42" fmla="*/ 684 w 1849"/>
              <a:gd name="connsiteY42" fmla="*/ 438 h 2328"/>
              <a:gd name="connsiteX43" fmla="*/ 636 w 1849"/>
              <a:gd name="connsiteY43" fmla="*/ 462 h 2328"/>
              <a:gd name="connsiteX44" fmla="*/ 618 w 1849"/>
              <a:gd name="connsiteY44" fmla="*/ 444 h 2328"/>
              <a:gd name="connsiteX45" fmla="*/ 594 w 1849"/>
              <a:gd name="connsiteY45" fmla="*/ 438 h 2328"/>
              <a:gd name="connsiteX46" fmla="*/ 576 w 1849"/>
              <a:gd name="connsiteY46" fmla="*/ 384 h 2328"/>
              <a:gd name="connsiteX47" fmla="*/ 540 w 1849"/>
              <a:gd name="connsiteY47" fmla="*/ 378 h 2328"/>
              <a:gd name="connsiteX48" fmla="*/ 492 w 1849"/>
              <a:gd name="connsiteY48" fmla="*/ 336 h 2328"/>
              <a:gd name="connsiteX49" fmla="*/ 402 w 1849"/>
              <a:gd name="connsiteY49" fmla="*/ 330 h 2328"/>
              <a:gd name="connsiteX50" fmla="*/ 336 w 1849"/>
              <a:gd name="connsiteY50" fmla="*/ 288 h 2328"/>
              <a:gd name="connsiteX51" fmla="*/ 324 w 1849"/>
              <a:gd name="connsiteY51" fmla="*/ 270 h 2328"/>
              <a:gd name="connsiteX52" fmla="*/ 288 w 1849"/>
              <a:gd name="connsiteY52" fmla="*/ 258 h 2328"/>
              <a:gd name="connsiteX53" fmla="*/ 246 w 1849"/>
              <a:gd name="connsiteY53" fmla="*/ 234 h 2328"/>
              <a:gd name="connsiteX54" fmla="*/ 186 w 1849"/>
              <a:gd name="connsiteY54" fmla="*/ 168 h 2328"/>
              <a:gd name="connsiteX55" fmla="*/ 120 w 1849"/>
              <a:gd name="connsiteY55" fmla="*/ 102 h 2328"/>
              <a:gd name="connsiteX56" fmla="*/ 78 w 1849"/>
              <a:gd name="connsiteY56" fmla="*/ 54 h 2328"/>
              <a:gd name="connsiteX57" fmla="*/ 42 w 1849"/>
              <a:gd name="connsiteY57" fmla="*/ 30 h 2328"/>
              <a:gd name="connsiteX58" fmla="*/ 0 w 1849"/>
              <a:gd name="connsiteY58" fmla="*/ 0 h 2328"/>
              <a:gd name="connsiteX0" fmla="*/ 1710 w 1859"/>
              <a:gd name="connsiteY0" fmla="*/ 2328 h 2328"/>
              <a:gd name="connsiteX1" fmla="*/ 1692 w 1859"/>
              <a:gd name="connsiteY1" fmla="*/ 2310 h 2328"/>
              <a:gd name="connsiteX2" fmla="*/ 1839 w 1859"/>
              <a:gd name="connsiteY2" fmla="*/ 2302 h 2328"/>
              <a:gd name="connsiteX3" fmla="*/ 1815 w 1859"/>
              <a:gd name="connsiteY3" fmla="*/ 2274 h 2328"/>
              <a:gd name="connsiteX4" fmla="*/ 1698 w 1859"/>
              <a:gd name="connsiteY4" fmla="*/ 2196 h 2328"/>
              <a:gd name="connsiteX5" fmla="*/ 1638 w 1859"/>
              <a:gd name="connsiteY5" fmla="*/ 2196 h 2328"/>
              <a:gd name="connsiteX6" fmla="*/ 1584 w 1859"/>
              <a:gd name="connsiteY6" fmla="*/ 2130 h 2328"/>
              <a:gd name="connsiteX7" fmla="*/ 1578 w 1859"/>
              <a:gd name="connsiteY7" fmla="*/ 2076 h 2328"/>
              <a:gd name="connsiteX8" fmla="*/ 1572 w 1859"/>
              <a:gd name="connsiteY8" fmla="*/ 2040 h 2328"/>
              <a:gd name="connsiteX9" fmla="*/ 1548 w 1859"/>
              <a:gd name="connsiteY9" fmla="*/ 2004 h 2328"/>
              <a:gd name="connsiteX10" fmla="*/ 1494 w 1859"/>
              <a:gd name="connsiteY10" fmla="*/ 1914 h 2328"/>
              <a:gd name="connsiteX11" fmla="*/ 1434 w 1859"/>
              <a:gd name="connsiteY11" fmla="*/ 1860 h 2328"/>
              <a:gd name="connsiteX12" fmla="*/ 1404 w 1859"/>
              <a:gd name="connsiteY12" fmla="*/ 1806 h 2328"/>
              <a:gd name="connsiteX13" fmla="*/ 1290 w 1859"/>
              <a:gd name="connsiteY13" fmla="*/ 1782 h 2328"/>
              <a:gd name="connsiteX14" fmla="*/ 1236 w 1859"/>
              <a:gd name="connsiteY14" fmla="*/ 1758 h 2328"/>
              <a:gd name="connsiteX15" fmla="*/ 1200 w 1859"/>
              <a:gd name="connsiteY15" fmla="*/ 1734 h 2328"/>
              <a:gd name="connsiteX16" fmla="*/ 1116 w 1859"/>
              <a:gd name="connsiteY16" fmla="*/ 1668 h 2328"/>
              <a:gd name="connsiteX17" fmla="*/ 1086 w 1859"/>
              <a:gd name="connsiteY17" fmla="*/ 1614 h 2328"/>
              <a:gd name="connsiteX18" fmla="*/ 1056 w 1859"/>
              <a:gd name="connsiteY18" fmla="*/ 1524 h 2328"/>
              <a:gd name="connsiteX19" fmla="*/ 1080 w 1859"/>
              <a:gd name="connsiteY19" fmla="*/ 1446 h 2328"/>
              <a:gd name="connsiteX20" fmla="*/ 1092 w 1859"/>
              <a:gd name="connsiteY20" fmla="*/ 1410 h 2328"/>
              <a:gd name="connsiteX21" fmla="*/ 1122 w 1859"/>
              <a:gd name="connsiteY21" fmla="*/ 1260 h 2328"/>
              <a:gd name="connsiteX22" fmla="*/ 1164 w 1859"/>
              <a:gd name="connsiteY22" fmla="*/ 1218 h 2328"/>
              <a:gd name="connsiteX23" fmla="*/ 1176 w 1859"/>
              <a:gd name="connsiteY23" fmla="*/ 1182 h 2328"/>
              <a:gd name="connsiteX24" fmla="*/ 1182 w 1859"/>
              <a:gd name="connsiteY24" fmla="*/ 1164 h 2328"/>
              <a:gd name="connsiteX25" fmla="*/ 1218 w 1859"/>
              <a:gd name="connsiteY25" fmla="*/ 966 h 2328"/>
              <a:gd name="connsiteX26" fmla="*/ 1254 w 1859"/>
              <a:gd name="connsiteY26" fmla="*/ 894 h 2328"/>
              <a:gd name="connsiteX27" fmla="*/ 1260 w 1859"/>
              <a:gd name="connsiteY27" fmla="*/ 852 h 2328"/>
              <a:gd name="connsiteX28" fmla="*/ 1266 w 1859"/>
              <a:gd name="connsiteY28" fmla="*/ 834 h 2328"/>
              <a:gd name="connsiteX29" fmla="*/ 1242 w 1859"/>
              <a:gd name="connsiteY29" fmla="*/ 798 h 2328"/>
              <a:gd name="connsiteX30" fmla="*/ 1236 w 1859"/>
              <a:gd name="connsiteY30" fmla="*/ 750 h 2328"/>
              <a:gd name="connsiteX31" fmla="*/ 1182 w 1859"/>
              <a:gd name="connsiteY31" fmla="*/ 720 h 2328"/>
              <a:gd name="connsiteX32" fmla="*/ 1110 w 1859"/>
              <a:gd name="connsiteY32" fmla="*/ 690 h 2328"/>
              <a:gd name="connsiteX33" fmla="*/ 1032 w 1859"/>
              <a:gd name="connsiteY33" fmla="*/ 588 h 2328"/>
              <a:gd name="connsiteX34" fmla="*/ 1020 w 1859"/>
              <a:gd name="connsiteY34" fmla="*/ 570 h 2328"/>
              <a:gd name="connsiteX35" fmla="*/ 984 w 1859"/>
              <a:gd name="connsiteY35" fmla="*/ 546 h 2328"/>
              <a:gd name="connsiteX36" fmla="*/ 954 w 1859"/>
              <a:gd name="connsiteY36" fmla="*/ 522 h 2328"/>
              <a:gd name="connsiteX37" fmla="*/ 924 w 1859"/>
              <a:gd name="connsiteY37" fmla="*/ 486 h 2328"/>
              <a:gd name="connsiteX38" fmla="*/ 870 w 1859"/>
              <a:gd name="connsiteY38" fmla="*/ 390 h 2328"/>
              <a:gd name="connsiteX39" fmla="*/ 840 w 1859"/>
              <a:gd name="connsiteY39" fmla="*/ 366 h 2328"/>
              <a:gd name="connsiteX40" fmla="*/ 804 w 1859"/>
              <a:gd name="connsiteY40" fmla="*/ 378 h 2328"/>
              <a:gd name="connsiteX41" fmla="*/ 762 w 1859"/>
              <a:gd name="connsiteY41" fmla="*/ 414 h 2328"/>
              <a:gd name="connsiteX42" fmla="*/ 750 w 1859"/>
              <a:gd name="connsiteY42" fmla="*/ 432 h 2328"/>
              <a:gd name="connsiteX43" fmla="*/ 684 w 1859"/>
              <a:gd name="connsiteY43" fmla="*/ 438 h 2328"/>
              <a:gd name="connsiteX44" fmla="*/ 636 w 1859"/>
              <a:gd name="connsiteY44" fmla="*/ 462 h 2328"/>
              <a:gd name="connsiteX45" fmla="*/ 618 w 1859"/>
              <a:gd name="connsiteY45" fmla="*/ 444 h 2328"/>
              <a:gd name="connsiteX46" fmla="*/ 594 w 1859"/>
              <a:gd name="connsiteY46" fmla="*/ 438 h 2328"/>
              <a:gd name="connsiteX47" fmla="*/ 576 w 1859"/>
              <a:gd name="connsiteY47" fmla="*/ 384 h 2328"/>
              <a:gd name="connsiteX48" fmla="*/ 540 w 1859"/>
              <a:gd name="connsiteY48" fmla="*/ 378 h 2328"/>
              <a:gd name="connsiteX49" fmla="*/ 492 w 1859"/>
              <a:gd name="connsiteY49" fmla="*/ 336 h 2328"/>
              <a:gd name="connsiteX50" fmla="*/ 402 w 1859"/>
              <a:gd name="connsiteY50" fmla="*/ 330 h 2328"/>
              <a:gd name="connsiteX51" fmla="*/ 336 w 1859"/>
              <a:gd name="connsiteY51" fmla="*/ 288 h 2328"/>
              <a:gd name="connsiteX52" fmla="*/ 324 w 1859"/>
              <a:gd name="connsiteY52" fmla="*/ 270 h 2328"/>
              <a:gd name="connsiteX53" fmla="*/ 288 w 1859"/>
              <a:gd name="connsiteY53" fmla="*/ 258 h 2328"/>
              <a:gd name="connsiteX54" fmla="*/ 246 w 1859"/>
              <a:gd name="connsiteY54" fmla="*/ 234 h 2328"/>
              <a:gd name="connsiteX55" fmla="*/ 186 w 1859"/>
              <a:gd name="connsiteY55" fmla="*/ 168 h 2328"/>
              <a:gd name="connsiteX56" fmla="*/ 120 w 1859"/>
              <a:gd name="connsiteY56" fmla="*/ 102 h 2328"/>
              <a:gd name="connsiteX57" fmla="*/ 78 w 1859"/>
              <a:gd name="connsiteY57" fmla="*/ 54 h 2328"/>
              <a:gd name="connsiteX58" fmla="*/ 42 w 1859"/>
              <a:gd name="connsiteY58" fmla="*/ 30 h 2328"/>
              <a:gd name="connsiteX59" fmla="*/ 0 w 1859"/>
              <a:gd name="connsiteY59" fmla="*/ 0 h 2328"/>
              <a:gd name="connsiteX0" fmla="*/ 1710 w 1863"/>
              <a:gd name="connsiteY0" fmla="*/ 2328 h 2328"/>
              <a:gd name="connsiteX1" fmla="*/ 1692 w 1863"/>
              <a:gd name="connsiteY1" fmla="*/ 2310 h 2328"/>
              <a:gd name="connsiteX2" fmla="*/ 1839 w 1863"/>
              <a:gd name="connsiteY2" fmla="*/ 2309 h 2328"/>
              <a:gd name="connsiteX3" fmla="*/ 1839 w 1863"/>
              <a:gd name="connsiteY3" fmla="*/ 2302 h 2328"/>
              <a:gd name="connsiteX4" fmla="*/ 1815 w 1863"/>
              <a:gd name="connsiteY4" fmla="*/ 2274 h 2328"/>
              <a:gd name="connsiteX5" fmla="*/ 1698 w 1863"/>
              <a:gd name="connsiteY5" fmla="*/ 2196 h 2328"/>
              <a:gd name="connsiteX6" fmla="*/ 1638 w 1863"/>
              <a:gd name="connsiteY6" fmla="*/ 2196 h 2328"/>
              <a:gd name="connsiteX7" fmla="*/ 1584 w 1863"/>
              <a:gd name="connsiteY7" fmla="*/ 2130 h 2328"/>
              <a:gd name="connsiteX8" fmla="*/ 1578 w 1863"/>
              <a:gd name="connsiteY8" fmla="*/ 2076 h 2328"/>
              <a:gd name="connsiteX9" fmla="*/ 1572 w 1863"/>
              <a:gd name="connsiteY9" fmla="*/ 2040 h 2328"/>
              <a:gd name="connsiteX10" fmla="*/ 1548 w 1863"/>
              <a:gd name="connsiteY10" fmla="*/ 2004 h 2328"/>
              <a:gd name="connsiteX11" fmla="*/ 1494 w 1863"/>
              <a:gd name="connsiteY11" fmla="*/ 1914 h 2328"/>
              <a:gd name="connsiteX12" fmla="*/ 1434 w 1863"/>
              <a:gd name="connsiteY12" fmla="*/ 1860 h 2328"/>
              <a:gd name="connsiteX13" fmla="*/ 1404 w 1863"/>
              <a:gd name="connsiteY13" fmla="*/ 1806 h 2328"/>
              <a:gd name="connsiteX14" fmla="*/ 1290 w 1863"/>
              <a:gd name="connsiteY14" fmla="*/ 1782 h 2328"/>
              <a:gd name="connsiteX15" fmla="*/ 1236 w 1863"/>
              <a:gd name="connsiteY15" fmla="*/ 1758 h 2328"/>
              <a:gd name="connsiteX16" fmla="*/ 1200 w 1863"/>
              <a:gd name="connsiteY16" fmla="*/ 1734 h 2328"/>
              <a:gd name="connsiteX17" fmla="*/ 1116 w 1863"/>
              <a:gd name="connsiteY17" fmla="*/ 1668 h 2328"/>
              <a:gd name="connsiteX18" fmla="*/ 1086 w 1863"/>
              <a:gd name="connsiteY18" fmla="*/ 1614 h 2328"/>
              <a:gd name="connsiteX19" fmla="*/ 1056 w 1863"/>
              <a:gd name="connsiteY19" fmla="*/ 1524 h 2328"/>
              <a:gd name="connsiteX20" fmla="*/ 1080 w 1863"/>
              <a:gd name="connsiteY20" fmla="*/ 1446 h 2328"/>
              <a:gd name="connsiteX21" fmla="*/ 1092 w 1863"/>
              <a:gd name="connsiteY21" fmla="*/ 1410 h 2328"/>
              <a:gd name="connsiteX22" fmla="*/ 1122 w 1863"/>
              <a:gd name="connsiteY22" fmla="*/ 1260 h 2328"/>
              <a:gd name="connsiteX23" fmla="*/ 1164 w 1863"/>
              <a:gd name="connsiteY23" fmla="*/ 1218 h 2328"/>
              <a:gd name="connsiteX24" fmla="*/ 1176 w 1863"/>
              <a:gd name="connsiteY24" fmla="*/ 1182 h 2328"/>
              <a:gd name="connsiteX25" fmla="*/ 1182 w 1863"/>
              <a:gd name="connsiteY25" fmla="*/ 1164 h 2328"/>
              <a:gd name="connsiteX26" fmla="*/ 1218 w 1863"/>
              <a:gd name="connsiteY26" fmla="*/ 966 h 2328"/>
              <a:gd name="connsiteX27" fmla="*/ 1254 w 1863"/>
              <a:gd name="connsiteY27" fmla="*/ 894 h 2328"/>
              <a:gd name="connsiteX28" fmla="*/ 1260 w 1863"/>
              <a:gd name="connsiteY28" fmla="*/ 852 h 2328"/>
              <a:gd name="connsiteX29" fmla="*/ 1266 w 1863"/>
              <a:gd name="connsiteY29" fmla="*/ 834 h 2328"/>
              <a:gd name="connsiteX30" fmla="*/ 1242 w 1863"/>
              <a:gd name="connsiteY30" fmla="*/ 798 h 2328"/>
              <a:gd name="connsiteX31" fmla="*/ 1236 w 1863"/>
              <a:gd name="connsiteY31" fmla="*/ 750 h 2328"/>
              <a:gd name="connsiteX32" fmla="*/ 1182 w 1863"/>
              <a:gd name="connsiteY32" fmla="*/ 720 h 2328"/>
              <a:gd name="connsiteX33" fmla="*/ 1110 w 1863"/>
              <a:gd name="connsiteY33" fmla="*/ 690 h 2328"/>
              <a:gd name="connsiteX34" fmla="*/ 1032 w 1863"/>
              <a:gd name="connsiteY34" fmla="*/ 588 h 2328"/>
              <a:gd name="connsiteX35" fmla="*/ 1020 w 1863"/>
              <a:gd name="connsiteY35" fmla="*/ 570 h 2328"/>
              <a:gd name="connsiteX36" fmla="*/ 984 w 1863"/>
              <a:gd name="connsiteY36" fmla="*/ 546 h 2328"/>
              <a:gd name="connsiteX37" fmla="*/ 954 w 1863"/>
              <a:gd name="connsiteY37" fmla="*/ 522 h 2328"/>
              <a:gd name="connsiteX38" fmla="*/ 924 w 1863"/>
              <a:gd name="connsiteY38" fmla="*/ 486 h 2328"/>
              <a:gd name="connsiteX39" fmla="*/ 870 w 1863"/>
              <a:gd name="connsiteY39" fmla="*/ 390 h 2328"/>
              <a:gd name="connsiteX40" fmla="*/ 840 w 1863"/>
              <a:gd name="connsiteY40" fmla="*/ 366 h 2328"/>
              <a:gd name="connsiteX41" fmla="*/ 804 w 1863"/>
              <a:gd name="connsiteY41" fmla="*/ 378 h 2328"/>
              <a:gd name="connsiteX42" fmla="*/ 762 w 1863"/>
              <a:gd name="connsiteY42" fmla="*/ 414 h 2328"/>
              <a:gd name="connsiteX43" fmla="*/ 750 w 1863"/>
              <a:gd name="connsiteY43" fmla="*/ 432 h 2328"/>
              <a:gd name="connsiteX44" fmla="*/ 684 w 1863"/>
              <a:gd name="connsiteY44" fmla="*/ 438 h 2328"/>
              <a:gd name="connsiteX45" fmla="*/ 636 w 1863"/>
              <a:gd name="connsiteY45" fmla="*/ 462 h 2328"/>
              <a:gd name="connsiteX46" fmla="*/ 618 w 1863"/>
              <a:gd name="connsiteY46" fmla="*/ 444 h 2328"/>
              <a:gd name="connsiteX47" fmla="*/ 594 w 1863"/>
              <a:gd name="connsiteY47" fmla="*/ 438 h 2328"/>
              <a:gd name="connsiteX48" fmla="*/ 576 w 1863"/>
              <a:gd name="connsiteY48" fmla="*/ 384 h 2328"/>
              <a:gd name="connsiteX49" fmla="*/ 540 w 1863"/>
              <a:gd name="connsiteY49" fmla="*/ 378 h 2328"/>
              <a:gd name="connsiteX50" fmla="*/ 492 w 1863"/>
              <a:gd name="connsiteY50" fmla="*/ 336 h 2328"/>
              <a:gd name="connsiteX51" fmla="*/ 402 w 1863"/>
              <a:gd name="connsiteY51" fmla="*/ 330 h 2328"/>
              <a:gd name="connsiteX52" fmla="*/ 336 w 1863"/>
              <a:gd name="connsiteY52" fmla="*/ 288 h 2328"/>
              <a:gd name="connsiteX53" fmla="*/ 324 w 1863"/>
              <a:gd name="connsiteY53" fmla="*/ 270 h 2328"/>
              <a:gd name="connsiteX54" fmla="*/ 288 w 1863"/>
              <a:gd name="connsiteY54" fmla="*/ 258 h 2328"/>
              <a:gd name="connsiteX55" fmla="*/ 246 w 1863"/>
              <a:gd name="connsiteY55" fmla="*/ 234 h 2328"/>
              <a:gd name="connsiteX56" fmla="*/ 186 w 1863"/>
              <a:gd name="connsiteY56" fmla="*/ 168 h 2328"/>
              <a:gd name="connsiteX57" fmla="*/ 120 w 1863"/>
              <a:gd name="connsiteY57" fmla="*/ 102 h 2328"/>
              <a:gd name="connsiteX58" fmla="*/ 78 w 1863"/>
              <a:gd name="connsiteY58" fmla="*/ 54 h 2328"/>
              <a:gd name="connsiteX59" fmla="*/ 42 w 1863"/>
              <a:gd name="connsiteY59" fmla="*/ 30 h 2328"/>
              <a:gd name="connsiteX60" fmla="*/ 0 w 1863"/>
              <a:gd name="connsiteY60" fmla="*/ 0 h 2328"/>
              <a:gd name="connsiteX0" fmla="*/ 1710 w 1901"/>
              <a:gd name="connsiteY0" fmla="*/ 2328 h 2328"/>
              <a:gd name="connsiteX1" fmla="*/ 1692 w 1901"/>
              <a:gd name="connsiteY1" fmla="*/ 2310 h 2328"/>
              <a:gd name="connsiteX2" fmla="*/ 1877 w 1901"/>
              <a:gd name="connsiteY2" fmla="*/ 2302 h 2328"/>
              <a:gd name="connsiteX3" fmla="*/ 1839 w 1901"/>
              <a:gd name="connsiteY3" fmla="*/ 2309 h 2328"/>
              <a:gd name="connsiteX4" fmla="*/ 1839 w 1901"/>
              <a:gd name="connsiteY4" fmla="*/ 2302 h 2328"/>
              <a:gd name="connsiteX5" fmla="*/ 1815 w 1901"/>
              <a:gd name="connsiteY5" fmla="*/ 2274 h 2328"/>
              <a:gd name="connsiteX6" fmla="*/ 1698 w 1901"/>
              <a:gd name="connsiteY6" fmla="*/ 2196 h 2328"/>
              <a:gd name="connsiteX7" fmla="*/ 1638 w 1901"/>
              <a:gd name="connsiteY7" fmla="*/ 2196 h 2328"/>
              <a:gd name="connsiteX8" fmla="*/ 1584 w 1901"/>
              <a:gd name="connsiteY8" fmla="*/ 2130 h 2328"/>
              <a:gd name="connsiteX9" fmla="*/ 1578 w 1901"/>
              <a:gd name="connsiteY9" fmla="*/ 2076 h 2328"/>
              <a:gd name="connsiteX10" fmla="*/ 1572 w 1901"/>
              <a:gd name="connsiteY10" fmla="*/ 2040 h 2328"/>
              <a:gd name="connsiteX11" fmla="*/ 1548 w 1901"/>
              <a:gd name="connsiteY11" fmla="*/ 2004 h 2328"/>
              <a:gd name="connsiteX12" fmla="*/ 1494 w 1901"/>
              <a:gd name="connsiteY12" fmla="*/ 1914 h 2328"/>
              <a:gd name="connsiteX13" fmla="*/ 1434 w 1901"/>
              <a:gd name="connsiteY13" fmla="*/ 1860 h 2328"/>
              <a:gd name="connsiteX14" fmla="*/ 1404 w 1901"/>
              <a:gd name="connsiteY14" fmla="*/ 1806 h 2328"/>
              <a:gd name="connsiteX15" fmla="*/ 1290 w 1901"/>
              <a:gd name="connsiteY15" fmla="*/ 1782 h 2328"/>
              <a:gd name="connsiteX16" fmla="*/ 1236 w 1901"/>
              <a:gd name="connsiteY16" fmla="*/ 1758 h 2328"/>
              <a:gd name="connsiteX17" fmla="*/ 1200 w 1901"/>
              <a:gd name="connsiteY17" fmla="*/ 1734 h 2328"/>
              <a:gd name="connsiteX18" fmla="*/ 1116 w 1901"/>
              <a:gd name="connsiteY18" fmla="*/ 1668 h 2328"/>
              <a:gd name="connsiteX19" fmla="*/ 1086 w 1901"/>
              <a:gd name="connsiteY19" fmla="*/ 1614 h 2328"/>
              <a:gd name="connsiteX20" fmla="*/ 1056 w 1901"/>
              <a:gd name="connsiteY20" fmla="*/ 1524 h 2328"/>
              <a:gd name="connsiteX21" fmla="*/ 1080 w 1901"/>
              <a:gd name="connsiteY21" fmla="*/ 1446 h 2328"/>
              <a:gd name="connsiteX22" fmla="*/ 1092 w 1901"/>
              <a:gd name="connsiteY22" fmla="*/ 1410 h 2328"/>
              <a:gd name="connsiteX23" fmla="*/ 1122 w 1901"/>
              <a:gd name="connsiteY23" fmla="*/ 1260 h 2328"/>
              <a:gd name="connsiteX24" fmla="*/ 1164 w 1901"/>
              <a:gd name="connsiteY24" fmla="*/ 1218 h 2328"/>
              <a:gd name="connsiteX25" fmla="*/ 1176 w 1901"/>
              <a:gd name="connsiteY25" fmla="*/ 1182 h 2328"/>
              <a:gd name="connsiteX26" fmla="*/ 1182 w 1901"/>
              <a:gd name="connsiteY26" fmla="*/ 1164 h 2328"/>
              <a:gd name="connsiteX27" fmla="*/ 1218 w 1901"/>
              <a:gd name="connsiteY27" fmla="*/ 966 h 2328"/>
              <a:gd name="connsiteX28" fmla="*/ 1254 w 1901"/>
              <a:gd name="connsiteY28" fmla="*/ 894 h 2328"/>
              <a:gd name="connsiteX29" fmla="*/ 1260 w 1901"/>
              <a:gd name="connsiteY29" fmla="*/ 852 h 2328"/>
              <a:gd name="connsiteX30" fmla="*/ 1266 w 1901"/>
              <a:gd name="connsiteY30" fmla="*/ 834 h 2328"/>
              <a:gd name="connsiteX31" fmla="*/ 1242 w 1901"/>
              <a:gd name="connsiteY31" fmla="*/ 798 h 2328"/>
              <a:gd name="connsiteX32" fmla="*/ 1236 w 1901"/>
              <a:gd name="connsiteY32" fmla="*/ 750 h 2328"/>
              <a:gd name="connsiteX33" fmla="*/ 1182 w 1901"/>
              <a:gd name="connsiteY33" fmla="*/ 720 h 2328"/>
              <a:gd name="connsiteX34" fmla="*/ 1110 w 1901"/>
              <a:gd name="connsiteY34" fmla="*/ 690 h 2328"/>
              <a:gd name="connsiteX35" fmla="*/ 1032 w 1901"/>
              <a:gd name="connsiteY35" fmla="*/ 588 h 2328"/>
              <a:gd name="connsiteX36" fmla="*/ 1020 w 1901"/>
              <a:gd name="connsiteY36" fmla="*/ 570 h 2328"/>
              <a:gd name="connsiteX37" fmla="*/ 984 w 1901"/>
              <a:gd name="connsiteY37" fmla="*/ 546 h 2328"/>
              <a:gd name="connsiteX38" fmla="*/ 954 w 1901"/>
              <a:gd name="connsiteY38" fmla="*/ 522 h 2328"/>
              <a:gd name="connsiteX39" fmla="*/ 924 w 1901"/>
              <a:gd name="connsiteY39" fmla="*/ 486 h 2328"/>
              <a:gd name="connsiteX40" fmla="*/ 870 w 1901"/>
              <a:gd name="connsiteY40" fmla="*/ 390 h 2328"/>
              <a:gd name="connsiteX41" fmla="*/ 840 w 1901"/>
              <a:gd name="connsiteY41" fmla="*/ 366 h 2328"/>
              <a:gd name="connsiteX42" fmla="*/ 804 w 1901"/>
              <a:gd name="connsiteY42" fmla="*/ 378 h 2328"/>
              <a:gd name="connsiteX43" fmla="*/ 762 w 1901"/>
              <a:gd name="connsiteY43" fmla="*/ 414 h 2328"/>
              <a:gd name="connsiteX44" fmla="*/ 750 w 1901"/>
              <a:gd name="connsiteY44" fmla="*/ 432 h 2328"/>
              <a:gd name="connsiteX45" fmla="*/ 684 w 1901"/>
              <a:gd name="connsiteY45" fmla="*/ 438 h 2328"/>
              <a:gd name="connsiteX46" fmla="*/ 636 w 1901"/>
              <a:gd name="connsiteY46" fmla="*/ 462 h 2328"/>
              <a:gd name="connsiteX47" fmla="*/ 618 w 1901"/>
              <a:gd name="connsiteY47" fmla="*/ 444 h 2328"/>
              <a:gd name="connsiteX48" fmla="*/ 594 w 1901"/>
              <a:gd name="connsiteY48" fmla="*/ 438 h 2328"/>
              <a:gd name="connsiteX49" fmla="*/ 576 w 1901"/>
              <a:gd name="connsiteY49" fmla="*/ 384 h 2328"/>
              <a:gd name="connsiteX50" fmla="*/ 540 w 1901"/>
              <a:gd name="connsiteY50" fmla="*/ 378 h 2328"/>
              <a:gd name="connsiteX51" fmla="*/ 492 w 1901"/>
              <a:gd name="connsiteY51" fmla="*/ 336 h 2328"/>
              <a:gd name="connsiteX52" fmla="*/ 402 w 1901"/>
              <a:gd name="connsiteY52" fmla="*/ 330 h 2328"/>
              <a:gd name="connsiteX53" fmla="*/ 336 w 1901"/>
              <a:gd name="connsiteY53" fmla="*/ 288 h 2328"/>
              <a:gd name="connsiteX54" fmla="*/ 324 w 1901"/>
              <a:gd name="connsiteY54" fmla="*/ 270 h 2328"/>
              <a:gd name="connsiteX55" fmla="*/ 288 w 1901"/>
              <a:gd name="connsiteY55" fmla="*/ 258 h 2328"/>
              <a:gd name="connsiteX56" fmla="*/ 246 w 1901"/>
              <a:gd name="connsiteY56" fmla="*/ 234 h 2328"/>
              <a:gd name="connsiteX57" fmla="*/ 186 w 1901"/>
              <a:gd name="connsiteY57" fmla="*/ 168 h 2328"/>
              <a:gd name="connsiteX58" fmla="*/ 120 w 1901"/>
              <a:gd name="connsiteY58" fmla="*/ 102 h 2328"/>
              <a:gd name="connsiteX59" fmla="*/ 78 w 1901"/>
              <a:gd name="connsiteY59" fmla="*/ 54 h 2328"/>
              <a:gd name="connsiteX60" fmla="*/ 42 w 1901"/>
              <a:gd name="connsiteY60" fmla="*/ 30 h 2328"/>
              <a:gd name="connsiteX61" fmla="*/ 0 w 1901"/>
              <a:gd name="connsiteY61" fmla="*/ 0 h 2328"/>
              <a:gd name="connsiteX0" fmla="*/ 1710 w 1879"/>
              <a:gd name="connsiteY0" fmla="*/ 2328 h 2328"/>
              <a:gd name="connsiteX1" fmla="*/ 1827 w 1879"/>
              <a:gd name="connsiteY1" fmla="*/ 2310 h 2328"/>
              <a:gd name="connsiteX2" fmla="*/ 1877 w 1879"/>
              <a:gd name="connsiteY2" fmla="*/ 2302 h 2328"/>
              <a:gd name="connsiteX3" fmla="*/ 1839 w 1879"/>
              <a:gd name="connsiteY3" fmla="*/ 2309 h 2328"/>
              <a:gd name="connsiteX4" fmla="*/ 1839 w 1879"/>
              <a:gd name="connsiteY4" fmla="*/ 2302 h 2328"/>
              <a:gd name="connsiteX5" fmla="*/ 1815 w 1879"/>
              <a:gd name="connsiteY5" fmla="*/ 2274 h 2328"/>
              <a:gd name="connsiteX6" fmla="*/ 1698 w 1879"/>
              <a:gd name="connsiteY6" fmla="*/ 2196 h 2328"/>
              <a:gd name="connsiteX7" fmla="*/ 1638 w 1879"/>
              <a:gd name="connsiteY7" fmla="*/ 2196 h 2328"/>
              <a:gd name="connsiteX8" fmla="*/ 1584 w 1879"/>
              <a:gd name="connsiteY8" fmla="*/ 2130 h 2328"/>
              <a:gd name="connsiteX9" fmla="*/ 1578 w 1879"/>
              <a:gd name="connsiteY9" fmla="*/ 2076 h 2328"/>
              <a:gd name="connsiteX10" fmla="*/ 1572 w 1879"/>
              <a:gd name="connsiteY10" fmla="*/ 2040 h 2328"/>
              <a:gd name="connsiteX11" fmla="*/ 1548 w 1879"/>
              <a:gd name="connsiteY11" fmla="*/ 2004 h 2328"/>
              <a:gd name="connsiteX12" fmla="*/ 1494 w 1879"/>
              <a:gd name="connsiteY12" fmla="*/ 1914 h 2328"/>
              <a:gd name="connsiteX13" fmla="*/ 1434 w 1879"/>
              <a:gd name="connsiteY13" fmla="*/ 1860 h 2328"/>
              <a:gd name="connsiteX14" fmla="*/ 1404 w 1879"/>
              <a:gd name="connsiteY14" fmla="*/ 1806 h 2328"/>
              <a:gd name="connsiteX15" fmla="*/ 1290 w 1879"/>
              <a:gd name="connsiteY15" fmla="*/ 1782 h 2328"/>
              <a:gd name="connsiteX16" fmla="*/ 1236 w 1879"/>
              <a:gd name="connsiteY16" fmla="*/ 1758 h 2328"/>
              <a:gd name="connsiteX17" fmla="*/ 1200 w 1879"/>
              <a:gd name="connsiteY17" fmla="*/ 1734 h 2328"/>
              <a:gd name="connsiteX18" fmla="*/ 1116 w 1879"/>
              <a:gd name="connsiteY18" fmla="*/ 1668 h 2328"/>
              <a:gd name="connsiteX19" fmla="*/ 1086 w 1879"/>
              <a:gd name="connsiteY19" fmla="*/ 1614 h 2328"/>
              <a:gd name="connsiteX20" fmla="*/ 1056 w 1879"/>
              <a:gd name="connsiteY20" fmla="*/ 1524 h 2328"/>
              <a:gd name="connsiteX21" fmla="*/ 1080 w 1879"/>
              <a:gd name="connsiteY21" fmla="*/ 1446 h 2328"/>
              <a:gd name="connsiteX22" fmla="*/ 1092 w 1879"/>
              <a:gd name="connsiteY22" fmla="*/ 1410 h 2328"/>
              <a:gd name="connsiteX23" fmla="*/ 1122 w 1879"/>
              <a:gd name="connsiteY23" fmla="*/ 1260 h 2328"/>
              <a:gd name="connsiteX24" fmla="*/ 1164 w 1879"/>
              <a:gd name="connsiteY24" fmla="*/ 1218 h 2328"/>
              <a:gd name="connsiteX25" fmla="*/ 1176 w 1879"/>
              <a:gd name="connsiteY25" fmla="*/ 1182 h 2328"/>
              <a:gd name="connsiteX26" fmla="*/ 1182 w 1879"/>
              <a:gd name="connsiteY26" fmla="*/ 1164 h 2328"/>
              <a:gd name="connsiteX27" fmla="*/ 1218 w 1879"/>
              <a:gd name="connsiteY27" fmla="*/ 966 h 2328"/>
              <a:gd name="connsiteX28" fmla="*/ 1254 w 1879"/>
              <a:gd name="connsiteY28" fmla="*/ 894 h 2328"/>
              <a:gd name="connsiteX29" fmla="*/ 1260 w 1879"/>
              <a:gd name="connsiteY29" fmla="*/ 852 h 2328"/>
              <a:gd name="connsiteX30" fmla="*/ 1266 w 1879"/>
              <a:gd name="connsiteY30" fmla="*/ 834 h 2328"/>
              <a:gd name="connsiteX31" fmla="*/ 1242 w 1879"/>
              <a:gd name="connsiteY31" fmla="*/ 798 h 2328"/>
              <a:gd name="connsiteX32" fmla="*/ 1236 w 1879"/>
              <a:gd name="connsiteY32" fmla="*/ 750 h 2328"/>
              <a:gd name="connsiteX33" fmla="*/ 1182 w 1879"/>
              <a:gd name="connsiteY33" fmla="*/ 720 h 2328"/>
              <a:gd name="connsiteX34" fmla="*/ 1110 w 1879"/>
              <a:gd name="connsiteY34" fmla="*/ 690 h 2328"/>
              <a:gd name="connsiteX35" fmla="*/ 1032 w 1879"/>
              <a:gd name="connsiteY35" fmla="*/ 588 h 2328"/>
              <a:gd name="connsiteX36" fmla="*/ 1020 w 1879"/>
              <a:gd name="connsiteY36" fmla="*/ 570 h 2328"/>
              <a:gd name="connsiteX37" fmla="*/ 984 w 1879"/>
              <a:gd name="connsiteY37" fmla="*/ 546 h 2328"/>
              <a:gd name="connsiteX38" fmla="*/ 954 w 1879"/>
              <a:gd name="connsiteY38" fmla="*/ 522 h 2328"/>
              <a:gd name="connsiteX39" fmla="*/ 924 w 1879"/>
              <a:gd name="connsiteY39" fmla="*/ 486 h 2328"/>
              <a:gd name="connsiteX40" fmla="*/ 870 w 1879"/>
              <a:gd name="connsiteY40" fmla="*/ 390 h 2328"/>
              <a:gd name="connsiteX41" fmla="*/ 840 w 1879"/>
              <a:gd name="connsiteY41" fmla="*/ 366 h 2328"/>
              <a:gd name="connsiteX42" fmla="*/ 804 w 1879"/>
              <a:gd name="connsiteY42" fmla="*/ 378 h 2328"/>
              <a:gd name="connsiteX43" fmla="*/ 762 w 1879"/>
              <a:gd name="connsiteY43" fmla="*/ 414 h 2328"/>
              <a:gd name="connsiteX44" fmla="*/ 750 w 1879"/>
              <a:gd name="connsiteY44" fmla="*/ 432 h 2328"/>
              <a:gd name="connsiteX45" fmla="*/ 684 w 1879"/>
              <a:gd name="connsiteY45" fmla="*/ 438 h 2328"/>
              <a:gd name="connsiteX46" fmla="*/ 636 w 1879"/>
              <a:gd name="connsiteY46" fmla="*/ 462 h 2328"/>
              <a:gd name="connsiteX47" fmla="*/ 618 w 1879"/>
              <a:gd name="connsiteY47" fmla="*/ 444 h 2328"/>
              <a:gd name="connsiteX48" fmla="*/ 594 w 1879"/>
              <a:gd name="connsiteY48" fmla="*/ 438 h 2328"/>
              <a:gd name="connsiteX49" fmla="*/ 576 w 1879"/>
              <a:gd name="connsiteY49" fmla="*/ 384 h 2328"/>
              <a:gd name="connsiteX50" fmla="*/ 540 w 1879"/>
              <a:gd name="connsiteY50" fmla="*/ 378 h 2328"/>
              <a:gd name="connsiteX51" fmla="*/ 492 w 1879"/>
              <a:gd name="connsiteY51" fmla="*/ 336 h 2328"/>
              <a:gd name="connsiteX52" fmla="*/ 402 w 1879"/>
              <a:gd name="connsiteY52" fmla="*/ 330 h 2328"/>
              <a:gd name="connsiteX53" fmla="*/ 336 w 1879"/>
              <a:gd name="connsiteY53" fmla="*/ 288 h 2328"/>
              <a:gd name="connsiteX54" fmla="*/ 324 w 1879"/>
              <a:gd name="connsiteY54" fmla="*/ 270 h 2328"/>
              <a:gd name="connsiteX55" fmla="*/ 288 w 1879"/>
              <a:gd name="connsiteY55" fmla="*/ 258 h 2328"/>
              <a:gd name="connsiteX56" fmla="*/ 246 w 1879"/>
              <a:gd name="connsiteY56" fmla="*/ 234 h 2328"/>
              <a:gd name="connsiteX57" fmla="*/ 186 w 1879"/>
              <a:gd name="connsiteY57" fmla="*/ 168 h 2328"/>
              <a:gd name="connsiteX58" fmla="*/ 120 w 1879"/>
              <a:gd name="connsiteY58" fmla="*/ 102 h 2328"/>
              <a:gd name="connsiteX59" fmla="*/ 78 w 1879"/>
              <a:gd name="connsiteY59" fmla="*/ 54 h 2328"/>
              <a:gd name="connsiteX60" fmla="*/ 42 w 1879"/>
              <a:gd name="connsiteY60" fmla="*/ 30 h 2328"/>
              <a:gd name="connsiteX61" fmla="*/ 0 w 1879"/>
              <a:gd name="connsiteY61" fmla="*/ 0 h 2328"/>
              <a:gd name="connsiteX0" fmla="*/ 1710 w 1879"/>
              <a:gd name="connsiteY0" fmla="*/ 2328 h 2328"/>
              <a:gd name="connsiteX1" fmla="*/ 1845 w 1879"/>
              <a:gd name="connsiteY1" fmla="*/ 2282 h 2328"/>
              <a:gd name="connsiteX2" fmla="*/ 1827 w 1879"/>
              <a:gd name="connsiteY2" fmla="*/ 2310 h 2328"/>
              <a:gd name="connsiteX3" fmla="*/ 1877 w 1879"/>
              <a:gd name="connsiteY3" fmla="*/ 2302 h 2328"/>
              <a:gd name="connsiteX4" fmla="*/ 1839 w 1879"/>
              <a:gd name="connsiteY4" fmla="*/ 2309 h 2328"/>
              <a:gd name="connsiteX5" fmla="*/ 1839 w 1879"/>
              <a:gd name="connsiteY5" fmla="*/ 2302 h 2328"/>
              <a:gd name="connsiteX6" fmla="*/ 1815 w 1879"/>
              <a:gd name="connsiteY6" fmla="*/ 2274 h 2328"/>
              <a:gd name="connsiteX7" fmla="*/ 1698 w 1879"/>
              <a:gd name="connsiteY7" fmla="*/ 2196 h 2328"/>
              <a:gd name="connsiteX8" fmla="*/ 1638 w 1879"/>
              <a:gd name="connsiteY8" fmla="*/ 2196 h 2328"/>
              <a:gd name="connsiteX9" fmla="*/ 1584 w 1879"/>
              <a:gd name="connsiteY9" fmla="*/ 2130 h 2328"/>
              <a:gd name="connsiteX10" fmla="*/ 1578 w 1879"/>
              <a:gd name="connsiteY10" fmla="*/ 2076 h 2328"/>
              <a:gd name="connsiteX11" fmla="*/ 1572 w 1879"/>
              <a:gd name="connsiteY11" fmla="*/ 2040 h 2328"/>
              <a:gd name="connsiteX12" fmla="*/ 1548 w 1879"/>
              <a:gd name="connsiteY12" fmla="*/ 2004 h 2328"/>
              <a:gd name="connsiteX13" fmla="*/ 1494 w 1879"/>
              <a:gd name="connsiteY13" fmla="*/ 1914 h 2328"/>
              <a:gd name="connsiteX14" fmla="*/ 1434 w 1879"/>
              <a:gd name="connsiteY14" fmla="*/ 1860 h 2328"/>
              <a:gd name="connsiteX15" fmla="*/ 1404 w 1879"/>
              <a:gd name="connsiteY15" fmla="*/ 1806 h 2328"/>
              <a:gd name="connsiteX16" fmla="*/ 1290 w 1879"/>
              <a:gd name="connsiteY16" fmla="*/ 1782 h 2328"/>
              <a:gd name="connsiteX17" fmla="*/ 1236 w 1879"/>
              <a:gd name="connsiteY17" fmla="*/ 1758 h 2328"/>
              <a:gd name="connsiteX18" fmla="*/ 1200 w 1879"/>
              <a:gd name="connsiteY18" fmla="*/ 1734 h 2328"/>
              <a:gd name="connsiteX19" fmla="*/ 1116 w 1879"/>
              <a:gd name="connsiteY19" fmla="*/ 1668 h 2328"/>
              <a:gd name="connsiteX20" fmla="*/ 1086 w 1879"/>
              <a:gd name="connsiteY20" fmla="*/ 1614 h 2328"/>
              <a:gd name="connsiteX21" fmla="*/ 1056 w 1879"/>
              <a:gd name="connsiteY21" fmla="*/ 1524 h 2328"/>
              <a:gd name="connsiteX22" fmla="*/ 1080 w 1879"/>
              <a:gd name="connsiteY22" fmla="*/ 1446 h 2328"/>
              <a:gd name="connsiteX23" fmla="*/ 1092 w 1879"/>
              <a:gd name="connsiteY23" fmla="*/ 1410 h 2328"/>
              <a:gd name="connsiteX24" fmla="*/ 1122 w 1879"/>
              <a:gd name="connsiteY24" fmla="*/ 1260 h 2328"/>
              <a:gd name="connsiteX25" fmla="*/ 1164 w 1879"/>
              <a:gd name="connsiteY25" fmla="*/ 1218 h 2328"/>
              <a:gd name="connsiteX26" fmla="*/ 1176 w 1879"/>
              <a:gd name="connsiteY26" fmla="*/ 1182 h 2328"/>
              <a:gd name="connsiteX27" fmla="*/ 1182 w 1879"/>
              <a:gd name="connsiteY27" fmla="*/ 1164 h 2328"/>
              <a:gd name="connsiteX28" fmla="*/ 1218 w 1879"/>
              <a:gd name="connsiteY28" fmla="*/ 966 h 2328"/>
              <a:gd name="connsiteX29" fmla="*/ 1254 w 1879"/>
              <a:gd name="connsiteY29" fmla="*/ 894 h 2328"/>
              <a:gd name="connsiteX30" fmla="*/ 1260 w 1879"/>
              <a:gd name="connsiteY30" fmla="*/ 852 h 2328"/>
              <a:gd name="connsiteX31" fmla="*/ 1266 w 1879"/>
              <a:gd name="connsiteY31" fmla="*/ 834 h 2328"/>
              <a:gd name="connsiteX32" fmla="*/ 1242 w 1879"/>
              <a:gd name="connsiteY32" fmla="*/ 798 h 2328"/>
              <a:gd name="connsiteX33" fmla="*/ 1236 w 1879"/>
              <a:gd name="connsiteY33" fmla="*/ 750 h 2328"/>
              <a:gd name="connsiteX34" fmla="*/ 1182 w 1879"/>
              <a:gd name="connsiteY34" fmla="*/ 720 h 2328"/>
              <a:gd name="connsiteX35" fmla="*/ 1110 w 1879"/>
              <a:gd name="connsiteY35" fmla="*/ 690 h 2328"/>
              <a:gd name="connsiteX36" fmla="*/ 1032 w 1879"/>
              <a:gd name="connsiteY36" fmla="*/ 588 h 2328"/>
              <a:gd name="connsiteX37" fmla="*/ 1020 w 1879"/>
              <a:gd name="connsiteY37" fmla="*/ 570 h 2328"/>
              <a:gd name="connsiteX38" fmla="*/ 984 w 1879"/>
              <a:gd name="connsiteY38" fmla="*/ 546 h 2328"/>
              <a:gd name="connsiteX39" fmla="*/ 954 w 1879"/>
              <a:gd name="connsiteY39" fmla="*/ 522 h 2328"/>
              <a:gd name="connsiteX40" fmla="*/ 924 w 1879"/>
              <a:gd name="connsiteY40" fmla="*/ 486 h 2328"/>
              <a:gd name="connsiteX41" fmla="*/ 870 w 1879"/>
              <a:gd name="connsiteY41" fmla="*/ 390 h 2328"/>
              <a:gd name="connsiteX42" fmla="*/ 840 w 1879"/>
              <a:gd name="connsiteY42" fmla="*/ 366 h 2328"/>
              <a:gd name="connsiteX43" fmla="*/ 804 w 1879"/>
              <a:gd name="connsiteY43" fmla="*/ 378 h 2328"/>
              <a:gd name="connsiteX44" fmla="*/ 762 w 1879"/>
              <a:gd name="connsiteY44" fmla="*/ 414 h 2328"/>
              <a:gd name="connsiteX45" fmla="*/ 750 w 1879"/>
              <a:gd name="connsiteY45" fmla="*/ 432 h 2328"/>
              <a:gd name="connsiteX46" fmla="*/ 684 w 1879"/>
              <a:gd name="connsiteY46" fmla="*/ 438 h 2328"/>
              <a:gd name="connsiteX47" fmla="*/ 636 w 1879"/>
              <a:gd name="connsiteY47" fmla="*/ 462 h 2328"/>
              <a:gd name="connsiteX48" fmla="*/ 618 w 1879"/>
              <a:gd name="connsiteY48" fmla="*/ 444 h 2328"/>
              <a:gd name="connsiteX49" fmla="*/ 594 w 1879"/>
              <a:gd name="connsiteY49" fmla="*/ 438 h 2328"/>
              <a:gd name="connsiteX50" fmla="*/ 576 w 1879"/>
              <a:gd name="connsiteY50" fmla="*/ 384 h 2328"/>
              <a:gd name="connsiteX51" fmla="*/ 540 w 1879"/>
              <a:gd name="connsiteY51" fmla="*/ 378 h 2328"/>
              <a:gd name="connsiteX52" fmla="*/ 492 w 1879"/>
              <a:gd name="connsiteY52" fmla="*/ 336 h 2328"/>
              <a:gd name="connsiteX53" fmla="*/ 402 w 1879"/>
              <a:gd name="connsiteY53" fmla="*/ 330 h 2328"/>
              <a:gd name="connsiteX54" fmla="*/ 336 w 1879"/>
              <a:gd name="connsiteY54" fmla="*/ 288 h 2328"/>
              <a:gd name="connsiteX55" fmla="*/ 324 w 1879"/>
              <a:gd name="connsiteY55" fmla="*/ 270 h 2328"/>
              <a:gd name="connsiteX56" fmla="*/ 288 w 1879"/>
              <a:gd name="connsiteY56" fmla="*/ 258 h 2328"/>
              <a:gd name="connsiteX57" fmla="*/ 246 w 1879"/>
              <a:gd name="connsiteY57" fmla="*/ 234 h 2328"/>
              <a:gd name="connsiteX58" fmla="*/ 186 w 1879"/>
              <a:gd name="connsiteY58" fmla="*/ 168 h 2328"/>
              <a:gd name="connsiteX59" fmla="*/ 120 w 1879"/>
              <a:gd name="connsiteY59" fmla="*/ 102 h 2328"/>
              <a:gd name="connsiteX60" fmla="*/ 78 w 1879"/>
              <a:gd name="connsiteY60" fmla="*/ 54 h 2328"/>
              <a:gd name="connsiteX61" fmla="*/ 42 w 1879"/>
              <a:gd name="connsiteY61" fmla="*/ 30 h 2328"/>
              <a:gd name="connsiteX62" fmla="*/ 0 w 1879"/>
              <a:gd name="connsiteY62" fmla="*/ 0 h 2328"/>
              <a:gd name="connsiteX0" fmla="*/ 1845 w 1879"/>
              <a:gd name="connsiteY0" fmla="*/ 2283 h 2314"/>
              <a:gd name="connsiteX1" fmla="*/ 1845 w 1879"/>
              <a:gd name="connsiteY1" fmla="*/ 2282 h 2314"/>
              <a:gd name="connsiteX2" fmla="*/ 1827 w 1879"/>
              <a:gd name="connsiteY2" fmla="*/ 2310 h 2314"/>
              <a:gd name="connsiteX3" fmla="*/ 1877 w 1879"/>
              <a:gd name="connsiteY3" fmla="*/ 2302 h 2314"/>
              <a:gd name="connsiteX4" fmla="*/ 1839 w 1879"/>
              <a:gd name="connsiteY4" fmla="*/ 2309 h 2314"/>
              <a:gd name="connsiteX5" fmla="*/ 1839 w 1879"/>
              <a:gd name="connsiteY5" fmla="*/ 2302 h 2314"/>
              <a:gd name="connsiteX6" fmla="*/ 1815 w 1879"/>
              <a:gd name="connsiteY6" fmla="*/ 2274 h 2314"/>
              <a:gd name="connsiteX7" fmla="*/ 1698 w 1879"/>
              <a:gd name="connsiteY7" fmla="*/ 2196 h 2314"/>
              <a:gd name="connsiteX8" fmla="*/ 1638 w 1879"/>
              <a:gd name="connsiteY8" fmla="*/ 2196 h 2314"/>
              <a:gd name="connsiteX9" fmla="*/ 1584 w 1879"/>
              <a:gd name="connsiteY9" fmla="*/ 2130 h 2314"/>
              <a:gd name="connsiteX10" fmla="*/ 1578 w 1879"/>
              <a:gd name="connsiteY10" fmla="*/ 2076 h 2314"/>
              <a:gd name="connsiteX11" fmla="*/ 1572 w 1879"/>
              <a:gd name="connsiteY11" fmla="*/ 2040 h 2314"/>
              <a:gd name="connsiteX12" fmla="*/ 1548 w 1879"/>
              <a:gd name="connsiteY12" fmla="*/ 2004 h 2314"/>
              <a:gd name="connsiteX13" fmla="*/ 1494 w 1879"/>
              <a:gd name="connsiteY13" fmla="*/ 1914 h 2314"/>
              <a:gd name="connsiteX14" fmla="*/ 1434 w 1879"/>
              <a:gd name="connsiteY14" fmla="*/ 1860 h 2314"/>
              <a:gd name="connsiteX15" fmla="*/ 1404 w 1879"/>
              <a:gd name="connsiteY15" fmla="*/ 1806 h 2314"/>
              <a:gd name="connsiteX16" fmla="*/ 1290 w 1879"/>
              <a:gd name="connsiteY16" fmla="*/ 1782 h 2314"/>
              <a:gd name="connsiteX17" fmla="*/ 1236 w 1879"/>
              <a:gd name="connsiteY17" fmla="*/ 1758 h 2314"/>
              <a:gd name="connsiteX18" fmla="*/ 1200 w 1879"/>
              <a:gd name="connsiteY18" fmla="*/ 1734 h 2314"/>
              <a:gd name="connsiteX19" fmla="*/ 1116 w 1879"/>
              <a:gd name="connsiteY19" fmla="*/ 1668 h 2314"/>
              <a:gd name="connsiteX20" fmla="*/ 1086 w 1879"/>
              <a:gd name="connsiteY20" fmla="*/ 1614 h 2314"/>
              <a:gd name="connsiteX21" fmla="*/ 1056 w 1879"/>
              <a:gd name="connsiteY21" fmla="*/ 1524 h 2314"/>
              <a:gd name="connsiteX22" fmla="*/ 1080 w 1879"/>
              <a:gd name="connsiteY22" fmla="*/ 1446 h 2314"/>
              <a:gd name="connsiteX23" fmla="*/ 1092 w 1879"/>
              <a:gd name="connsiteY23" fmla="*/ 1410 h 2314"/>
              <a:gd name="connsiteX24" fmla="*/ 1122 w 1879"/>
              <a:gd name="connsiteY24" fmla="*/ 1260 h 2314"/>
              <a:gd name="connsiteX25" fmla="*/ 1164 w 1879"/>
              <a:gd name="connsiteY25" fmla="*/ 1218 h 2314"/>
              <a:gd name="connsiteX26" fmla="*/ 1176 w 1879"/>
              <a:gd name="connsiteY26" fmla="*/ 1182 h 2314"/>
              <a:gd name="connsiteX27" fmla="*/ 1182 w 1879"/>
              <a:gd name="connsiteY27" fmla="*/ 1164 h 2314"/>
              <a:gd name="connsiteX28" fmla="*/ 1218 w 1879"/>
              <a:gd name="connsiteY28" fmla="*/ 966 h 2314"/>
              <a:gd name="connsiteX29" fmla="*/ 1254 w 1879"/>
              <a:gd name="connsiteY29" fmla="*/ 894 h 2314"/>
              <a:gd name="connsiteX30" fmla="*/ 1260 w 1879"/>
              <a:gd name="connsiteY30" fmla="*/ 852 h 2314"/>
              <a:gd name="connsiteX31" fmla="*/ 1266 w 1879"/>
              <a:gd name="connsiteY31" fmla="*/ 834 h 2314"/>
              <a:gd name="connsiteX32" fmla="*/ 1242 w 1879"/>
              <a:gd name="connsiteY32" fmla="*/ 798 h 2314"/>
              <a:gd name="connsiteX33" fmla="*/ 1236 w 1879"/>
              <a:gd name="connsiteY33" fmla="*/ 750 h 2314"/>
              <a:gd name="connsiteX34" fmla="*/ 1182 w 1879"/>
              <a:gd name="connsiteY34" fmla="*/ 720 h 2314"/>
              <a:gd name="connsiteX35" fmla="*/ 1110 w 1879"/>
              <a:gd name="connsiteY35" fmla="*/ 690 h 2314"/>
              <a:gd name="connsiteX36" fmla="*/ 1032 w 1879"/>
              <a:gd name="connsiteY36" fmla="*/ 588 h 2314"/>
              <a:gd name="connsiteX37" fmla="*/ 1020 w 1879"/>
              <a:gd name="connsiteY37" fmla="*/ 570 h 2314"/>
              <a:gd name="connsiteX38" fmla="*/ 984 w 1879"/>
              <a:gd name="connsiteY38" fmla="*/ 546 h 2314"/>
              <a:gd name="connsiteX39" fmla="*/ 954 w 1879"/>
              <a:gd name="connsiteY39" fmla="*/ 522 h 2314"/>
              <a:gd name="connsiteX40" fmla="*/ 924 w 1879"/>
              <a:gd name="connsiteY40" fmla="*/ 486 h 2314"/>
              <a:gd name="connsiteX41" fmla="*/ 870 w 1879"/>
              <a:gd name="connsiteY41" fmla="*/ 390 h 2314"/>
              <a:gd name="connsiteX42" fmla="*/ 840 w 1879"/>
              <a:gd name="connsiteY42" fmla="*/ 366 h 2314"/>
              <a:gd name="connsiteX43" fmla="*/ 804 w 1879"/>
              <a:gd name="connsiteY43" fmla="*/ 378 h 2314"/>
              <a:gd name="connsiteX44" fmla="*/ 762 w 1879"/>
              <a:gd name="connsiteY44" fmla="*/ 414 h 2314"/>
              <a:gd name="connsiteX45" fmla="*/ 750 w 1879"/>
              <a:gd name="connsiteY45" fmla="*/ 432 h 2314"/>
              <a:gd name="connsiteX46" fmla="*/ 684 w 1879"/>
              <a:gd name="connsiteY46" fmla="*/ 438 h 2314"/>
              <a:gd name="connsiteX47" fmla="*/ 636 w 1879"/>
              <a:gd name="connsiteY47" fmla="*/ 462 h 2314"/>
              <a:gd name="connsiteX48" fmla="*/ 618 w 1879"/>
              <a:gd name="connsiteY48" fmla="*/ 444 h 2314"/>
              <a:gd name="connsiteX49" fmla="*/ 594 w 1879"/>
              <a:gd name="connsiteY49" fmla="*/ 438 h 2314"/>
              <a:gd name="connsiteX50" fmla="*/ 576 w 1879"/>
              <a:gd name="connsiteY50" fmla="*/ 384 h 2314"/>
              <a:gd name="connsiteX51" fmla="*/ 540 w 1879"/>
              <a:gd name="connsiteY51" fmla="*/ 378 h 2314"/>
              <a:gd name="connsiteX52" fmla="*/ 492 w 1879"/>
              <a:gd name="connsiteY52" fmla="*/ 336 h 2314"/>
              <a:gd name="connsiteX53" fmla="*/ 402 w 1879"/>
              <a:gd name="connsiteY53" fmla="*/ 330 h 2314"/>
              <a:gd name="connsiteX54" fmla="*/ 336 w 1879"/>
              <a:gd name="connsiteY54" fmla="*/ 288 h 2314"/>
              <a:gd name="connsiteX55" fmla="*/ 324 w 1879"/>
              <a:gd name="connsiteY55" fmla="*/ 270 h 2314"/>
              <a:gd name="connsiteX56" fmla="*/ 288 w 1879"/>
              <a:gd name="connsiteY56" fmla="*/ 258 h 2314"/>
              <a:gd name="connsiteX57" fmla="*/ 246 w 1879"/>
              <a:gd name="connsiteY57" fmla="*/ 234 h 2314"/>
              <a:gd name="connsiteX58" fmla="*/ 186 w 1879"/>
              <a:gd name="connsiteY58" fmla="*/ 168 h 2314"/>
              <a:gd name="connsiteX59" fmla="*/ 120 w 1879"/>
              <a:gd name="connsiteY59" fmla="*/ 102 h 2314"/>
              <a:gd name="connsiteX60" fmla="*/ 78 w 1879"/>
              <a:gd name="connsiteY60" fmla="*/ 54 h 2314"/>
              <a:gd name="connsiteX61" fmla="*/ 42 w 1879"/>
              <a:gd name="connsiteY61" fmla="*/ 30 h 2314"/>
              <a:gd name="connsiteX62" fmla="*/ 0 w 1879"/>
              <a:gd name="connsiteY62" fmla="*/ 0 h 2314"/>
              <a:gd name="connsiteX0" fmla="*/ 1845 w 1888"/>
              <a:gd name="connsiteY0" fmla="*/ 2283 h 2314"/>
              <a:gd name="connsiteX1" fmla="*/ 1845 w 1888"/>
              <a:gd name="connsiteY1" fmla="*/ 2282 h 2314"/>
              <a:gd name="connsiteX2" fmla="*/ 1827 w 1888"/>
              <a:gd name="connsiteY2" fmla="*/ 2310 h 2314"/>
              <a:gd name="connsiteX3" fmla="*/ 1877 w 1888"/>
              <a:gd name="connsiteY3" fmla="*/ 2302 h 2314"/>
              <a:gd name="connsiteX4" fmla="*/ 1839 w 1888"/>
              <a:gd name="connsiteY4" fmla="*/ 2309 h 2314"/>
              <a:gd name="connsiteX5" fmla="*/ 1884 w 1888"/>
              <a:gd name="connsiteY5" fmla="*/ 2302 h 2314"/>
              <a:gd name="connsiteX6" fmla="*/ 1815 w 1888"/>
              <a:gd name="connsiteY6" fmla="*/ 2274 h 2314"/>
              <a:gd name="connsiteX7" fmla="*/ 1698 w 1888"/>
              <a:gd name="connsiteY7" fmla="*/ 2196 h 2314"/>
              <a:gd name="connsiteX8" fmla="*/ 1638 w 1888"/>
              <a:gd name="connsiteY8" fmla="*/ 2196 h 2314"/>
              <a:gd name="connsiteX9" fmla="*/ 1584 w 1888"/>
              <a:gd name="connsiteY9" fmla="*/ 2130 h 2314"/>
              <a:gd name="connsiteX10" fmla="*/ 1578 w 1888"/>
              <a:gd name="connsiteY10" fmla="*/ 2076 h 2314"/>
              <a:gd name="connsiteX11" fmla="*/ 1572 w 1888"/>
              <a:gd name="connsiteY11" fmla="*/ 2040 h 2314"/>
              <a:gd name="connsiteX12" fmla="*/ 1548 w 1888"/>
              <a:gd name="connsiteY12" fmla="*/ 2004 h 2314"/>
              <a:gd name="connsiteX13" fmla="*/ 1494 w 1888"/>
              <a:gd name="connsiteY13" fmla="*/ 1914 h 2314"/>
              <a:gd name="connsiteX14" fmla="*/ 1434 w 1888"/>
              <a:gd name="connsiteY14" fmla="*/ 1860 h 2314"/>
              <a:gd name="connsiteX15" fmla="*/ 1404 w 1888"/>
              <a:gd name="connsiteY15" fmla="*/ 1806 h 2314"/>
              <a:gd name="connsiteX16" fmla="*/ 1290 w 1888"/>
              <a:gd name="connsiteY16" fmla="*/ 1782 h 2314"/>
              <a:gd name="connsiteX17" fmla="*/ 1236 w 1888"/>
              <a:gd name="connsiteY17" fmla="*/ 1758 h 2314"/>
              <a:gd name="connsiteX18" fmla="*/ 1200 w 1888"/>
              <a:gd name="connsiteY18" fmla="*/ 1734 h 2314"/>
              <a:gd name="connsiteX19" fmla="*/ 1116 w 1888"/>
              <a:gd name="connsiteY19" fmla="*/ 1668 h 2314"/>
              <a:gd name="connsiteX20" fmla="*/ 1086 w 1888"/>
              <a:gd name="connsiteY20" fmla="*/ 1614 h 2314"/>
              <a:gd name="connsiteX21" fmla="*/ 1056 w 1888"/>
              <a:gd name="connsiteY21" fmla="*/ 1524 h 2314"/>
              <a:gd name="connsiteX22" fmla="*/ 1080 w 1888"/>
              <a:gd name="connsiteY22" fmla="*/ 1446 h 2314"/>
              <a:gd name="connsiteX23" fmla="*/ 1092 w 1888"/>
              <a:gd name="connsiteY23" fmla="*/ 1410 h 2314"/>
              <a:gd name="connsiteX24" fmla="*/ 1122 w 1888"/>
              <a:gd name="connsiteY24" fmla="*/ 1260 h 2314"/>
              <a:gd name="connsiteX25" fmla="*/ 1164 w 1888"/>
              <a:gd name="connsiteY25" fmla="*/ 1218 h 2314"/>
              <a:gd name="connsiteX26" fmla="*/ 1176 w 1888"/>
              <a:gd name="connsiteY26" fmla="*/ 1182 h 2314"/>
              <a:gd name="connsiteX27" fmla="*/ 1182 w 1888"/>
              <a:gd name="connsiteY27" fmla="*/ 1164 h 2314"/>
              <a:gd name="connsiteX28" fmla="*/ 1218 w 1888"/>
              <a:gd name="connsiteY28" fmla="*/ 966 h 2314"/>
              <a:gd name="connsiteX29" fmla="*/ 1254 w 1888"/>
              <a:gd name="connsiteY29" fmla="*/ 894 h 2314"/>
              <a:gd name="connsiteX30" fmla="*/ 1260 w 1888"/>
              <a:gd name="connsiteY30" fmla="*/ 852 h 2314"/>
              <a:gd name="connsiteX31" fmla="*/ 1266 w 1888"/>
              <a:gd name="connsiteY31" fmla="*/ 834 h 2314"/>
              <a:gd name="connsiteX32" fmla="*/ 1242 w 1888"/>
              <a:gd name="connsiteY32" fmla="*/ 798 h 2314"/>
              <a:gd name="connsiteX33" fmla="*/ 1236 w 1888"/>
              <a:gd name="connsiteY33" fmla="*/ 750 h 2314"/>
              <a:gd name="connsiteX34" fmla="*/ 1182 w 1888"/>
              <a:gd name="connsiteY34" fmla="*/ 720 h 2314"/>
              <a:gd name="connsiteX35" fmla="*/ 1110 w 1888"/>
              <a:gd name="connsiteY35" fmla="*/ 690 h 2314"/>
              <a:gd name="connsiteX36" fmla="*/ 1032 w 1888"/>
              <a:gd name="connsiteY36" fmla="*/ 588 h 2314"/>
              <a:gd name="connsiteX37" fmla="*/ 1020 w 1888"/>
              <a:gd name="connsiteY37" fmla="*/ 570 h 2314"/>
              <a:gd name="connsiteX38" fmla="*/ 984 w 1888"/>
              <a:gd name="connsiteY38" fmla="*/ 546 h 2314"/>
              <a:gd name="connsiteX39" fmla="*/ 954 w 1888"/>
              <a:gd name="connsiteY39" fmla="*/ 522 h 2314"/>
              <a:gd name="connsiteX40" fmla="*/ 924 w 1888"/>
              <a:gd name="connsiteY40" fmla="*/ 486 h 2314"/>
              <a:gd name="connsiteX41" fmla="*/ 870 w 1888"/>
              <a:gd name="connsiteY41" fmla="*/ 390 h 2314"/>
              <a:gd name="connsiteX42" fmla="*/ 840 w 1888"/>
              <a:gd name="connsiteY42" fmla="*/ 366 h 2314"/>
              <a:gd name="connsiteX43" fmla="*/ 804 w 1888"/>
              <a:gd name="connsiteY43" fmla="*/ 378 h 2314"/>
              <a:gd name="connsiteX44" fmla="*/ 762 w 1888"/>
              <a:gd name="connsiteY44" fmla="*/ 414 h 2314"/>
              <a:gd name="connsiteX45" fmla="*/ 750 w 1888"/>
              <a:gd name="connsiteY45" fmla="*/ 432 h 2314"/>
              <a:gd name="connsiteX46" fmla="*/ 684 w 1888"/>
              <a:gd name="connsiteY46" fmla="*/ 438 h 2314"/>
              <a:gd name="connsiteX47" fmla="*/ 636 w 1888"/>
              <a:gd name="connsiteY47" fmla="*/ 462 h 2314"/>
              <a:gd name="connsiteX48" fmla="*/ 618 w 1888"/>
              <a:gd name="connsiteY48" fmla="*/ 444 h 2314"/>
              <a:gd name="connsiteX49" fmla="*/ 594 w 1888"/>
              <a:gd name="connsiteY49" fmla="*/ 438 h 2314"/>
              <a:gd name="connsiteX50" fmla="*/ 576 w 1888"/>
              <a:gd name="connsiteY50" fmla="*/ 384 h 2314"/>
              <a:gd name="connsiteX51" fmla="*/ 540 w 1888"/>
              <a:gd name="connsiteY51" fmla="*/ 378 h 2314"/>
              <a:gd name="connsiteX52" fmla="*/ 492 w 1888"/>
              <a:gd name="connsiteY52" fmla="*/ 336 h 2314"/>
              <a:gd name="connsiteX53" fmla="*/ 402 w 1888"/>
              <a:gd name="connsiteY53" fmla="*/ 330 h 2314"/>
              <a:gd name="connsiteX54" fmla="*/ 336 w 1888"/>
              <a:gd name="connsiteY54" fmla="*/ 288 h 2314"/>
              <a:gd name="connsiteX55" fmla="*/ 324 w 1888"/>
              <a:gd name="connsiteY55" fmla="*/ 270 h 2314"/>
              <a:gd name="connsiteX56" fmla="*/ 288 w 1888"/>
              <a:gd name="connsiteY56" fmla="*/ 258 h 2314"/>
              <a:gd name="connsiteX57" fmla="*/ 246 w 1888"/>
              <a:gd name="connsiteY57" fmla="*/ 234 h 2314"/>
              <a:gd name="connsiteX58" fmla="*/ 186 w 1888"/>
              <a:gd name="connsiteY58" fmla="*/ 168 h 2314"/>
              <a:gd name="connsiteX59" fmla="*/ 120 w 1888"/>
              <a:gd name="connsiteY59" fmla="*/ 102 h 2314"/>
              <a:gd name="connsiteX60" fmla="*/ 78 w 1888"/>
              <a:gd name="connsiteY60" fmla="*/ 54 h 2314"/>
              <a:gd name="connsiteX61" fmla="*/ 42 w 1888"/>
              <a:gd name="connsiteY61" fmla="*/ 30 h 2314"/>
              <a:gd name="connsiteX62" fmla="*/ 0 w 1888"/>
              <a:gd name="connsiteY62" fmla="*/ 0 h 2314"/>
              <a:gd name="connsiteX0" fmla="*/ 1845 w 1896"/>
              <a:gd name="connsiteY0" fmla="*/ 2283 h 2314"/>
              <a:gd name="connsiteX1" fmla="*/ 1845 w 1896"/>
              <a:gd name="connsiteY1" fmla="*/ 2282 h 2314"/>
              <a:gd name="connsiteX2" fmla="*/ 1827 w 1896"/>
              <a:gd name="connsiteY2" fmla="*/ 2310 h 2314"/>
              <a:gd name="connsiteX3" fmla="*/ 1877 w 1896"/>
              <a:gd name="connsiteY3" fmla="*/ 2302 h 2314"/>
              <a:gd name="connsiteX4" fmla="*/ 1884 w 1896"/>
              <a:gd name="connsiteY4" fmla="*/ 2309 h 2314"/>
              <a:gd name="connsiteX5" fmla="*/ 1884 w 1896"/>
              <a:gd name="connsiteY5" fmla="*/ 2302 h 2314"/>
              <a:gd name="connsiteX6" fmla="*/ 1815 w 1896"/>
              <a:gd name="connsiteY6" fmla="*/ 2274 h 2314"/>
              <a:gd name="connsiteX7" fmla="*/ 1698 w 1896"/>
              <a:gd name="connsiteY7" fmla="*/ 2196 h 2314"/>
              <a:gd name="connsiteX8" fmla="*/ 1638 w 1896"/>
              <a:gd name="connsiteY8" fmla="*/ 2196 h 2314"/>
              <a:gd name="connsiteX9" fmla="*/ 1584 w 1896"/>
              <a:gd name="connsiteY9" fmla="*/ 2130 h 2314"/>
              <a:gd name="connsiteX10" fmla="*/ 1578 w 1896"/>
              <a:gd name="connsiteY10" fmla="*/ 2076 h 2314"/>
              <a:gd name="connsiteX11" fmla="*/ 1572 w 1896"/>
              <a:gd name="connsiteY11" fmla="*/ 2040 h 2314"/>
              <a:gd name="connsiteX12" fmla="*/ 1548 w 1896"/>
              <a:gd name="connsiteY12" fmla="*/ 2004 h 2314"/>
              <a:gd name="connsiteX13" fmla="*/ 1494 w 1896"/>
              <a:gd name="connsiteY13" fmla="*/ 1914 h 2314"/>
              <a:gd name="connsiteX14" fmla="*/ 1434 w 1896"/>
              <a:gd name="connsiteY14" fmla="*/ 1860 h 2314"/>
              <a:gd name="connsiteX15" fmla="*/ 1404 w 1896"/>
              <a:gd name="connsiteY15" fmla="*/ 1806 h 2314"/>
              <a:gd name="connsiteX16" fmla="*/ 1290 w 1896"/>
              <a:gd name="connsiteY16" fmla="*/ 1782 h 2314"/>
              <a:gd name="connsiteX17" fmla="*/ 1236 w 1896"/>
              <a:gd name="connsiteY17" fmla="*/ 1758 h 2314"/>
              <a:gd name="connsiteX18" fmla="*/ 1200 w 1896"/>
              <a:gd name="connsiteY18" fmla="*/ 1734 h 2314"/>
              <a:gd name="connsiteX19" fmla="*/ 1116 w 1896"/>
              <a:gd name="connsiteY19" fmla="*/ 1668 h 2314"/>
              <a:gd name="connsiteX20" fmla="*/ 1086 w 1896"/>
              <a:gd name="connsiteY20" fmla="*/ 1614 h 2314"/>
              <a:gd name="connsiteX21" fmla="*/ 1056 w 1896"/>
              <a:gd name="connsiteY21" fmla="*/ 1524 h 2314"/>
              <a:gd name="connsiteX22" fmla="*/ 1080 w 1896"/>
              <a:gd name="connsiteY22" fmla="*/ 1446 h 2314"/>
              <a:gd name="connsiteX23" fmla="*/ 1092 w 1896"/>
              <a:gd name="connsiteY23" fmla="*/ 1410 h 2314"/>
              <a:gd name="connsiteX24" fmla="*/ 1122 w 1896"/>
              <a:gd name="connsiteY24" fmla="*/ 1260 h 2314"/>
              <a:gd name="connsiteX25" fmla="*/ 1164 w 1896"/>
              <a:gd name="connsiteY25" fmla="*/ 1218 h 2314"/>
              <a:gd name="connsiteX26" fmla="*/ 1176 w 1896"/>
              <a:gd name="connsiteY26" fmla="*/ 1182 h 2314"/>
              <a:gd name="connsiteX27" fmla="*/ 1182 w 1896"/>
              <a:gd name="connsiteY27" fmla="*/ 1164 h 2314"/>
              <a:gd name="connsiteX28" fmla="*/ 1218 w 1896"/>
              <a:gd name="connsiteY28" fmla="*/ 966 h 2314"/>
              <a:gd name="connsiteX29" fmla="*/ 1254 w 1896"/>
              <a:gd name="connsiteY29" fmla="*/ 894 h 2314"/>
              <a:gd name="connsiteX30" fmla="*/ 1260 w 1896"/>
              <a:gd name="connsiteY30" fmla="*/ 852 h 2314"/>
              <a:gd name="connsiteX31" fmla="*/ 1266 w 1896"/>
              <a:gd name="connsiteY31" fmla="*/ 834 h 2314"/>
              <a:gd name="connsiteX32" fmla="*/ 1242 w 1896"/>
              <a:gd name="connsiteY32" fmla="*/ 798 h 2314"/>
              <a:gd name="connsiteX33" fmla="*/ 1236 w 1896"/>
              <a:gd name="connsiteY33" fmla="*/ 750 h 2314"/>
              <a:gd name="connsiteX34" fmla="*/ 1182 w 1896"/>
              <a:gd name="connsiteY34" fmla="*/ 720 h 2314"/>
              <a:gd name="connsiteX35" fmla="*/ 1110 w 1896"/>
              <a:gd name="connsiteY35" fmla="*/ 690 h 2314"/>
              <a:gd name="connsiteX36" fmla="*/ 1032 w 1896"/>
              <a:gd name="connsiteY36" fmla="*/ 588 h 2314"/>
              <a:gd name="connsiteX37" fmla="*/ 1020 w 1896"/>
              <a:gd name="connsiteY37" fmla="*/ 570 h 2314"/>
              <a:gd name="connsiteX38" fmla="*/ 984 w 1896"/>
              <a:gd name="connsiteY38" fmla="*/ 546 h 2314"/>
              <a:gd name="connsiteX39" fmla="*/ 954 w 1896"/>
              <a:gd name="connsiteY39" fmla="*/ 522 h 2314"/>
              <a:gd name="connsiteX40" fmla="*/ 924 w 1896"/>
              <a:gd name="connsiteY40" fmla="*/ 486 h 2314"/>
              <a:gd name="connsiteX41" fmla="*/ 870 w 1896"/>
              <a:gd name="connsiteY41" fmla="*/ 390 h 2314"/>
              <a:gd name="connsiteX42" fmla="*/ 840 w 1896"/>
              <a:gd name="connsiteY42" fmla="*/ 366 h 2314"/>
              <a:gd name="connsiteX43" fmla="*/ 804 w 1896"/>
              <a:gd name="connsiteY43" fmla="*/ 378 h 2314"/>
              <a:gd name="connsiteX44" fmla="*/ 762 w 1896"/>
              <a:gd name="connsiteY44" fmla="*/ 414 h 2314"/>
              <a:gd name="connsiteX45" fmla="*/ 750 w 1896"/>
              <a:gd name="connsiteY45" fmla="*/ 432 h 2314"/>
              <a:gd name="connsiteX46" fmla="*/ 684 w 1896"/>
              <a:gd name="connsiteY46" fmla="*/ 438 h 2314"/>
              <a:gd name="connsiteX47" fmla="*/ 636 w 1896"/>
              <a:gd name="connsiteY47" fmla="*/ 462 h 2314"/>
              <a:gd name="connsiteX48" fmla="*/ 618 w 1896"/>
              <a:gd name="connsiteY48" fmla="*/ 444 h 2314"/>
              <a:gd name="connsiteX49" fmla="*/ 594 w 1896"/>
              <a:gd name="connsiteY49" fmla="*/ 438 h 2314"/>
              <a:gd name="connsiteX50" fmla="*/ 576 w 1896"/>
              <a:gd name="connsiteY50" fmla="*/ 384 h 2314"/>
              <a:gd name="connsiteX51" fmla="*/ 540 w 1896"/>
              <a:gd name="connsiteY51" fmla="*/ 378 h 2314"/>
              <a:gd name="connsiteX52" fmla="*/ 492 w 1896"/>
              <a:gd name="connsiteY52" fmla="*/ 336 h 2314"/>
              <a:gd name="connsiteX53" fmla="*/ 402 w 1896"/>
              <a:gd name="connsiteY53" fmla="*/ 330 h 2314"/>
              <a:gd name="connsiteX54" fmla="*/ 336 w 1896"/>
              <a:gd name="connsiteY54" fmla="*/ 288 h 2314"/>
              <a:gd name="connsiteX55" fmla="*/ 324 w 1896"/>
              <a:gd name="connsiteY55" fmla="*/ 270 h 2314"/>
              <a:gd name="connsiteX56" fmla="*/ 288 w 1896"/>
              <a:gd name="connsiteY56" fmla="*/ 258 h 2314"/>
              <a:gd name="connsiteX57" fmla="*/ 246 w 1896"/>
              <a:gd name="connsiteY57" fmla="*/ 234 h 2314"/>
              <a:gd name="connsiteX58" fmla="*/ 186 w 1896"/>
              <a:gd name="connsiteY58" fmla="*/ 168 h 2314"/>
              <a:gd name="connsiteX59" fmla="*/ 120 w 1896"/>
              <a:gd name="connsiteY59" fmla="*/ 102 h 2314"/>
              <a:gd name="connsiteX60" fmla="*/ 78 w 1896"/>
              <a:gd name="connsiteY60" fmla="*/ 54 h 2314"/>
              <a:gd name="connsiteX61" fmla="*/ 42 w 1896"/>
              <a:gd name="connsiteY61" fmla="*/ 30 h 2314"/>
              <a:gd name="connsiteX62" fmla="*/ 0 w 1896"/>
              <a:gd name="connsiteY62" fmla="*/ 0 h 2314"/>
              <a:gd name="connsiteX0" fmla="*/ 1845 w 1896"/>
              <a:gd name="connsiteY0" fmla="*/ 2283 h 2314"/>
              <a:gd name="connsiteX1" fmla="*/ 1845 w 1896"/>
              <a:gd name="connsiteY1" fmla="*/ 2282 h 2314"/>
              <a:gd name="connsiteX2" fmla="*/ 1872 w 1896"/>
              <a:gd name="connsiteY2" fmla="*/ 2310 h 2314"/>
              <a:gd name="connsiteX3" fmla="*/ 1877 w 1896"/>
              <a:gd name="connsiteY3" fmla="*/ 2302 h 2314"/>
              <a:gd name="connsiteX4" fmla="*/ 1884 w 1896"/>
              <a:gd name="connsiteY4" fmla="*/ 2309 h 2314"/>
              <a:gd name="connsiteX5" fmla="*/ 1884 w 1896"/>
              <a:gd name="connsiteY5" fmla="*/ 2302 h 2314"/>
              <a:gd name="connsiteX6" fmla="*/ 1815 w 1896"/>
              <a:gd name="connsiteY6" fmla="*/ 2274 h 2314"/>
              <a:gd name="connsiteX7" fmla="*/ 1698 w 1896"/>
              <a:gd name="connsiteY7" fmla="*/ 2196 h 2314"/>
              <a:gd name="connsiteX8" fmla="*/ 1638 w 1896"/>
              <a:gd name="connsiteY8" fmla="*/ 2196 h 2314"/>
              <a:gd name="connsiteX9" fmla="*/ 1584 w 1896"/>
              <a:gd name="connsiteY9" fmla="*/ 2130 h 2314"/>
              <a:gd name="connsiteX10" fmla="*/ 1578 w 1896"/>
              <a:gd name="connsiteY10" fmla="*/ 2076 h 2314"/>
              <a:gd name="connsiteX11" fmla="*/ 1572 w 1896"/>
              <a:gd name="connsiteY11" fmla="*/ 2040 h 2314"/>
              <a:gd name="connsiteX12" fmla="*/ 1548 w 1896"/>
              <a:gd name="connsiteY12" fmla="*/ 2004 h 2314"/>
              <a:gd name="connsiteX13" fmla="*/ 1494 w 1896"/>
              <a:gd name="connsiteY13" fmla="*/ 1914 h 2314"/>
              <a:gd name="connsiteX14" fmla="*/ 1434 w 1896"/>
              <a:gd name="connsiteY14" fmla="*/ 1860 h 2314"/>
              <a:gd name="connsiteX15" fmla="*/ 1404 w 1896"/>
              <a:gd name="connsiteY15" fmla="*/ 1806 h 2314"/>
              <a:gd name="connsiteX16" fmla="*/ 1290 w 1896"/>
              <a:gd name="connsiteY16" fmla="*/ 1782 h 2314"/>
              <a:gd name="connsiteX17" fmla="*/ 1236 w 1896"/>
              <a:gd name="connsiteY17" fmla="*/ 1758 h 2314"/>
              <a:gd name="connsiteX18" fmla="*/ 1200 w 1896"/>
              <a:gd name="connsiteY18" fmla="*/ 1734 h 2314"/>
              <a:gd name="connsiteX19" fmla="*/ 1116 w 1896"/>
              <a:gd name="connsiteY19" fmla="*/ 1668 h 2314"/>
              <a:gd name="connsiteX20" fmla="*/ 1086 w 1896"/>
              <a:gd name="connsiteY20" fmla="*/ 1614 h 2314"/>
              <a:gd name="connsiteX21" fmla="*/ 1056 w 1896"/>
              <a:gd name="connsiteY21" fmla="*/ 1524 h 2314"/>
              <a:gd name="connsiteX22" fmla="*/ 1080 w 1896"/>
              <a:gd name="connsiteY22" fmla="*/ 1446 h 2314"/>
              <a:gd name="connsiteX23" fmla="*/ 1092 w 1896"/>
              <a:gd name="connsiteY23" fmla="*/ 1410 h 2314"/>
              <a:gd name="connsiteX24" fmla="*/ 1122 w 1896"/>
              <a:gd name="connsiteY24" fmla="*/ 1260 h 2314"/>
              <a:gd name="connsiteX25" fmla="*/ 1164 w 1896"/>
              <a:gd name="connsiteY25" fmla="*/ 1218 h 2314"/>
              <a:gd name="connsiteX26" fmla="*/ 1176 w 1896"/>
              <a:gd name="connsiteY26" fmla="*/ 1182 h 2314"/>
              <a:gd name="connsiteX27" fmla="*/ 1182 w 1896"/>
              <a:gd name="connsiteY27" fmla="*/ 1164 h 2314"/>
              <a:gd name="connsiteX28" fmla="*/ 1218 w 1896"/>
              <a:gd name="connsiteY28" fmla="*/ 966 h 2314"/>
              <a:gd name="connsiteX29" fmla="*/ 1254 w 1896"/>
              <a:gd name="connsiteY29" fmla="*/ 894 h 2314"/>
              <a:gd name="connsiteX30" fmla="*/ 1260 w 1896"/>
              <a:gd name="connsiteY30" fmla="*/ 852 h 2314"/>
              <a:gd name="connsiteX31" fmla="*/ 1266 w 1896"/>
              <a:gd name="connsiteY31" fmla="*/ 834 h 2314"/>
              <a:gd name="connsiteX32" fmla="*/ 1242 w 1896"/>
              <a:gd name="connsiteY32" fmla="*/ 798 h 2314"/>
              <a:gd name="connsiteX33" fmla="*/ 1236 w 1896"/>
              <a:gd name="connsiteY33" fmla="*/ 750 h 2314"/>
              <a:gd name="connsiteX34" fmla="*/ 1182 w 1896"/>
              <a:gd name="connsiteY34" fmla="*/ 720 h 2314"/>
              <a:gd name="connsiteX35" fmla="*/ 1110 w 1896"/>
              <a:gd name="connsiteY35" fmla="*/ 690 h 2314"/>
              <a:gd name="connsiteX36" fmla="*/ 1032 w 1896"/>
              <a:gd name="connsiteY36" fmla="*/ 588 h 2314"/>
              <a:gd name="connsiteX37" fmla="*/ 1020 w 1896"/>
              <a:gd name="connsiteY37" fmla="*/ 570 h 2314"/>
              <a:gd name="connsiteX38" fmla="*/ 984 w 1896"/>
              <a:gd name="connsiteY38" fmla="*/ 546 h 2314"/>
              <a:gd name="connsiteX39" fmla="*/ 954 w 1896"/>
              <a:gd name="connsiteY39" fmla="*/ 522 h 2314"/>
              <a:gd name="connsiteX40" fmla="*/ 924 w 1896"/>
              <a:gd name="connsiteY40" fmla="*/ 486 h 2314"/>
              <a:gd name="connsiteX41" fmla="*/ 870 w 1896"/>
              <a:gd name="connsiteY41" fmla="*/ 390 h 2314"/>
              <a:gd name="connsiteX42" fmla="*/ 840 w 1896"/>
              <a:gd name="connsiteY42" fmla="*/ 366 h 2314"/>
              <a:gd name="connsiteX43" fmla="*/ 804 w 1896"/>
              <a:gd name="connsiteY43" fmla="*/ 378 h 2314"/>
              <a:gd name="connsiteX44" fmla="*/ 762 w 1896"/>
              <a:gd name="connsiteY44" fmla="*/ 414 h 2314"/>
              <a:gd name="connsiteX45" fmla="*/ 750 w 1896"/>
              <a:gd name="connsiteY45" fmla="*/ 432 h 2314"/>
              <a:gd name="connsiteX46" fmla="*/ 684 w 1896"/>
              <a:gd name="connsiteY46" fmla="*/ 438 h 2314"/>
              <a:gd name="connsiteX47" fmla="*/ 636 w 1896"/>
              <a:gd name="connsiteY47" fmla="*/ 462 h 2314"/>
              <a:gd name="connsiteX48" fmla="*/ 618 w 1896"/>
              <a:gd name="connsiteY48" fmla="*/ 444 h 2314"/>
              <a:gd name="connsiteX49" fmla="*/ 594 w 1896"/>
              <a:gd name="connsiteY49" fmla="*/ 438 h 2314"/>
              <a:gd name="connsiteX50" fmla="*/ 576 w 1896"/>
              <a:gd name="connsiteY50" fmla="*/ 384 h 2314"/>
              <a:gd name="connsiteX51" fmla="*/ 540 w 1896"/>
              <a:gd name="connsiteY51" fmla="*/ 378 h 2314"/>
              <a:gd name="connsiteX52" fmla="*/ 492 w 1896"/>
              <a:gd name="connsiteY52" fmla="*/ 336 h 2314"/>
              <a:gd name="connsiteX53" fmla="*/ 402 w 1896"/>
              <a:gd name="connsiteY53" fmla="*/ 330 h 2314"/>
              <a:gd name="connsiteX54" fmla="*/ 336 w 1896"/>
              <a:gd name="connsiteY54" fmla="*/ 288 h 2314"/>
              <a:gd name="connsiteX55" fmla="*/ 324 w 1896"/>
              <a:gd name="connsiteY55" fmla="*/ 270 h 2314"/>
              <a:gd name="connsiteX56" fmla="*/ 288 w 1896"/>
              <a:gd name="connsiteY56" fmla="*/ 258 h 2314"/>
              <a:gd name="connsiteX57" fmla="*/ 246 w 1896"/>
              <a:gd name="connsiteY57" fmla="*/ 234 h 2314"/>
              <a:gd name="connsiteX58" fmla="*/ 186 w 1896"/>
              <a:gd name="connsiteY58" fmla="*/ 168 h 2314"/>
              <a:gd name="connsiteX59" fmla="*/ 120 w 1896"/>
              <a:gd name="connsiteY59" fmla="*/ 102 h 2314"/>
              <a:gd name="connsiteX60" fmla="*/ 78 w 1896"/>
              <a:gd name="connsiteY60" fmla="*/ 54 h 2314"/>
              <a:gd name="connsiteX61" fmla="*/ 42 w 1896"/>
              <a:gd name="connsiteY61" fmla="*/ 30 h 2314"/>
              <a:gd name="connsiteX62" fmla="*/ 0 w 1896"/>
              <a:gd name="connsiteY62" fmla="*/ 0 h 2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896" h="2314">
                <a:moveTo>
                  <a:pt x="1845" y="2283"/>
                </a:moveTo>
                <a:cubicBezTo>
                  <a:pt x="1845" y="2283"/>
                  <a:pt x="1841" y="2278"/>
                  <a:pt x="1845" y="2282"/>
                </a:cubicBezTo>
                <a:cubicBezTo>
                  <a:pt x="1849" y="2286"/>
                  <a:pt x="1844" y="2314"/>
                  <a:pt x="1872" y="2310"/>
                </a:cubicBezTo>
                <a:cubicBezTo>
                  <a:pt x="1870" y="2306"/>
                  <a:pt x="1875" y="2302"/>
                  <a:pt x="1877" y="2302"/>
                </a:cubicBezTo>
                <a:cubicBezTo>
                  <a:pt x="1879" y="2302"/>
                  <a:pt x="1883" y="2309"/>
                  <a:pt x="1884" y="2309"/>
                </a:cubicBezTo>
                <a:cubicBezTo>
                  <a:pt x="1885" y="2309"/>
                  <a:pt x="1896" y="2308"/>
                  <a:pt x="1884" y="2302"/>
                </a:cubicBezTo>
                <a:cubicBezTo>
                  <a:pt x="1873" y="2296"/>
                  <a:pt x="1816" y="2292"/>
                  <a:pt x="1815" y="2274"/>
                </a:cubicBezTo>
                <a:cubicBezTo>
                  <a:pt x="1849" y="2252"/>
                  <a:pt x="1703" y="2238"/>
                  <a:pt x="1698" y="2196"/>
                </a:cubicBezTo>
                <a:cubicBezTo>
                  <a:pt x="1682" y="2199"/>
                  <a:pt x="1654" y="2209"/>
                  <a:pt x="1638" y="2196"/>
                </a:cubicBezTo>
                <a:cubicBezTo>
                  <a:pt x="1613" y="2176"/>
                  <a:pt x="1611" y="2148"/>
                  <a:pt x="1584" y="2130"/>
                </a:cubicBezTo>
                <a:cubicBezTo>
                  <a:pt x="1570" y="2088"/>
                  <a:pt x="1568" y="2106"/>
                  <a:pt x="1578" y="2076"/>
                </a:cubicBezTo>
                <a:cubicBezTo>
                  <a:pt x="1576" y="2064"/>
                  <a:pt x="1577" y="2051"/>
                  <a:pt x="1572" y="2040"/>
                </a:cubicBezTo>
                <a:cubicBezTo>
                  <a:pt x="1566" y="2027"/>
                  <a:pt x="1548" y="2004"/>
                  <a:pt x="1548" y="2004"/>
                </a:cubicBezTo>
                <a:cubicBezTo>
                  <a:pt x="1537" y="1959"/>
                  <a:pt x="1532" y="1939"/>
                  <a:pt x="1494" y="1914"/>
                </a:cubicBezTo>
                <a:cubicBezTo>
                  <a:pt x="1465" y="1870"/>
                  <a:pt x="1472" y="1885"/>
                  <a:pt x="1434" y="1860"/>
                </a:cubicBezTo>
                <a:cubicBezTo>
                  <a:pt x="1419" y="1816"/>
                  <a:pt x="1431" y="1833"/>
                  <a:pt x="1404" y="1806"/>
                </a:cubicBezTo>
                <a:cubicBezTo>
                  <a:pt x="1386" y="1753"/>
                  <a:pt x="1406" y="1793"/>
                  <a:pt x="1290" y="1782"/>
                </a:cubicBezTo>
                <a:cubicBezTo>
                  <a:pt x="1274" y="1780"/>
                  <a:pt x="1250" y="1766"/>
                  <a:pt x="1236" y="1758"/>
                </a:cubicBezTo>
                <a:cubicBezTo>
                  <a:pt x="1223" y="1751"/>
                  <a:pt x="1200" y="1734"/>
                  <a:pt x="1200" y="1734"/>
                </a:cubicBezTo>
                <a:cubicBezTo>
                  <a:pt x="1181" y="1705"/>
                  <a:pt x="1142" y="1694"/>
                  <a:pt x="1116" y="1668"/>
                </a:cubicBezTo>
                <a:cubicBezTo>
                  <a:pt x="1101" y="1624"/>
                  <a:pt x="1113" y="1641"/>
                  <a:pt x="1086" y="1614"/>
                </a:cubicBezTo>
                <a:cubicBezTo>
                  <a:pt x="1075" y="1582"/>
                  <a:pt x="1075" y="1553"/>
                  <a:pt x="1056" y="1524"/>
                </a:cubicBezTo>
                <a:cubicBezTo>
                  <a:pt x="1062" y="1495"/>
                  <a:pt x="1072" y="1474"/>
                  <a:pt x="1080" y="1446"/>
                </a:cubicBezTo>
                <a:cubicBezTo>
                  <a:pt x="1083" y="1434"/>
                  <a:pt x="1092" y="1410"/>
                  <a:pt x="1092" y="1410"/>
                </a:cubicBezTo>
                <a:cubicBezTo>
                  <a:pt x="1094" y="1374"/>
                  <a:pt x="1083" y="1286"/>
                  <a:pt x="1122" y="1260"/>
                </a:cubicBezTo>
                <a:cubicBezTo>
                  <a:pt x="1138" y="1235"/>
                  <a:pt x="1152" y="1244"/>
                  <a:pt x="1164" y="1218"/>
                </a:cubicBezTo>
                <a:cubicBezTo>
                  <a:pt x="1169" y="1206"/>
                  <a:pt x="1172" y="1194"/>
                  <a:pt x="1176" y="1182"/>
                </a:cubicBezTo>
                <a:lnTo>
                  <a:pt x="1182" y="1164"/>
                </a:lnTo>
                <a:cubicBezTo>
                  <a:pt x="1187" y="1078"/>
                  <a:pt x="1182" y="1037"/>
                  <a:pt x="1218" y="966"/>
                </a:cubicBezTo>
                <a:cubicBezTo>
                  <a:pt x="1207" y="932"/>
                  <a:pt x="1236" y="921"/>
                  <a:pt x="1254" y="894"/>
                </a:cubicBezTo>
                <a:cubicBezTo>
                  <a:pt x="1256" y="880"/>
                  <a:pt x="1257" y="866"/>
                  <a:pt x="1260" y="852"/>
                </a:cubicBezTo>
                <a:cubicBezTo>
                  <a:pt x="1261" y="846"/>
                  <a:pt x="1268" y="840"/>
                  <a:pt x="1266" y="834"/>
                </a:cubicBezTo>
                <a:cubicBezTo>
                  <a:pt x="1261" y="820"/>
                  <a:pt x="1242" y="798"/>
                  <a:pt x="1242" y="798"/>
                </a:cubicBezTo>
                <a:cubicBezTo>
                  <a:pt x="1240" y="782"/>
                  <a:pt x="1242" y="765"/>
                  <a:pt x="1236" y="750"/>
                </a:cubicBezTo>
                <a:cubicBezTo>
                  <a:pt x="1232" y="739"/>
                  <a:pt x="1192" y="726"/>
                  <a:pt x="1182" y="720"/>
                </a:cubicBezTo>
                <a:cubicBezTo>
                  <a:pt x="1162" y="691"/>
                  <a:pt x="1147" y="695"/>
                  <a:pt x="1110" y="690"/>
                </a:cubicBezTo>
                <a:cubicBezTo>
                  <a:pt x="1101" y="643"/>
                  <a:pt x="1080" y="604"/>
                  <a:pt x="1032" y="588"/>
                </a:cubicBezTo>
                <a:cubicBezTo>
                  <a:pt x="1028" y="582"/>
                  <a:pt x="1025" y="575"/>
                  <a:pt x="1020" y="570"/>
                </a:cubicBezTo>
                <a:cubicBezTo>
                  <a:pt x="1009" y="561"/>
                  <a:pt x="984" y="546"/>
                  <a:pt x="984" y="546"/>
                </a:cubicBezTo>
                <a:cubicBezTo>
                  <a:pt x="950" y="494"/>
                  <a:pt x="995" y="555"/>
                  <a:pt x="954" y="522"/>
                </a:cubicBezTo>
                <a:cubicBezTo>
                  <a:pt x="942" y="512"/>
                  <a:pt x="935" y="497"/>
                  <a:pt x="924" y="486"/>
                </a:cubicBezTo>
                <a:cubicBezTo>
                  <a:pt x="918" y="431"/>
                  <a:pt x="922" y="407"/>
                  <a:pt x="870" y="390"/>
                </a:cubicBezTo>
                <a:cubicBezTo>
                  <a:pt x="862" y="378"/>
                  <a:pt x="858" y="364"/>
                  <a:pt x="840" y="366"/>
                </a:cubicBezTo>
                <a:cubicBezTo>
                  <a:pt x="827" y="367"/>
                  <a:pt x="804" y="378"/>
                  <a:pt x="804" y="378"/>
                </a:cubicBezTo>
                <a:cubicBezTo>
                  <a:pt x="786" y="391"/>
                  <a:pt x="776" y="397"/>
                  <a:pt x="762" y="414"/>
                </a:cubicBezTo>
                <a:cubicBezTo>
                  <a:pt x="757" y="420"/>
                  <a:pt x="757" y="430"/>
                  <a:pt x="750" y="432"/>
                </a:cubicBezTo>
                <a:cubicBezTo>
                  <a:pt x="729" y="438"/>
                  <a:pt x="706" y="436"/>
                  <a:pt x="684" y="438"/>
                </a:cubicBezTo>
                <a:cubicBezTo>
                  <a:pt x="658" y="456"/>
                  <a:pt x="667" y="472"/>
                  <a:pt x="636" y="462"/>
                </a:cubicBezTo>
                <a:cubicBezTo>
                  <a:pt x="630" y="456"/>
                  <a:pt x="625" y="448"/>
                  <a:pt x="618" y="444"/>
                </a:cubicBezTo>
                <a:cubicBezTo>
                  <a:pt x="611" y="440"/>
                  <a:pt x="599" y="445"/>
                  <a:pt x="594" y="438"/>
                </a:cubicBezTo>
                <a:cubicBezTo>
                  <a:pt x="585" y="426"/>
                  <a:pt x="596" y="394"/>
                  <a:pt x="576" y="384"/>
                </a:cubicBezTo>
                <a:cubicBezTo>
                  <a:pt x="565" y="379"/>
                  <a:pt x="552" y="380"/>
                  <a:pt x="540" y="378"/>
                </a:cubicBezTo>
                <a:cubicBezTo>
                  <a:pt x="525" y="368"/>
                  <a:pt x="510" y="339"/>
                  <a:pt x="492" y="336"/>
                </a:cubicBezTo>
                <a:cubicBezTo>
                  <a:pt x="462" y="331"/>
                  <a:pt x="432" y="332"/>
                  <a:pt x="402" y="330"/>
                </a:cubicBezTo>
                <a:cubicBezTo>
                  <a:pt x="373" y="320"/>
                  <a:pt x="363" y="297"/>
                  <a:pt x="336" y="288"/>
                </a:cubicBezTo>
                <a:cubicBezTo>
                  <a:pt x="332" y="282"/>
                  <a:pt x="330" y="274"/>
                  <a:pt x="324" y="270"/>
                </a:cubicBezTo>
                <a:cubicBezTo>
                  <a:pt x="313" y="263"/>
                  <a:pt x="300" y="262"/>
                  <a:pt x="288" y="258"/>
                </a:cubicBezTo>
                <a:cubicBezTo>
                  <a:pt x="273" y="253"/>
                  <a:pt x="260" y="241"/>
                  <a:pt x="246" y="234"/>
                </a:cubicBezTo>
                <a:cubicBezTo>
                  <a:pt x="220" y="195"/>
                  <a:pt x="213" y="201"/>
                  <a:pt x="186" y="168"/>
                </a:cubicBezTo>
                <a:cubicBezTo>
                  <a:pt x="165" y="143"/>
                  <a:pt x="147" y="120"/>
                  <a:pt x="120" y="102"/>
                </a:cubicBezTo>
                <a:cubicBezTo>
                  <a:pt x="112" y="90"/>
                  <a:pt x="88" y="63"/>
                  <a:pt x="78" y="54"/>
                </a:cubicBezTo>
                <a:cubicBezTo>
                  <a:pt x="67" y="45"/>
                  <a:pt x="42" y="30"/>
                  <a:pt x="42" y="30"/>
                </a:cubicBezTo>
                <a:cubicBezTo>
                  <a:pt x="28" y="9"/>
                  <a:pt x="21" y="10"/>
                  <a:pt x="0" y="0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29" name="Freeform 5"/>
          <p:cNvSpPr>
            <a:spLocks/>
          </p:cNvSpPr>
          <p:nvPr/>
        </p:nvSpPr>
        <p:spPr bwMode="auto">
          <a:xfrm>
            <a:off x="2643188" y="2643188"/>
            <a:ext cx="1511300" cy="3624262"/>
          </a:xfrm>
          <a:custGeom>
            <a:avLst/>
            <a:gdLst>
              <a:gd name="connsiteX0" fmla="*/ 942 w 1002"/>
              <a:gd name="connsiteY0" fmla="*/ 2886 h 2886"/>
              <a:gd name="connsiteX1" fmla="*/ 960 w 1002"/>
              <a:gd name="connsiteY1" fmla="*/ 2838 h 2886"/>
              <a:gd name="connsiteX2" fmla="*/ 960 w 1002"/>
              <a:gd name="connsiteY2" fmla="*/ 2778 h 2886"/>
              <a:gd name="connsiteX3" fmla="*/ 894 w 1002"/>
              <a:gd name="connsiteY3" fmla="*/ 2796 h 2886"/>
              <a:gd name="connsiteX4" fmla="*/ 906 w 1002"/>
              <a:gd name="connsiteY4" fmla="*/ 2742 h 2886"/>
              <a:gd name="connsiteX5" fmla="*/ 882 w 1002"/>
              <a:gd name="connsiteY5" fmla="*/ 2718 h 2886"/>
              <a:gd name="connsiteX6" fmla="*/ 858 w 1002"/>
              <a:gd name="connsiteY6" fmla="*/ 2682 h 2886"/>
              <a:gd name="connsiteX7" fmla="*/ 852 w 1002"/>
              <a:gd name="connsiteY7" fmla="*/ 2646 h 2886"/>
              <a:gd name="connsiteX8" fmla="*/ 834 w 1002"/>
              <a:gd name="connsiteY8" fmla="*/ 2640 h 2886"/>
              <a:gd name="connsiteX9" fmla="*/ 798 w 1002"/>
              <a:gd name="connsiteY9" fmla="*/ 2610 h 2886"/>
              <a:gd name="connsiteX10" fmla="*/ 774 w 1002"/>
              <a:gd name="connsiteY10" fmla="*/ 2574 h 2886"/>
              <a:gd name="connsiteX11" fmla="*/ 840 w 1002"/>
              <a:gd name="connsiteY11" fmla="*/ 2460 h 2886"/>
              <a:gd name="connsiteX12" fmla="*/ 798 w 1002"/>
              <a:gd name="connsiteY12" fmla="*/ 2418 h 2886"/>
              <a:gd name="connsiteX13" fmla="*/ 882 w 1002"/>
              <a:gd name="connsiteY13" fmla="*/ 2370 h 2886"/>
              <a:gd name="connsiteX14" fmla="*/ 924 w 1002"/>
              <a:gd name="connsiteY14" fmla="*/ 2388 h 2886"/>
              <a:gd name="connsiteX15" fmla="*/ 966 w 1002"/>
              <a:gd name="connsiteY15" fmla="*/ 2340 h 2886"/>
              <a:gd name="connsiteX16" fmla="*/ 948 w 1002"/>
              <a:gd name="connsiteY16" fmla="*/ 2334 h 2886"/>
              <a:gd name="connsiteX17" fmla="*/ 936 w 1002"/>
              <a:gd name="connsiteY17" fmla="*/ 2316 h 2886"/>
              <a:gd name="connsiteX18" fmla="*/ 894 w 1002"/>
              <a:gd name="connsiteY18" fmla="*/ 2310 h 2886"/>
              <a:gd name="connsiteX19" fmla="*/ 852 w 1002"/>
              <a:gd name="connsiteY19" fmla="*/ 2244 h 2886"/>
              <a:gd name="connsiteX20" fmla="*/ 810 w 1002"/>
              <a:gd name="connsiteY20" fmla="*/ 2244 h 2886"/>
              <a:gd name="connsiteX21" fmla="*/ 780 w 1002"/>
              <a:gd name="connsiteY21" fmla="*/ 2202 h 2886"/>
              <a:gd name="connsiteX22" fmla="*/ 774 w 1002"/>
              <a:gd name="connsiteY22" fmla="*/ 2184 h 2886"/>
              <a:gd name="connsiteX23" fmla="*/ 870 w 1002"/>
              <a:gd name="connsiteY23" fmla="*/ 2154 h 2886"/>
              <a:gd name="connsiteX24" fmla="*/ 882 w 1002"/>
              <a:gd name="connsiteY24" fmla="*/ 2124 h 2886"/>
              <a:gd name="connsiteX25" fmla="*/ 1002 w 1002"/>
              <a:gd name="connsiteY25" fmla="*/ 2070 h 2886"/>
              <a:gd name="connsiteX26" fmla="*/ 990 w 1002"/>
              <a:gd name="connsiteY26" fmla="*/ 2046 h 2886"/>
              <a:gd name="connsiteX27" fmla="*/ 996 w 1002"/>
              <a:gd name="connsiteY27" fmla="*/ 2028 h 2886"/>
              <a:gd name="connsiteX28" fmla="*/ 948 w 1002"/>
              <a:gd name="connsiteY28" fmla="*/ 1992 h 2886"/>
              <a:gd name="connsiteX29" fmla="*/ 888 w 1002"/>
              <a:gd name="connsiteY29" fmla="*/ 1998 h 2886"/>
              <a:gd name="connsiteX30" fmla="*/ 858 w 1002"/>
              <a:gd name="connsiteY30" fmla="*/ 1920 h 2886"/>
              <a:gd name="connsiteX31" fmla="*/ 732 w 1002"/>
              <a:gd name="connsiteY31" fmla="*/ 1908 h 2886"/>
              <a:gd name="connsiteX32" fmla="*/ 756 w 1002"/>
              <a:gd name="connsiteY32" fmla="*/ 1842 h 2886"/>
              <a:gd name="connsiteX33" fmla="*/ 804 w 1002"/>
              <a:gd name="connsiteY33" fmla="*/ 1824 h 2886"/>
              <a:gd name="connsiteX34" fmla="*/ 822 w 1002"/>
              <a:gd name="connsiteY34" fmla="*/ 1758 h 2886"/>
              <a:gd name="connsiteX35" fmla="*/ 792 w 1002"/>
              <a:gd name="connsiteY35" fmla="*/ 1668 h 2886"/>
              <a:gd name="connsiteX36" fmla="*/ 786 w 1002"/>
              <a:gd name="connsiteY36" fmla="*/ 1590 h 2886"/>
              <a:gd name="connsiteX37" fmla="*/ 780 w 1002"/>
              <a:gd name="connsiteY37" fmla="*/ 1524 h 2886"/>
              <a:gd name="connsiteX38" fmla="*/ 786 w 1002"/>
              <a:gd name="connsiteY38" fmla="*/ 1494 h 2886"/>
              <a:gd name="connsiteX39" fmla="*/ 768 w 1002"/>
              <a:gd name="connsiteY39" fmla="*/ 1488 h 2886"/>
              <a:gd name="connsiteX40" fmla="*/ 756 w 1002"/>
              <a:gd name="connsiteY40" fmla="*/ 1422 h 2886"/>
              <a:gd name="connsiteX41" fmla="*/ 720 w 1002"/>
              <a:gd name="connsiteY41" fmla="*/ 1344 h 2886"/>
              <a:gd name="connsiteX42" fmla="*/ 714 w 1002"/>
              <a:gd name="connsiteY42" fmla="*/ 1266 h 2886"/>
              <a:gd name="connsiteX43" fmla="*/ 696 w 1002"/>
              <a:gd name="connsiteY43" fmla="*/ 1254 h 2886"/>
              <a:gd name="connsiteX44" fmla="*/ 660 w 1002"/>
              <a:gd name="connsiteY44" fmla="*/ 1176 h 2886"/>
              <a:gd name="connsiteX45" fmla="*/ 654 w 1002"/>
              <a:gd name="connsiteY45" fmla="*/ 1056 h 2886"/>
              <a:gd name="connsiteX46" fmla="*/ 654 w 1002"/>
              <a:gd name="connsiteY46" fmla="*/ 990 h 2886"/>
              <a:gd name="connsiteX47" fmla="*/ 648 w 1002"/>
              <a:gd name="connsiteY47" fmla="*/ 948 h 2886"/>
              <a:gd name="connsiteX48" fmla="*/ 612 w 1002"/>
              <a:gd name="connsiteY48" fmla="*/ 924 h 2886"/>
              <a:gd name="connsiteX49" fmla="*/ 564 w 1002"/>
              <a:gd name="connsiteY49" fmla="*/ 888 h 2886"/>
              <a:gd name="connsiteX50" fmla="*/ 540 w 1002"/>
              <a:gd name="connsiteY50" fmla="*/ 894 h 2886"/>
              <a:gd name="connsiteX51" fmla="*/ 522 w 1002"/>
              <a:gd name="connsiteY51" fmla="*/ 900 h 2886"/>
              <a:gd name="connsiteX52" fmla="*/ 516 w 1002"/>
              <a:gd name="connsiteY52" fmla="*/ 882 h 2886"/>
              <a:gd name="connsiteX53" fmla="*/ 498 w 1002"/>
              <a:gd name="connsiteY53" fmla="*/ 846 h 2886"/>
              <a:gd name="connsiteX54" fmla="*/ 528 w 1002"/>
              <a:gd name="connsiteY54" fmla="*/ 756 h 2886"/>
              <a:gd name="connsiteX55" fmla="*/ 450 w 1002"/>
              <a:gd name="connsiteY55" fmla="*/ 654 h 2886"/>
              <a:gd name="connsiteX56" fmla="*/ 444 w 1002"/>
              <a:gd name="connsiteY56" fmla="*/ 636 h 2886"/>
              <a:gd name="connsiteX57" fmla="*/ 408 w 1002"/>
              <a:gd name="connsiteY57" fmla="*/ 612 h 2886"/>
              <a:gd name="connsiteX58" fmla="*/ 396 w 1002"/>
              <a:gd name="connsiteY58" fmla="*/ 594 h 2886"/>
              <a:gd name="connsiteX59" fmla="*/ 408 w 1002"/>
              <a:gd name="connsiteY59" fmla="*/ 576 h 2886"/>
              <a:gd name="connsiteX60" fmla="*/ 384 w 1002"/>
              <a:gd name="connsiteY60" fmla="*/ 552 h 2886"/>
              <a:gd name="connsiteX61" fmla="*/ 318 w 1002"/>
              <a:gd name="connsiteY61" fmla="*/ 558 h 2886"/>
              <a:gd name="connsiteX62" fmla="*/ 300 w 1002"/>
              <a:gd name="connsiteY62" fmla="*/ 570 h 2886"/>
              <a:gd name="connsiteX63" fmla="*/ 288 w 1002"/>
              <a:gd name="connsiteY63" fmla="*/ 552 h 2886"/>
              <a:gd name="connsiteX64" fmla="*/ 270 w 1002"/>
              <a:gd name="connsiteY64" fmla="*/ 540 h 2886"/>
              <a:gd name="connsiteX65" fmla="*/ 228 w 1002"/>
              <a:gd name="connsiteY65" fmla="*/ 474 h 2886"/>
              <a:gd name="connsiteX66" fmla="*/ 231 w 1002"/>
              <a:gd name="connsiteY66" fmla="*/ 475 h 2886"/>
              <a:gd name="connsiteX67" fmla="*/ 228 w 1002"/>
              <a:gd name="connsiteY67" fmla="*/ 396 h 2886"/>
              <a:gd name="connsiteX68" fmla="*/ 258 w 1002"/>
              <a:gd name="connsiteY68" fmla="*/ 348 h 2886"/>
              <a:gd name="connsiteX69" fmla="*/ 126 w 1002"/>
              <a:gd name="connsiteY69" fmla="*/ 276 h 2886"/>
              <a:gd name="connsiteX70" fmla="*/ 96 w 1002"/>
              <a:gd name="connsiteY70" fmla="*/ 216 h 2886"/>
              <a:gd name="connsiteX71" fmla="*/ 96 w 1002"/>
              <a:gd name="connsiteY71" fmla="*/ 216 h 2886"/>
              <a:gd name="connsiteX72" fmla="*/ 48 w 1002"/>
              <a:gd name="connsiteY72" fmla="*/ 132 h 2886"/>
              <a:gd name="connsiteX73" fmla="*/ 18 w 1002"/>
              <a:gd name="connsiteY73" fmla="*/ 12 h 2886"/>
              <a:gd name="connsiteX74" fmla="*/ 0 w 1002"/>
              <a:gd name="connsiteY74" fmla="*/ 0 h 2886"/>
              <a:gd name="connsiteX0" fmla="*/ 942 w 1002"/>
              <a:gd name="connsiteY0" fmla="*/ 2886 h 2886"/>
              <a:gd name="connsiteX1" fmla="*/ 960 w 1002"/>
              <a:gd name="connsiteY1" fmla="*/ 2838 h 2886"/>
              <a:gd name="connsiteX2" fmla="*/ 960 w 1002"/>
              <a:gd name="connsiteY2" fmla="*/ 2778 h 2886"/>
              <a:gd name="connsiteX3" fmla="*/ 894 w 1002"/>
              <a:gd name="connsiteY3" fmla="*/ 2796 h 2886"/>
              <a:gd name="connsiteX4" fmla="*/ 906 w 1002"/>
              <a:gd name="connsiteY4" fmla="*/ 2742 h 2886"/>
              <a:gd name="connsiteX5" fmla="*/ 882 w 1002"/>
              <a:gd name="connsiteY5" fmla="*/ 2718 h 2886"/>
              <a:gd name="connsiteX6" fmla="*/ 858 w 1002"/>
              <a:gd name="connsiteY6" fmla="*/ 2682 h 2886"/>
              <a:gd name="connsiteX7" fmla="*/ 852 w 1002"/>
              <a:gd name="connsiteY7" fmla="*/ 2646 h 2886"/>
              <a:gd name="connsiteX8" fmla="*/ 834 w 1002"/>
              <a:gd name="connsiteY8" fmla="*/ 2640 h 2886"/>
              <a:gd name="connsiteX9" fmla="*/ 798 w 1002"/>
              <a:gd name="connsiteY9" fmla="*/ 2610 h 2886"/>
              <a:gd name="connsiteX10" fmla="*/ 774 w 1002"/>
              <a:gd name="connsiteY10" fmla="*/ 2574 h 2886"/>
              <a:gd name="connsiteX11" fmla="*/ 840 w 1002"/>
              <a:gd name="connsiteY11" fmla="*/ 2460 h 2886"/>
              <a:gd name="connsiteX12" fmla="*/ 798 w 1002"/>
              <a:gd name="connsiteY12" fmla="*/ 2418 h 2886"/>
              <a:gd name="connsiteX13" fmla="*/ 882 w 1002"/>
              <a:gd name="connsiteY13" fmla="*/ 2370 h 2886"/>
              <a:gd name="connsiteX14" fmla="*/ 924 w 1002"/>
              <a:gd name="connsiteY14" fmla="*/ 2388 h 2886"/>
              <a:gd name="connsiteX15" fmla="*/ 966 w 1002"/>
              <a:gd name="connsiteY15" fmla="*/ 2340 h 2886"/>
              <a:gd name="connsiteX16" fmla="*/ 948 w 1002"/>
              <a:gd name="connsiteY16" fmla="*/ 2334 h 2886"/>
              <a:gd name="connsiteX17" fmla="*/ 936 w 1002"/>
              <a:gd name="connsiteY17" fmla="*/ 2316 h 2886"/>
              <a:gd name="connsiteX18" fmla="*/ 894 w 1002"/>
              <a:gd name="connsiteY18" fmla="*/ 2310 h 2886"/>
              <a:gd name="connsiteX19" fmla="*/ 852 w 1002"/>
              <a:gd name="connsiteY19" fmla="*/ 2244 h 2886"/>
              <a:gd name="connsiteX20" fmla="*/ 810 w 1002"/>
              <a:gd name="connsiteY20" fmla="*/ 2244 h 2886"/>
              <a:gd name="connsiteX21" fmla="*/ 780 w 1002"/>
              <a:gd name="connsiteY21" fmla="*/ 2202 h 2886"/>
              <a:gd name="connsiteX22" fmla="*/ 774 w 1002"/>
              <a:gd name="connsiteY22" fmla="*/ 2184 h 2886"/>
              <a:gd name="connsiteX23" fmla="*/ 870 w 1002"/>
              <a:gd name="connsiteY23" fmla="*/ 2154 h 2886"/>
              <a:gd name="connsiteX24" fmla="*/ 882 w 1002"/>
              <a:gd name="connsiteY24" fmla="*/ 2124 h 2886"/>
              <a:gd name="connsiteX25" fmla="*/ 1002 w 1002"/>
              <a:gd name="connsiteY25" fmla="*/ 2070 h 2886"/>
              <a:gd name="connsiteX26" fmla="*/ 990 w 1002"/>
              <a:gd name="connsiteY26" fmla="*/ 2046 h 2886"/>
              <a:gd name="connsiteX27" fmla="*/ 996 w 1002"/>
              <a:gd name="connsiteY27" fmla="*/ 2028 h 2886"/>
              <a:gd name="connsiteX28" fmla="*/ 948 w 1002"/>
              <a:gd name="connsiteY28" fmla="*/ 1992 h 2886"/>
              <a:gd name="connsiteX29" fmla="*/ 888 w 1002"/>
              <a:gd name="connsiteY29" fmla="*/ 1998 h 2886"/>
              <a:gd name="connsiteX30" fmla="*/ 858 w 1002"/>
              <a:gd name="connsiteY30" fmla="*/ 1920 h 2886"/>
              <a:gd name="connsiteX31" fmla="*/ 732 w 1002"/>
              <a:gd name="connsiteY31" fmla="*/ 1908 h 2886"/>
              <a:gd name="connsiteX32" fmla="*/ 756 w 1002"/>
              <a:gd name="connsiteY32" fmla="*/ 1842 h 2886"/>
              <a:gd name="connsiteX33" fmla="*/ 804 w 1002"/>
              <a:gd name="connsiteY33" fmla="*/ 1824 h 2886"/>
              <a:gd name="connsiteX34" fmla="*/ 822 w 1002"/>
              <a:gd name="connsiteY34" fmla="*/ 1758 h 2886"/>
              <a:gd name="connsiteX35" fmla="*/ 792 w 1002"/>
              <a:gd name="connsiteY35" fmla="*/ 1668 h 2886"/>
              <a:gd name="connsiteX36" fmla="*/ 786 w 1002"/>
              <a:gd name="connsiteY36" fmla="*/ 1590 h 2886"/>
              <a:gd name="connsiteX37" fmla="*/ 780 w 1002"/>
              <a:gd name="connsiteY37" fmla="*/ 1524 h 2886"/>
              <a:gd name="connsiteX38" fmla="*/ 786 w 1002"/>
              <a:gd name="connsiteY38" fmla="*/ 1494 h 2886"/>
              <a:gd name="connsiteX39" fmla="*/ 768 w 1002"/>
              <a:gd name="connsiteY39" fmla="*/ 1488 h 2886"/>
              <a:gd name="connsiteX40" fmla="*/ 756 w 1002"/>
              <a:gd name="connsiteY40" fmla="*/ 1422 h 2886"/>
              <a:gd name="connsiteX41" fmla="*/ 720 w 1002"/>
              <a:gd name="connsiteY41" fmla="*/ 1344 h 2886"/>
              <a:gd name="connsiteX42" fmla="*/ 714 w 1002"/>
              <a:gd name="connsiteY42" fmla="*/ 1266 h 2886"/>
              <a:gd name="connsiteX43" fmla="*/ 696 w 1002"/>
              <a:gd name="connsiteY43" fmla="*/ 1254 h 2886"/>
              <a:gd name="connsiteX44" fmla="*/ 660 w 1002"/>
              <a:gd name="connsiteY44" fmla="*/ 1176 h 2886"/>
              <a:gd name="connsiteX45" fmla="*/ 654 w 1002"/>
              <a:gd name="connsiteY45" fmla="*/ 1056 h 2886"/>
              <a:gd name="connsiteX46" fmla="*/ 654 w 1002"/>
              <a:gd name="connsiteY46" fmla="*/ 990 h 2886"/>
              <a:gd name="connsiteX47" fmla="*/ 648 w 1002"/>
              <a:gd name="connsiteY47" fmla="*/ 948 h 2886"/>
              <a:gd name="connsiteX48" fmla="*/ 612 w 1002"/>
              <a:gd name="connsiteY48" fmla="*/ 924 h 2886"/>
              <a:gd name="connsiteX49" fmla="*/ 564 w 1002"/>
              <a:gd name="connsiteY49" fmla="*/ 888 h 2886"/>
              <a:gd name="connsiteX50" fmla="*/ 540 w 1002"/>
              <a:gd name="connsiteY50" fmla="*/ 894 h 2886"/>
              <a:gd name="connsiteX51" fmla="*/ 522 w 1002"/>
              <a:gd name="connsiteY51" fmla="*/ 900 h 2886"/>
              <a:gd name="connsiteX52" fmla="*/ 516 w 1002"/>
              <a:gd name="connsiteY52" fmla="*/ 882 h 2886"/>
              <a:gd name="connsiteX53" fmla="*/ 498 w 1002"/>
              <a:gd name="connsiteY53" fmla="*/ 846 h 2886"/>
              <a:gd name="connsiteX54" fmla="*/ 528 w 1002"/>
              <a:gd name="connsiteY54" fmla="*/ 756 h 2886"/>
              <a:gd name="connsiteX55" fmla="*/ 450 w 1002"/>
              <a:gd name="connsiteY55" fmla="*/ 654 h 2886"/>
              <a:gd name="connsiteX56" fmla="*/ 444 w 1002"/>
              <a:gd name="connsiteY56" fmla="*/ 636 h 2886"/>
              <a:gd name="connsiteX57" fmla="*/ 408 w 1002"/>
              <a:gd name="connsiteY57" fmla="*/ 612 h 2886"/>
              <a:gd name="connsiteX58" fmla="*/ 396 w 1002"/>
              <a:gd name="connsiteY58" fmla="*/ 594 h 2886"/>
              <a:gd name="connsiteX59" fmla="*/ 408 w 1002"/>
              <a:gd name="connsiteY59" fmla="*/ 576 h 2886"/>
              <a:gd name="connsiteX60" fmla="*/ 384 w 1002"/>
              <a:gd name="connsiteY60" fmla="*/ 552 h 2886"/>
              <a:gd name="connsiteX61" fmla="*/ 318 w 1002"/>
              <a:gd name="connsiteY61" fmla="*/ 558 h 2886"/>
              <a:gd name="connsiteX62" fmla="*/ 300 w 1002"/>
              <a:gd name="connsiteY62" fmla="*/ 570 h 2886"/>
              <a:gd name="connsiteX63" fmla="*/ 288 w 1002"/>
              <a:gd name="connsiteY63" fmla="*/ 552 h 2886"/>
              <a:gd name="connsiteX64" fmla="*/ 270 w 1002"/>
              <a:gd name="connsiteY64" fmla="*/ 540 h 2886"/>
              <a:gd name="connsiteX65" fmla="*/ 228 w 1002"/>
              <a:gd name="connsiteY65" fmla="*/ 474 h 2886"/>
              <a:gd name="connsiteX66" fmla="*/ 231 w 1002"/>
              <a:gd name="connsiteY66" fmla="*/ 475 h 2886"/>
              <a:gd name="connsiteX67" fmla="*/ 228 w 1002"/>
              <a:gd name="connsiteY67" fmla="*/ 396 h 2886"/>
              <a:gd name="connsiteX68" fmla="*/ 258 w 1002"/>
              <a:gd name="connsiteY68" fmla="*/ 348 h 2886"/>
              <a:gd name="connsiteX69" fmla="*/ 126 w 1002"/>
              <a:gd name="connsiteY69" fmla="*/ 276 h 2886"/>
              <a:gd name="connsiteX70" fmla="*/ 96 w 1002"/>
              <a:gd name="connsiteY70" fmla="*/ 216 h 2886"/>
              <a:gd name="connsiteX71" fmla="*/ 96 w 1002"/>
              <a:gd name="connsiteY71" fmla="*/ 216 h 2886"/>
              <a:gd name="connsiteX72" fmla="*/ 48 w 1002"/>
              <a:gd name="connsiteY72" fmla="*/ 132 h 2886"/>
              <a:gd name="connsiteX73" fmla="*/ 18 w 1002"/>
              <a:gd name="connsiteY73" fmla="*/ 12 h 2886"/>
              <a:gd name="connsiteX74" fmla="*/ 0 w 1002"/>
              <a:gd name="connsiteY74" fmla="*/ 0 h 2886"/>
              <a:gd name="connsiteX0" fmla="*/ 942 w 1002"/>
              <a:gd name="connsiteY0" fmla="*/ 2886 h 2886"/>
              <a:gd name="connsiteX1" fmla="*/ 944 w 1002"/>
              <a:gd name="connsiteY1" fmla="*/ 2878 h 2886"/>
              <a:gd name="connsiteX2" fmla="*/ 960 w 1002"/>
              <a:gd name="connsiteY2" fmla="*/ 2838 h 2886"/>
              <a:gd name="connsiteX3" fmla="*/ 960 w 1002"/>
              <a:gd name="connsiteY3" fmla="*/ 2778 h 2886"/>
              <a:gd name="connsiteX4" fmla="*/ 894 w 1002"/>
              <a:gd name="connsiteY4" fmla="*/ 2796 h 2886"/>
              <a:gd name="connsiteX5" fmla="*/ 906 w 1002"/>
              <a:gd name="connsiteY5" fmla="*/ 2742 h 2886"/>
              <a:gd name="connsiteX6" fmla="*/ 882 w 1002"/>
              <a:gd name="connsiteY6" fmla="*/ 2718 h 2886"/>
              <a:gd name="connsiteX7" fmla="*/ 858 w 1002"/>
              <a:gd name="connsiteY7" fmla="*/ 2682 h 2886"/>
              <a:gd name="connsiteX8" fmla="*/ 852 w 1002"/>
              <a:gd name="connsiteY8" fmla="*/ 2646 h 2886"/>
              <a:gd name="connsiteX9" fmla="*/ 834 w 1002"/>
              <a:gd name="connsiteY9" fmla="*/ 2640 h 2886"/>
              <a:gd name="connsiteX10" fmla="*/ 798 w 1002"/>
              <a:gd name="connsiteY10" fmla="*/ 2610 h 2886"/>
              <a:gd name="connsiteX11" fmla="*/ 774 w 1002"/>
              <a:gd name="connsiteY11" fmla="*/ 2574 h 2886"/>
              <a:gd name="connsiteX12" fmla="*/ 840 w 1002"/>
              <a:gd name="connsiteY12" fmla="*/ 2460 h 2886"/>
              <a:gd name="connsiteX13" fmla="*/ 798 w 1002"/>
              <a:gd name="connsiteY13" fmla="*/ 2418 h 2886"/>
              <a:gd name="connsiteX14" fmla="*/ 882 w 1002"/>
              <a:gd name="connsiteY14" fmla="*/ 2370 h 2886"/>
              <a:gd name="connsiteX15" fmla="*/ 924 w 1002"/>
              <a:gd name="connsiteY15" fmla="*/ 2388 h 2886"/>
              <a:gd name="connsiteX16" fmla="*/ 966 w 1002"/>
              <a:gd name="connsiteY16" fmla="*/ 2340 h 2886"/>
              <a:gd name="connsiteX17" fmla="*/ 948 w 1002"/>
              <a:gd name="connsiteY17" fmla="*/ 2334 h 2886"/>
              <a:gd name="connsiteX18" fmla="*/ 936 w 1002"/>
              <a:gd name="connsiteY18" fmla="*/ 2316 h 2886"/>
              <a:gd name="connsiteX19" fmla="*/ 894 w 1002"/>
              <a:gd name="connsiteY19" fmla="*/ 2310 h 2886"/>
              <a:gd name="connsiteX20" fmla="*/ 852 w 1002"/>
              <a:gd name="connsiteY20" fmla="*/ 2244 h 2886"/>
              <a:gd name="connsiteX21" fmla="*/ 810 w 1002"/>
              <a:gd name="connsiteY21" fmla="*/ 2244 h 2886"/>
              <a:gd name="connsiteX22" fmla="*/ 780 w 1002"/>
              <a:gd name="connsiteY22" fmla="*/ 2202 h 2886"/>
              <a:gd name="connsiteX23" fmla="*/ 774 w 1002"/>
              <a:gd name="connsiteY23" fmla="*/ 2184 h 2886"/>
              <a:gd name="connsiteX24" fmla="*/ 870 w 1002"/>
              <a:gd name="connsiteY24" fmla="*/ 2154 h 2886"/>
              <a:gd name="connsiteX25" fmla="*/ 882 w 1002"/>
              <a:gd name="connsiteY25" fmla="*/ 2124 h 2886"/>
              <a:gd name="connsiteX26" fmla="*/ 1002 w 1002"/>
              <a:gd name="connsiteY26" fmla="*/ 2070 h 2886"/>
              <a:gd name="connsiteX27" fmla="*/ 990 w 1002"/>
              <a:gd name="connsiteY27" fmla="*/ 2046 h 2886"/>
              <a:gd name="connsiteX28" fmla="*/ 996 w 1002"/>
              <a:gd name="connsiteY28" fmla="*/ 2028 h 2886"/>
              <a:gd name="connsiteX29" fmla="*/ 948 w 1002"/>
              <a:gd name="connsiteY29" fmla="*/ 1992 h 2886"/>
              <a:gd name="connsiteX30" fmla="*/ 888 w 1002"/>
              <a:gd name="connsiteY30" fmla="*/ 1998 h 2886"/>
              <a:gd name="connsiteX31" fmla="*/ 858 w 1002"/>
              <a:gd name="connsiteY31" fmla="*/ 1920 h 2886"/>
              <a:gd name="connsiteX32" fmla="*/ 732 w 1002"/>
              <a:gd name="connsiteY32" fmla="*/ 1908 h 2886"/>
              <a:gd name="connsiteX33" fmla="*/ 756 w 1002"/>
              <a:gd name="connsiteY33" fmla="*/ 1842 h 2886"/>
              <a:gd name="connsiteX34" fmla="*/ 804 w 1002"/>
              <a:gd name="connsiteY34" fmla="*/ 1824 h 2886"/>
              <a:gd name="connsiteX35" fmla="*/ 822 w 1002"/>
              <a:gd name="connsiteY35" fmla="*/ 1758 h 2886"/>
              <a:gd name="connsiteX36" fmla="*/ 792 w 1002"/>
              <a:gd name="connsiteY36" fmla="*/ 1668 h 2886"/>
              <a:gd name="connsiteX37" fmla="*/ 786 w 1002"/>
              <a:gd name="connsiteY37" fmla="*/ 1590 h 2886"/>
              <a:gd name="connsiteX38" fmla="*/ 780 w 1002"/>
              <a:gd name="connsiteY38" fmla="*/ 1524 h 2886"/>
              <a:gd name="connsiteX39" fmla="*/ 786 w 1002"/>
              <a:gd name="connsiteY39" fmla="*/ 1494 h 2886"/>
              <a:gd name="connsiteX40" fmla="*/ 768 w 1002"/>
              <a:gd name="connsiteY40" fmla="*/ 1488 h 2886"/>
              <a:gd name="connsiteX41" fmla="*/ 756 w 1002"/>
              <a:gd name="connsiteY41" fmla="*/ 1422 h 2886"/>
              <a:gd name="connsiteX42" fmla="*/ 720 w 1002"/>
              <a:gd name="connsiteY42" fmla="*/ 1344 h 2886"/>
              <a:gd name="connsiteX43" fmla="*/ 714 w 1002"/>
              <a:gd name="connsiteY43" fmla="*/ 1266 h 2886"/>
              <a:gd name="connsiteX44" fmla="*/ 696 w 1002"/>
              <a:gd name="connsiteY44" fmla="*/ 1254 h 2886"/>
              <a:gd name="connsiteX45" fmla="*/ 660 w 1002"/>
              <a:gd name="connsiteY45" fmla="*/ 1176 h 2886"/>
              <a:gd name="connsiteX46" fmla="*/ 654 w 1002"/>
              <a:gd name="connsiteY46" fmla="*/ 1056 h 2886"/>
              <a:gd name="connsiteX47" fmla="*/ 654 w 1002"/>
              <a:gd name="connsiteY47" fmla="*/ 990 h 2886"/>
              <a:gd name="connsiteX48" fmla="*/ 648 w 1002"/>
              <a:gd name="connsiteY48" fmla="*/ 948 h 2886"/>
              <a:gd name="connsiteX49" fmla="*/ 612 w 1002"/>
              <a:gd name="connsiteY49" fmla="*/ 924 h 2886"/>
              <a:gd name="connsiteX50" fmla="*/ 564 w 1002"/>
              <a:gd name="connsiteY50" fmla="*/ 888 h 2886"/>
              <a:gd name="connsiteX51" fmla="*/ 540 w 1002"/>
              <a:gd name="connsiteY51" fmla="*/ 894 h 2886"/>
              <a:gd name="connsiteX52" fmla="*/ 522 w 1002"/>
              <a:gd name="connsiteY52" fmla="*/ 900 h 2886"/>
              <a:gd name="connsiteX53" fmla="*/ 516 w 1002"/>
              <a:gd name="connsiteY53" fmla="*/ 882 h 2886"/>
              <a:gd name="connsiteX54" fmla="*/ 498 w 1002"/>
              <a:gd name="connsiteY54" fmla="*/ 846 h 2886"/>
              <a:gd name="connsiteX55" fmla="*/ 528 w 1002"/>
              <a:gd name="connsiteY55" fmla="*/ 756 h 2886"/>
              <a:gd name="connsiteX56" fmla="*/ 450 w 1002"/>
              <a:gd name="connsiteY56" fmla="*/ 654 h 2886"/>
              <a:gd name="connsiteX57" fmla="*/ 444 w 1002"/>
              <a:gd name="connsiteY57" fmla="*/ 636 h 2886"/>
              <a:gd name="connsiteX58" fmla="*/ 408 w 1002"/>
              <a:gd name="connsiteY58" fmla="*/ 612 h 2886"/>
              <a:gd name="connsiteX59" fmla="*/ 396 w 1002"/>
              <a:gd name="connsiteY59" fmla="*/ 594 h 2886"/>
              <a:gd name="connsiteX60" fmla="*/ 408 w 1002"/>
              <a:gd name="connsiteY60" fmla="*/ 576 h 2886"/>
              <a:gd name="connsiteX61" fmla="*/ 384 w 1002"/>
              <a:gd name="connsiteY61" fmla="*/ 552 h 2886"/>
              <a:gd name="connsiteX62" fmla="*/ 318 w 1002"/>
              <a:gd name="connsiteY62" fmla="*/ 558 h 2886"/>
              <a:gd name="connsiteX63" fmla="*/ 300 w 1002"/>
              <a:gd name="connsiteY63" fmla="*/ 570 h 2886"/>
              <a:gd name="connsiteX64" fmla="*/ 288 w 1002"/>
              <a:gd name="connsiteY64" fmla="*/ 552 h 2886"/>
              <a:gd name="connsiteX65" fmla="*/ 270 w 1002"/>
              <a:gd name="connsiteY65" fmla="*/ 540 h 2886"/>
              <a:gd name="connsiteX66" fmla="*/ 228 w 1002"/>
              <a:gd name="connsiteY66" fmla="*/ 474 h 2886"/>
              <a:gd name="connsiteX67" fmla="*/ 231 w 1002"/>
              <a:gd name="connsiteY67" fmla="*/ 475 h 2886"/>
              <a:gd name="connsiteX68" fmla="*/ 228 w 1002"/>
              <a:gd name="connsiteY68" fmla="*/ 396 h 2886"/>
              <a:gd name="connsiteX69" fmla="*/ 258 w 1002"/>
              <a:gd name="connsiteY69" fmla="*/ 348 h 2886"/>
              <a:gd name="connsiteX70" fmla="*/ 126 w 1002"/>
              <a:gd name="connsiteY70" fmla="*/ 276 h 2886"/>
              <a:gd name="connsiteX71" fmla="*/ 96 w 1002"/>
              <a:gd name="connsiteY71" fmla="*/ 216 h 2886"/>
              <a:gd name="connsiteX72" fmla="*/ 96 w 1002"/>
              <a:gd name="connsiteY72" fmla="*/ 216 h 2886"/>
              <a:gd name="connsiteX73" fmla="*/ 48 w 1002"/>
              <a:gd name="connsiteY73" fmla="*/ 132 h 2886"/>
              <a:gd name="connsiteX74" fmla="*/ 18 w 1002"/>
              <a:gd name="connsiteY74" fmla="*/ 12 h 2886"/>
              <a:gd name="connsiteX75" fmla="*/ 0 w 1002"/>
              <a:gd name="connsiteY75" fmla="*/ 0 h 2886"/>
              <a:gd name="connsiteX0" fmla="*/ 942 w 1009"/>
              <a:gd name="connsiteY0" fmla="*/ 2886 h 2922"/>
              <a:gd name="connsiteX1" fmla="*/ 944 w 1009"/>
              <a:gd name="connsiteY1" fmla="*/ 2878 h 2922"/>
              <a:gd name="connsiteX2" fmla="*/ 960 w 1009"/>
              <a:gd name="connsiteY2" fmla="*/ 2838 h 2922"/>
              <a:gd name="connsiteX3" fmla="*/ 960 w 1009"/>
              <a:gd name="connsiteY3" fmla="*/ 2778 h 2922"/>
              <a:gd name="connsiteX4" fmla="*/ 894 w 1009"/>
              <a:gd name="connsiteY4" fmla="*/ 2796 h 2922"/>
              <a:gd name="connsiteX5" fmla="*/ 906 w 1009"/>
              <a:gd name="connsiteY5" fmla="*/ 2742 h 2922"/>
              <a:gd name="connsiteX6" fmla="*/ 882 w 1009"/>
              <a:gd name="connsiteY6" fmla="*/ 2718 h 2922"/>
              <a:gd name="connsiteX7" fmla="*/ 858 w 1009"/>
              <a:gd name="connsiteY7" fmla="*/ 2682 h 2922"/>
              <a:gd name="connsiteX8" fmla="*/ 852 w 1009"/>
              <a:gd name="connsiteY8" fmla="*/ 2646 h 2922"/>
              <a:gd name="connsiteX9" fmla="*/ 834 w 1009"/>
              <a:gd name="connsiteY9" fmla="*/ 2640 h 2922"/>
              <a:gd name="connsiteX10" fmla="*/ 798 w 1009"/>
              <a:gd name="connsiteY10" fmla="*/ 2610 h 2922"/>
              <a:gd name="connsiteX11" fmla="*/ 774 w 1009"/>
              <a:gd name="connsiteY11" fmla="*/ 2574 h 2922"/>
              <a:gd name="connsiteX12" fmla="*/ 840 w 1009"/>
              <a:gd name="connsiteY12" fmla="*/ 2460 h 2922"/>
              <a:gd name="connsiteX13" fmla="*/ 798 w 1009"/>
              <a:gd name="connsiteY13" fmla="*/ 2418 h 2922"/>
              <a:gd name="connsiteX14" fmla="*/ 882 w 1009"/>
              <a:gd name="connsiteY14" fmla="*/ 2370 h 2922"/>
              <a:gd name="connsiteX15" fmla="*/ 924 w 1009"/>
              <a:gd name="connsiteY15" fmla="*/ 2388 h 2922"/>
              <a:gd name="connsiteX16" fmla="*/ 966 w 1009"/>
              <a:gd name="connsiteY16" fmla="*/ 2340 h 2922"/>
              <a:gd name="connsiteX17" fmla="*/ 948 w 1009"/>
              <a:gd name="connsiteY17" fmla="*/ 2334 h 2922"/>
              <a:gd name="connsiteX18" fmla="*/ 936 w 1009"/>
              <a:gd name="connsiteY18" fmla="*/ 2316 h 2922"/>
              <a:gd name="connsiteX19" fmla="*/ 894 w 1009"/>
              <a:gd name="connsiteY19" fmla="*/ 2310 h 2922"/>
              <a:gd name="connsiteX20" fmla="*/ 852 w 1009"/>
              <a:gd name="connsiteY20" fmla="*/ 2244 h 2922"/>
              <a:gd name="connsiteX21" fmla="*/ 810 w 1009"/>
              <a:gd name="connsiteY21" fmla="*/ 2244 h 2922"/>
              <a:gd name="connsiteX22" fmla="*/ 780 w 1009"/>
              <a:gd name="connsiteY22" fmla="*/ 2202 h 2922"/>
              <a:gd name="connsiteX23" fmla="*/ 774 w 1009"/>
              <a:gd name="connsiteY23" fmla="*/ 2184 h 2922"/>
              <a:gd name="connsiteX24" fmla="*/ 870 w 1009"/>
              <a:gd name="connsiteY24" fmla="*/ 2154 h 2922"/>
              <a:gd name="connsiteX25" fmla="*/ 882 w 1009"/>
              <a:gd name="connsiteY25" fmla="*/ 2124 h 2922"/>
              <a:gd name="connsiteX26" fmla="*/ 1002 w 1009"/>
              <a:gd name="connsiteY26" fmla="*/ 2070 h 2922"/>
              <a:gd name="connsiteX27" fmla="*/ 990 w 1009"/>
              <a:gd name="connsiteY27" fmla="*/ 2046 h 2922"/>
              <a:gd name="connsiteX28" fmla="*/ 996 w 1009"/>
              <a:gd name="connsiteY28" fmla="*/ 2028 h 2922"/>
              <a:gd name="connsiteX29" fmla="*/ 948 w 1009"/>
              <a:gd name="connsiteY29" fmla="*/ 1992 h 2922"/>
              <a:gd name="connsiteX30" fmla="*/ 888 w 1009"/>
              <a:gd name="connsiteY30" fmla="*/ 1998 h 2922"/>
              <a:gd name="connsiteX31" fmla="*/ 858 w 1009"/>
              <a:gd name="connsiteY31" fmla="*/ 1920 h 2922"/>
              <a:gd name="connsiteX32" fmla="*/ 732 w 1009"/>
              <a:gd name="connsiteY32" fmla="*/ 1908 h 2922"/>
              <a:gd name="connsiteX33" fmla="*/ 756 w 1009"/>
              <a:gd name="connsiteY33" fmla="*/ 1842 h 2922"/>
              <a:gd name="connsiteX34" fmla="*/ 804 w 1009"/>
              <a:gd name="connsiteY34" fmla="*/ 1824 h 2922"/>
              <a:gd name="connsiteX35" fmla="*/ 822 w 1009"/>
              <a:gd name="connsiteY35" fmla="*/ 1758 h 2922"/>
              <a:gd name="connsiteX36" fmla="*/ 792 w 1009"/>
              <a:gd name="connsiteY36" fmla="*/ 1668 h 2922"/>
              <a:gd name="connsiteX37" fmla="*/ 786 w 1009"/>
              <a:gd name="connsiteY37" fmla="*/ 1590 h 2922"/>
              <a:gd name="connsiteX38" fmla="*/ 780 w 1009"/>
              <a:gd name="connsiteY38" fmla="*/ 1524 h 2922"/>
              <a:gd name="connsiteX39" fmla="*/ 786 w 1009"/>
              <a:gd name="connsiteY39" fmla="*/ 1494 h 2922"/>
              <a:gd name="connsiteX40" fmla="*/ 768 w 1009"/>
              <a:gd name="connsiteY40" fmla="*/ 1488 h 2922"/>
              <a:gd name="connsiteX41" fmla="*/ 756 w 1009"/>
              <a:gd name="connsiteY41" fmla="*/ 1422 h 2922"/>
              <a:gd name="connsiteX42" fmla="*/ 720 w 1009"/>
              <a:gd name="connsiteY42" fmla="*/ 1344 h 2922"/>
              <a:gd name="connsiteX43" fmla="*/ 714 w 1009"/>
              <a:gd name="connsiteY43" fmla="*/ 1266 h 2922"/>
              <a:gd name="connsiteX44" fmla="*/ 696 w 1009"/>
              <a:gd name="connsiteY44" fmla="*/ 1254 h 2922"/>
              <a:gd name="connsiteX45" fmla="*/ 660 w 1009"/>
              <a:gd name="connsiteY45" fmla="*/ 1176 h 2922"/>
              <a:gd name="connsiteX46" fmla="*/ 654 w 1009"/>
              <a:gd name="connsiteY46" fmla="*/ 1056 h 2922"/>
              <a:gd name="connsiteX47" fmla="*/ 654 w 1009"/>
              <a:gd name="connsiteY47" fmla="*/ 990 h 2922"/>
              <a:gd name="connsiteX48" fmla="*/ 648 w 1009"/>
              <a:gd name="connsiteY48" fmla="*/ 948 h 2922"/>
              <a:gd name="connsiteX49" fmla="*/ 612 w 1009"/>
              <a:gd name="connsiteY49" fmla="*/ 924 h 2922"/>
              <a:gd name="connsiteX50" fmla="*/ 564 w 1009"/>
              <a:gd name="connsiteY50" fmla="*/ 888 h 2922"/>
              <a:gd name="connsiteX51" fmla="*/ 540 w 1009"/>
              <a:gd name="connsiteY51" fmla="*/ 894 h 2922"/>
              <a:gd name="connsiteX52" fmla="*/ 522 w 1009"/>
              <a:gd name="connsiteY52" fmla="*/ 900 h 2922"/>
              <a:gd name="connsiteX53" fmla="*/ 516 w 1009"/>
              <a:gd name="connsiteY53" fmla="*/ 882 h 2922"/>
              <a:gd name="connsiteX54" fmla="*/ 498 w 1009"/>
              <a:gd name="connsiteY54" fmla="*/ 846 h 2922"/>
              <a:gd name="connsiteX55" fmla="*/ 528 w 1009"/>
              <a:gd name="connsiteY55" fmla="*/ 756 h 2922"/>
              <a:gd name="connsiteX56" fmla="*/ 450 w 1009"/>
              <a:gd name="connsiteY56" fmla="*/ 654 h 2922"/>
              <a:gd name="connsiteX57" fmla="*/ 444 w 1009"/>
              <a:gd name="connsiteY57" fmla="*/ 636 h 2922"/>
              <a:gd name="connsiteX58" fmla="*/ 408 w 1009"/>
              <a:gd name="connsiteY58" fmla="*/ 612 h 2922"/>
              <a:gd name="connsiteX59" fmla="*/ 396 w 1009"/>
              <a:gd name="connsiteY59" fmla="*/ 594 h 2922"/>
              <a:gd name="connsiteX60" fmla="*/ 408 w 1009"/>
              <a:gd name="connsiteY60" fmla="*/ 576 h 2922"/>
              <a:gd name="connsiteX61" fmla="*/ 384 w 1009"/>
              <a:gd name="connsiteY61" fmla="*/ 552 h 2922"/>
              <a:gd name="connsiteX62" fmla="*/ 318 w 1009"/>
              <a:gd name="connsiteY62" fmla="*/ 558 h 2922"/>
              <a:gd name="connsiteX63" fmla="*/ 300 w 1009"/>
              <a:gd name="connsiteY63" fmla="*/ 570 h 2922"/>
              <a:gd name="connsiteX64" fmla="*/ 288 w 1009"/>
              <a:gd name="connsiteY64" fmla="*/ 552 h 2922"/>
              <a:gd name="connsiteX65" fmla="*/ 270 w 1009"/>
              <a:gd name="connsiteY65" fmla="*/ 540 h 2922"/>
              <a:gd name="connsiteX66" fmla="*/ 228 w 1009"/>
              <a:gd name="connsiteY66" fmla="*/ 474 h 2922"/>
              <a:gd name="connsiteX67" fmla="*/ 231 w 1009"/>
              <a:gd name="connsiteY67" fmla="*/ 475 h 2922"/>
              <a:gd name="connsiteX68" fmla="*/ 228 w 1009"/>
              <a:gd name="connsiteY68" fmla="*/ 396 h 2922"/>
              <a:gd name="connsiteX69" fmla="*/ 258 w 1009"/>
              <a:gd name="connsiteY69" fmla="*/ 348 h 2922"/>
              <a:gd name="connsiteX70" fmla="*/ 126 w 1009"/>
              <a:gd name="connsiteY70" fmla="*/ 276 h 2922"/>
              <a:gd name="connsiteX71" fmla="*/ 96 w 1009"/>
              <a:gd name="connsiteY71" fmla="*/ 216 h 2922"/>
              <a:gd name="connsiteX72" fmla="*/ 96 w 1009"/>
              <a:gd name="connsiteY72" fmla="*/ 216 h 2922"/>
              <a:gd name="connsiteX73" fmla="*/ 48 w 1009"/>
              <a:gd name="connsiteY73" fmla="*/ 132 h 2922"/>
              <a:gd name="connsiteX74" fmla="*/ 18 w 1009"/>
              <a:gd name="connsiteY74" fmla="*/ 12 h 2922"/>
              <a:gd name="connsiteX75" fmla="*/ 0 w 1009"/>
              <a:gd name="connsiteY75" fmla="*/ 0 h 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9" h="2922">
                <a:moveTo>
                  <a:pt x="942" y="2886"/>
                </a:moveTo>
                <a:cubicBezTo>
                  <a:pt x="942" y="2885"/>
                  <a:pt x="1009" y="2922"/>
                  <a:pt x="944" y="2878"/>
                </a:cubicBezTo>
                <a:cubicBezTo>
                  <a:pt x="947" y="2870"/>
                  <a:pt x="957" y="2855"/>
                  <a:pt x="960" y="2838"/>
                </a:cubicBezTo>
                <a:cubicBezTo>
                  <a:pt x="969" y="2804"/>
                  <a:pt x="992" y="2799"/>
                  <a:pt x="960" y="2778"/>
                </a:cubicBezTo>
                <a:cubicBezTo>
                  <a:pt x="911" y="2794"/>
                  <a:pt x="959" y="2807"/>
                  <a:pt x="894" y="2796"/>
                </a:cubicBezTo>
                <a:cubicBezTo>
                  <a:pt x="904" y="2766"/>
                  <a:pt x="887" y="2771"/>
                  <a:pt x="906" y="2742"/>
                </a:cubicBezTo>
                <a:cubicBezTo>
                  <a:pt x="890" y="2694"/>
                  <a:pt x="914" y="2750"/>
                  <a:pt x="882" y="2718"/>
                </a:cubicBezTo>
                <a:cubicBezTo>
                  <a:pt x="872" y="2708"/>
                  <a:pt x="858" y="2682"/>
                  <a:pt x="858" y="2682"/>
                </a:cubicBezTo>
                <a:cubicBezTo>
                  <a:pt x="856" y="2670"/>
                  <a:pt x="858" y="2657"/>
                  <a:pt x="852" y="2646"/>
                </a:cubicBezTo>
                <a:cubicBezTo>
                  <a:pt x="849" y="2641"/>
                  <a:pt x="840" y="2643"/>
                  <a:pt x="834" y="2640"/>
                </a:cubicBezTo>
                <a:cubicBezTo>
                  <a:pt x="821" y="2634"/>
                  <a:pt x="806" y="2621"/>
                  <a:pt x="798" y="2610"/>
                </a:cubicBezTo>
                <a:cubicBezTo>
                  <a:pt x="789" y="2599"/>
                  <a:pt x="774" y="2574"/>
                  <a:pt x="774" y="2574"/>
                </a:cubicBezTo>
                <a:cubicBezTo>
                  <a:pt x="779" y="2522"/>
                  <a:pt x="787" y="2478"/>
                  <a:pt x="840" y="2460"/>
                </a:cubicBezTo>
                <a:cubicBezTo>
                  <a:pt x="799" y="2432"/>
                  <a:pt x="809" y="2450"/>
                  <a:pt x="798" y="2418"/>
                </a:cubicBezTo>
                <a:cubicBezTo>
                  <a:pt x="813" y="2372"/>
                  <a:pt x="834" y="2376"/>
                  <a:pt x="882" y="2370"/>
                </a:cubicBezTo>
                <a:cubicBezTo>
                  <a:pt x="905" y="2335"/>
                  <a:pt x="907" y="2363"/>
                  <a:pt x="924" y="2388"/>
                </a:cubicBezTo>
                <a:cubicBezTo>
                  <a:pt x="963" y="2378"/>
                  <a:pt x="945" y="2371"/>
                  <a:pt x="966" y="2340"/>
                </a:cubicBezTo>
                <a:cubicBezTo>
                  <a:pt x="960" y="2338"/>
                  <a:pt x="953" y="2338"/>
                  <a:pt x="948" y="2334"/>
                </a:cubicBezTo>
                <a:cubicBezTo>
                  <a:pt x="942" y="2329"/>
                  <a:pt x="943" y="2319"/>
                  <a:pt x="936" y="2316"/>
                </a:cubicBezTo>
                <a:cubicBezTo>
                  <a:pt x="923" y="2310"/>
                  <a:pt x="908" y="2312"/>
                  <a:pt x="894" y="2310"/>
                </a:cubicBezTo>
                <a:cubicBezTo>
                  <a:pt x="885" y="2284"/>
                  <a:pt x="874" y="2259"/>
                  <a:pt x="852" y="2244"/>
                </a:cubicBezTo>
                <a:cubicBezTo>
                  <a:pt x="841" y="2211"/>
                  <a:pt x="833" y="2229"/>
                  <a:pt x="810" y="2244"/>
                </a:cubicBezTo>
                <a:cubicBezTo>
                  <a:pt x="782" y="2237"/>
                  <a:pt x="770" y="2232"/>
                  <a:pt x="780" y="2202"/>
                </a:cubicBezTo>
                <a:cubicBezTo>
                  <a:pt x="778" y="2196"/>
                  <a:pt x="772" y="2190"/>
                  <a:pt x="774" y="2184"/>
                </a:cubicBezTo>
                <a:cubicBezTo>
                  <a:pt x="782" y="2164"/>
                  <a:pt x="870" y="2154"/>
                  <a:pt x="870" y="2154"/>
                </a:cubicBezTo>
                <a:cubicBezTo>
                  <a:pt x="853" y="2206"/>
                  <a:pt x="880" y="2128"/>
                  <a:pt x="882" y="2124"/>
                </a:cubicBezTo>
                <a:cubicBezTo>
                  <a:pt x="867" y="2047"/>
                  <a:pt x="919" y="2074"/>
                  <a:pt x="1002" y="2070"/>
                </a:cubicBezTo>
                <a:cubicBezTo>
                  <a:pt x="998" y="2062"/>
                  <a:pt x="991" y="2055"/>
                  <a:pt x="990" y="2046"/>
                </a:cubicBezTo>
                <a:cubicBezTo>
                  <a:pt x="989" y="2040"/>
                  <a:pt x="997" y="2034"/>
                  <a:pt x="996" y="2028"/>
                </a:cubicBezTo>
                <a:cubicBezTo>
                  <a:pt x="992" y="2006"/>
                  <a:pt x="965" y="1998"/>
                  <a:pt x="948" y="1992"/>
                </a:cubicBezTo>
                <a:cubicBezTo>
                  <a:pt x="904" y="2007"/>
                  <a:pt x="924" y="2007"/>
                  <a:pt x="888" y="1998"/>
                </a:cubicBezTo>
                <a:cubicBezTo>
                  <a:pt x="882" y="1958"/>
                  <a:pt x="885" y="1947"/>
                  <a:pt x="858" y="1920"/>
                </a:cubicBezTo>
                <a:cubicBezTo>
                  <a:pt x="814" y="1926"/>
                  <a:pt x="771" y="1934"/>
                  <a:pt x="732" y="1908"/>
                </a:cubicBezTo>
                <a:cubicBezTo>
                  <a:pt x="723" y="1882"/>
                  <a:pt x="727" y="1852"/>
                  <a:pt x="756" y="1842"/>
                </a:cubicBezTo>
                <a:cubicBezTo>
                  <a:pt x="780" y="1847"/>
                  <a:pt x="818" y="1865"/>
                  <a:pt x="804" y="1824"/>
                </a:cubicBezTo>
                <a:cubicBezTo>
                  <a:pt x="818" y="1770"/>
                  <a:pt x="811" y="1792"/>
                  <a:pt x="822" y="1758"/>
                </a:cubicBezTo>
                <a:cubicBezTo>
                  <a:pt x="816" y="1727"/>
                  <a:pt x="802" y="1699"/>
                  <a:pt x="792" y="1668"/>
                </a:cubicBezTo>
                <a:cubicBezTo>
                  <a:pt x="813" y="1637"/>
                  <a:pt x="819" y="1612"/>
                  <a:pt x="786" y="1590"/>
                </a:cubicBezTo>
                <a:cubicBezTo>
                  <a:pt x="784" y="1568"/>
                  <a:pt x="780" y="1546"/>
                  <a:pt x="780" y="1524"/>
                </a:cubicBezTo>
                <a:cubicBezTo>
                  <a:pt x="780" y="1514"/>
                  <a:pt x="789" y="1504"/>
                  <a:pt x="786" y="1494"/>
                </a:cubicBezTo>
                <a:cubicBezTo>
                  <a:pt x="784" y="1488"/>
                  <a:pt x="774" y="1490"/>
                  <a:pt x="768" y="1488"/>
                </a:cubicBezTo>
                <a:cubicBezTo>
                  <a:pt x="751" y="1463"/>
                  <a:pt x="749" y="1451"/>
                  <a:pt x="756" y="1422"/>
                </a:cubicBezTo>
                <a:cubicBezTo>
                  <a:pt x="749" y="1388"/>
                  <a:pt x="749" y="1363"/>
                  <a:pt x="720" y="1344"/>
                </a:cubicBezTo>
                <a:cubicBezTo>
                  <a:pt x="718" y="1318"/>
                  <a:pt x="721" y="1291"/>
                  <a:pt x="714" y="1266"/>
                </a:cubicBezTo>
                <a:cubicBezTo>
                  <a:pt x="712" y="1259"/>
                  <a:pt x="701" y="1260"/>
                  <a:pt x="696" y="1254"/>
                </a:cubicBezTo>
                <a:cubicBezTo>
                  <a:pt x="682" y="1236"/>
                  <a:pt x="667" y="1198"/>
                  <a:pt x="660" y="1176"/>
                </a:cubicBezTo>
                <a:cubicBezTo>
                  <a:pt x="684" y="1139"/>
                  <a:pt x="697" y="1084"/>
                  <a:pt x="654" y="1056"/>
                </a:cubicBezTo>
                <a:cubicBezTo>
                  <a:pt x="648" y="1026"/>
                  <a:pt x="637" y="1015"/>
                  <a:pt x="654" y="990"/>
                </a:cubicBezTo>
                <a:cubicBezTo>
                  <a:pt x="652" y="976"/>
                  <a:pt x="656" y="960"/>
                  <a:pt x="648" y="948"/>
                </a:cubicBezTo>
                <a:cubicBezTo>
                  <a:pt x="640" y="936"/>
                  <a:pt x="612" y="924"/>
                  <a:pt x="612" y="924"/>
                </a:cubicBezTo>
                <a:cubicBezTo>
                  <a:pt x="598" y="903"/>
                  <a:pt x="588" y="896"/>
                  <a:pt x="564" y="888"/>
                </a:cubicBezTo>
                <a:lnTo>
                  <a:pt x="540" y="894"/>
                </a:lnTo>
                <a:cubicBezTo>
                  <a:pt x="534" y="896"/>
                  <a:pt x="528" y="903"/>
                  <a:pt x="522" y="900"/>
                </a:cubicBezTo>
                <a:cubicBezTo>
                  <a:pt x="516" y="897"/>
                  <a:pt x="519" y="888"/>
                  <a:pt x="516" y="882"/>
                </a:cubicBezTo>
                <a:cubicBezTo>
                  <a:pt x="493" y="835"/>
                  <a:pt x="513" y="891"/>
                  <a:pt x="498" y="846"/>
                </a:cubicBezTo>
                <a:cubicBezTo>
                  <a:pt x="509" y="813"/>
                  <a:pt x="522" y="792"/>
                  <a:pt x="528" y="756"/>
                </a:cubicBezTo>
                <a:cubicBezTo>
                  <a:pt x="512" y="707"/>
                  <a:pt x="483" y="687"/>
                  <a:pt x="450" y="654"/>
                </a:cubicBezTo>
                <a:cubicBezTo>
                  <a:pt x="448" y="648"/>
                  <a:pt x="448" y="640"/>
                  <a:pt x="444" y="636"/>
                </a:cubicBezTo>
                <a:cubicBezTo>
                  <a:pt x="434" y="626"/>
                  <a:pt x="408" y="612"/>
                  <a:pt x="408" y="612"/>
                </a:cubicBezTo>
                <a:cubicBezTo>
                  <a:pt x="404" y="606"/>
                  <a:pt x="396" y="601"/>
                  <a:pt x="396" y="594"/>
                </a:cubicBezTo>
                <a:cubicBezTo>
                  <a:pt x="396" y="587"/>
                  <a:pt x="407" y="583"/>
                  <a:pt x="408" y="576"/>
                </a:cubicBezTo>
                <a:cubicBezTo>
                  <a:pt x="411" y="556"/>
                  <a:pt x="397" y="556"/>
                  <a:pt x="384" y="552"/>
                </a:cubicBezTo>
                <a:cubicBezTo>
                  <a:pt x="362" y="554"/>
                  <a:pt x="340" y="553"/>
                  <a:pt x="318" y="558"/>
                </a:cubicBezTo>
                <a:cubicBezTo>
                  <a:pt x="311" y="560"/>
                  <a:pt x="307" y="571"/>
                  <a:pt x="300" y="570"/>
                </a:cubicBezTo>
                <a:cubicBezTo>
                  <a:pt x="293" y="569"/>
                  <a:pt x="293" y="557"/>
                  <a:pt x="288" y="552"/>
                </a:cubicBezTo>
                <a:cubicBezTo>
                  <a:pt x="283" y="547"/>
                  <a:pt x="276" y="544"/>
                  <a:pt x="270" y="540"/>
                </a:cubicBezTo>
                <a:cubicBezTo>
                  <a:pt x="259" y="507"/>
                  <a:pt x="257" y="493"/>
                  <a:pt x="228" y="474"/>
                </a:cubicBezTo>
                <a:cubicBezTo>
                  <a:pt x="222" y="463"/>
                  <a:pt x="231" y="488"/>
                  <a:pt x="231" y="475"/>
                </a:cubicBezTo>
                <a:cubicBezTo>
                  <a:pt x="231" y="462"/>
                  <a:pt x="224" y="417"/>
                  <a:pt x="228" y="396"/>
                </a:cubicBezTo>
                <a:cubicBezTo>
                  <a:pt x="242" y="353"/>
                  <a:pt x="229" y="367"/>
                  <a:pt x="258" y="348"/>
                </a:cubicBezTo>
                <a:cubicBezTo>
                  <a:pt x="232" y="269"/>
                  <a:pt x="219" y="282"/>
                  <a:pt x="126" y="276"/>
                </a:cubicBezTo>
                <a:cubicBezTo>
                  <a:pt x="117" y="238"/>
                  <a:pt x="125" y="259"/>
                  <a:pt x="96" y="216"/>
                </a:cubicBezTo>
                <a:lnTo>
                  <a:pt x="96" y="216"/>
                </a:lnTo>
                <a:cubicBezTo>
                  <a:pt x="85" y="183"/>
                  <a:pt x="85" y="144"/>
                  <a:pt x="48" y="132"/>
                </a:cubicBezTo>
                <a:cubicBezTo>
                  <a:pt x="6" y="90"/>
                  <a:pt x="36" y="82"/>
                  <a:pt x="18" y="12"/>
                </a:cubicBezTo>
                <a:cubicBezTo>
                  <a:pt x="16" y="5"/>
                  <a:pt x="0" y="0"/>
                  <a:pt x="0" y="0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30" name="Freeform 6"/>
          <p:cNvSpPr>
            <a:spLocks/>
          </p:cNvSpPr>
          <p:nvPr/>
        </p:nvSpPr>
        <p:spPr bwMode="auto">
          <a:xfrm>
            <a:off x="5114925" y="2311400"/>
            <a:ext cx="676275" cy="3732213"/>
          </a:xfrm>
          <a:custGeom>
            <a:avLst/>
            <a:gdLst>
              <a:gd name="connsiteX0" fmla="*/ 426 w 426"/>
              <a:gd name="connsiteY0" fmla="*/ 2640 h 2640"/>
              <a:gd name="connsiteX1" fmla="*/ 378 w 426"/>
              <a:gd name="connsiteY1" fmla="*/ 2574 h 2640"/>
              <a:gd name="connsiteX2" fmla="*/ 414 w 426"/>
              <a:gd name="connsiteY2" fmla="*/ 2454 h 2640"/>
              <a:gd name="connsiteX3" fmla="*/ 318 w 426"/>
              <a:gd name="connsiteY3" fmla="*/ 2400 h 2640"/>
              <a:gd name="connsiteX4" fmla="*/ 252 w 426"/>
              <a:gd name="connsiteY4" fmla="*/ 2316 h 2640"/>
              <a:gd name="connsiteX5" fmla="*/ 246 w 426"/>
              <a:gd name="connsiteY5" fmla="*/ 2262 h 2640"/>
              <a:gd name="connsiteX6" fmla="*/ 276 w 426"/>
              <a:gd name="connsiteY6" fmla="*/ 2256 h 2640"/>
              <a:gd name="connsiteX7" fmla="*/ 354 w 426"/>
              <a:gd name="connsiteY7" fmla="*/ 2250 h 2640"/>
              <a:gd name="connsiteX8" fmla="*/ 366 w 426"/>
              <a:gd name="connsiteY8" fmla="*/ 2232 h 2640"/>
              <a:gd name="connsiteX9" fmla="*/ 384 w 426"/>
              <a:gd name="connsiteY9" fmla="*/ 2226 h 2640"/>
              <a:gd name="connsiteX10" fmla="*/ 390 w 426"/>
              <a:gd name="connsiteY10" fmla="*/ 2208 h 2640"/>
              <a:gd name="connsiteX11" fmla="*/ 414 w 426"/>
              <a:gd name="connsiteY11" fmla="*/ 2196 h 2640"/>
              <a:gd name="connsiteX12" fmla="*/ 402 w 426"/>
              <a:gd name="connsiteY12" fmla="*/ 2178 h 2640"/>
              <a:gd name="connsiteX13" fmla="*/ 324 w 426"/>
              <a:gd name="connsiteY13" fmla="*/ 2094 h 2640"/>
              <a:gd name="connsiteX14" fmla="*/ 294 w 426"/>
              <a:gd name="connsiteY14" fmla="*/ 2100 h 2640"/>
              <a:gd name="connsiteX15" fmla="*/ 300 w 426"/>
              <a:gd name="connsiteY15" fmla="*/ 2124 h 2640"/>
              <a:gd name="connsiteX16" fmla="*/ 276 w 426"/>
              <a:gd name="connsiteY16" fmla="*/ 2166 h 2640"/>
              <a:gd name="connsiteX17" fmla="*/ 270 w 426"/>
              <a:gd name="connsiteY17" fmla="*/ 2208 h 2640"/>
              <a:gd name="connsiteX18" fmla="*/ 216 w 426"/>
              <a:gd name="connsiteY18" fmla="*/ 2202 h 2640"/>
              <a:gd name="connsiteX19" fmla="*/ 186 w 426"/>
              <a:gd name="connsiteY19" fmla="*/ 2166 h 2640"/>
              <a:gd name="connsiteX20" fmla="*/ 108 w 426"/>
              <a:gd name="connsiteY20" fmla="*/ 2142 h 2640"/>
              <a:gd name="connsiteX21" fmla="*/ 126 w 426"/>
              <a:gd name="connsiteY21" fmla="*/ 2094 h 2640"/>
              <a:gd name="connsiteX22" fmla="*/ 162 w 426"/>
              <a:gd name="connsiteY22" fmla="*/ 2058 h 2640"/>
              <a:gd name="connsiteX23" fmla="*/ 156 w 426"/>
              <a:gd name="connsiteY23" fmla="*/ 1992 h 2640"/>
              <a:gd name="connsiteX24" fmla="*/ 120 w 426"/>
              <a:gd name="connsiteY24" fmla="*/ 1968 h 2640"/>
              <a:gd name="connsiteX25" fmla="*/ 78 w 426"/>
              <a:gd name="connsiteY25" fmla="*/ 1920 h 2640"/>
              <a:gd name="connsiteX26" fmla="*/ 132 w 426"/>
              <a:gd name="connsiteY26" fmla="*/ 1854 h 2640"/>
              <a:gd name="connsiteX27" fmla="*/ 180 w 426"/>
              <a:gd name="connsiteY27" fmla="*/ 1758 h 2640"/>
              <a:gd name="connsiteX28" fmla="*/ 168 w 426"/>
              <a:gd name="connsiteY28" fmla="*/ 1740 h 2640"/>
              <a:gd name="connsiteX29" fmla="*/ 138 w 426"/>
              <a:gd name="connsiteY29" fmla="*/ 1734 h 2640"/>
              <a:gd name="connsiteX30" fmla="*/ 108 w 426"/>
              <a:gd name="connsiteY30" fmla="*/ 1662 h 2640"/>
              <a:gd name="connsiteX31" fmla="*/ 66 w 426"/>
              <a:gd name="connsiteY31" fmla="*/ 1614 h 2640"/>
              <a:gd name="connsiteX32" fmla="*/ 60 w 426"/>
              <a:gd name="connsiteY32" fmla="*/ 1560 h 2640"/>
              <a:gd name="connsiteX33" fmla="*/ 72 w 426"/>
              <a:gd name="connsiteY33" fmla="*/ 1524 h 2640"/>
              <a:gd name="connsiteX34" fmla="*/ 78 w 426"/>
              <a:gd name="connsiteY34" fmla="*/ 1482 h 2640"/>
              <a:gd name="connsiteX35" fmla="*/ 84 w 426"/>
              <a:gd name="connsiteY35" fmla="*/ 1464 h 2640"/>
              <a:gd name="connsiteX36" fmla="*/ 24 w 426"/>
              <a:gd name="connsiteY36" fmla="*/ 1440 h 2640"/>
              <a:gd name="connsiteX37" fmla="*/ 120 w 426"/>
              <a:gd name="connsiteY37" fmla="*/ 1386 h 2640"/>
              <a:gd name="connsiteX38" fmla="*/ 234 w 426"/>
              <a:gd name="connsiteY38" fmla="*/ 1302 h 2640"/>
              <a:gd name="connsiteX39" fmla="*/ 228 w 426"/>
              <a:gd name="connsiteY39" fmla="*/ 1236 h 2640"/>
              <a:gd name="connsiteX40" fmla="*/ 234 w 426"/>
              <a:gd name="connsiteY40" fmla="*/ 1158 h 2640"/>
              <a:gd name="connsiteX41" fmla="*/ 240 w 426"/>
              <a:gd name="connsiteY41" fmla="*/ 1116 h 2640"/>
              <a:gd name="connsiteX42" fmla="*/ 246 w 426"/>
              <a:gd name="connsiteY42" fmla="*/ 1098 h 2640"/>
              <a:gd name="connsiteX43" fmla="*/ 234 w 426"/>
              <a:gd name="connsiteY43" fmla="*/ 1062 h 2640"/>
              <a:gd name="connsiteX44" fmla="*/ 258 w 426"/>
              <a:gd name="connsiteY44" fmla="*/ 1032 h 2640"/>
              <a:gd name="connsiteX45" fmla="*/ 282 w 426"/>
              <a:gd name="connsiteY45" fmla="*/ 1008 h 2640"/>
              <a:gd name="connsiteX46" fmla="*/ 204 w 426"/>
              <a:gd name="connsiteY46" fmla="*/ 882 h 2640"/>
              <a:gd name="connsiteX47" fmla="*/ 240 w 426"/>
              <a:gd name="connsiteY47" fmla="*/ 816 h 2640"/>
              <a:gd name="connsiteX48" fmla="*/ 270 w 426"/>
              <a:gd name="connsiteY48" fmla="*/ 786 h 2640"/>
              <a:gd name="connsiteX49" fmla="*/ 300 w 426"/>
              <a:gd name="connsiteY49" fmla="*/ 750 h 2640"/>
              <a:gd name="connsiteX50" fmla="*/ 306 w 426"/>
              <a:gd name="connsiteY50" fmla="*/ 666 h 2640"/>
              <a:gd name="connsiteX51" fmla="*/ 312 w 426"/>
              <a:gd name="connsiteY51" fmla="*/ 642 h 2640"/>
              <a:gd name="connsiteX52" fmla="*/ 354 w 426"/>
              <a:gd name="connsiteY52" fmla="*/ 571 h 2640"/>
              <a:gd name="connsiteX53" fmla="*/ 389 w 426"/>
              <a:gd name="connsiteY53" fmla="*/ 491 h 2640"/>
              <a:gd name="connsiteX54" fmla="*/ 424 w 426"/>
              <a:gd name="connsiteY54" fmla="*/ 416 h 2640"/>
              <a:gd name="connsiteX55" fmla="*/ 384 w 426"/>
              <a:gd name="connsiteY55" fmla="*/ 320 h 2640"/>
              <a:gd name="connsiteX56" fmla="*/ 404 w 426"/>
              <a:gd name="connsiteY56" fmla="*/ 255 h 2640"/>
              <a:gd name="connsiteX57" fmla="*/ 364 w 426"/>
              <a:gd name="connsiteY57" fmla="*/ 170 h 2640"/>
              <a:gd name="connsiteX58" fmla="*/ 384 w 426"/>
              <a:gd name="connsiteY58" fmla="*/ 100 h 2640"/>
              <a:gd name="connsiteX59" fmla="*/ 384 w 426"/>
              <a:gd name="connsiteY59" fmla="*/ 0 h 2640"/>
              <a:gd name="connsiteX0" fmla="*/ 426 w 426"/>
              <a:gd name="connsiteY0" fmla="*/ 2640 h 2640"/>
              <a:gd name="connsiteX1" fmla="*/ 378 w 426"/>
              <a:gd name="connsiteY1" fmla="*/ 2574 h 2640"/>
              <a:gd name="connsiteX2" fmla="*/ 414 w 426"/>
              <a:gd name="connsiteY2" fmla="*/ 2454 h 2640"/>
              <a:gd name="connsiteX3" fmla="*/ 318 w 426"/>
              <a:gd name="connsiteY3" fmla="*/ 2400 h 2640"/>
              <a:gd name="connsiteX4" fmla="*/ 252 w 426"/>
              <a:gd name="connsiteY4" fmla="*/ 2316 h 2640"/>
              <a:gd name="connsiteX5" fmla="*/ 246 w 426"/>
              <a:gd name="connsiteY5" fmla="*/ 2262 h 2640"/>
              <a:gd name="connsiteX6" fmla="*/ 276 w 426"/>
              <a:gd name="connsiteY6" fmla="*/ 2256 h 2640"/>
              <a:gd name="connsiteX7" fmla="*/ 354 w 426"/>
              <a:gd name="connsiteY7" fmla="*/ 2250 h 2640"/>
              <a:gd name="connsiteX8" fmla="*/ 366 w 426"/>
              <a:gd name="connsiteY8" fmla="*/ 2232 h 2640"/>
              <a:gd name="connsiteX9" fmla="*/ 384 w 426"/>
              <a:gd name="connsiteY9" fmla="*/ 2226 h 2640"/>
              <a:gd name="connsiteX10" fmla="*/ 390 w 426"/>
              <a:gd name="connsiteY10" fmla="*/ 2208 h 2640"/>
              <a:gd name="connsiteX11" fmla="*/ 414 w 426"/>
              <a:gd name="connsiteY11" fmla="*/ 2196 h 2640"/>
              <a:gd name="connsiteX12" fmla="*/ 402 w 426"/>
              <a:gd name="connsiteY12" fmla="*/ 2178 h 2640"/>
              <a:gd name="connsiteX13" fmla="*/ 324 w 426"/>
              <a:gd name="connsiteY13" fmla="*/ 2094 h 2640"/>
              <a:gd name="connsiteX14" fmla="*/ 294 w 426"/>
              <a:gd name="connsiteY14" fmla="*/ 2100 h 2640"/>
              <a:gd name="connsiteX15" fmla="*/ 300 w 426"/>
              <a:gd name="connsiteY15" fmla="*/ 2124 h 2640"/>
              <a:gd name="connsiteX16" fmla="*/ 276 w 426"/>
              <a:gd name="connsiteY16" fmla="*/ 2166 h 2640"/>
              <a:gd name="connsiteX17" fmla="*/ 270 w 426"/>
              <a:gd name="connsiteY17" fmla="*/ 2208 h 2640"/>
              <a:gd name="connsiteX18" fmla="*/ 216 w 426"/>
              <a:gd name="connsiteY18" fmla="*/ 2202 h 2640"/>
              <a:gd name="connsiteX19" fmla="*/ 186 w 426"/>
              <a:gd name="connsiteY19" fmla="*/ 2166 h 2640"/>
              <a:gd name="connsiteX20" fmla="*/ 108 w 426"/>
              <a:gd name="connsiteY20" fmla="*/ 2142 h 2640"/>
              <a:gd name="connsiteX21" fmla="*/ 126 w 426"/>
              <a:gd name="connsiteY21" fmla="*/ 2094 h 2640"/>
              <a:gd name="connsiteX22" fmla="*/ 162 w 426"/>
              <a:gd name="connsiteY22" fmla="*/ 2058 h 2640"/>
              <a:gd name="connsiteX23" fmla="*/ 156 w 426"/>
              <a:gd name="connsiteY23" fmla="*/ 1992 h 2640"/>
              <a:gd name="connsiteX24" fmla="*/ 120 w 426"/>
              <a:gd name="connsiteY24" fmla="*/ 1968 h 2640"/>
              <a:gd name="connsiteX25" fmla="*/ 78 w 426"/>
              <a:gd name="connsiteY25" fmla="*/ 1920 h 2640"/>
              <a:gd name="connsiteX26" fmla="*/ 132 w 426"/>
              <a:gd name="connsiteY26" fmla="*/ 1854 h 2640"/>
              <a:gd name="connsiteX27" fmla="*/ 180 w 426"/>
              <a:gd name="connsiteY27" fmla="*/ 1758 h 2640"/>
              <a:gd name="connsiteX28" fmla="*/ 168 w 426"/>
              <a:gd name="connsiteY28" fmla="*/ 1740 h 2640"/>
              <a:gd name="connsiteX29" fmla="*/ 138 w 426"/>
              <a:gd name="connsiteY29" fmla="*/ 1734 h 2640"/>
              <a:gd name="connsiteX30" fmla="*/ 108 w 426"/>
              <a:gd name="connsiteY30" fmla="*/ 1662 h 2640"/>
              <a:gd name="connsiteX31" fmla="*/ 66 w 426"/>
              <a:gd name="connsiteY31" fmla="*/ 1614 h 2640"/>
              <a:gd name="connsiteX32" fmla="*/ 60 w 426"/>
              <a:gd name="connsiteY32" fmla="*/ 1560 h 2640"/>
              <a:gd name="connsiteX33" fmla="*/ 72 w 426"/>
              <a:gd name="connsiteY33" fmla="*/ 1524 h 2640"/>
              <a:gd name="connsiteX34" fmla="*/ 78 w 426"/>
              <a:gd name="connsiteY34" fmla="*/ 1482 h 2640"/>
              <a:gd name="connsiteX35" fmla="*/ 84 w 426"/>
              <a:gd name="connsiteY35" fmla="*/ 1464 h 2640"/>
              <a:gd name="connsiteX36" fmla="*/ 24 w 426"/>
              <a:gd name="connsiteY36" fmla="*/ 1440 h 2640"/>
              <a:gd name="connsiteX37" fmla="*/ 120 w 426"/>
              <a:gd name="connsiteY37" fmla="*/ 1386 h 2640"/>
              <a:gd name="connsiteX38" fmla="*/ 234 w 426"/>
              <a:gd name="connsiteY38" fmla="*/ 1302 h 2640"/>
              <a:gd name="connsiteX39" fmla="*/ 228 w 426"/>
              <a:gd name="connsiteY39" fmla="*/ 1236 h 2640"/>
              <a:gd name="connsiteX40" fmla="*/ 234 w 426"/>
              <a:gd name="connsiteY40" fmla="*/ 1158 h 2640"/>
              <a:gd name="connsiteX41" fmla="*/ 240 w 426"/>
              <a:gd name="connsiteY41" fmla="*/ 1116 h 2640"/>
              <a:gd name="connsiteX42" fmla="*/ 246 w 426"/>
              <a:gd name="connsiteY42" fmla="*/ 1098 h 2640"/>
              <a:gd name="connsiteX43" fmla="*/ 234 w 426"/>
              <a:gd name="connsiteY43" fmla="*/ 1062 h 2640"/>
              <a:gd name="connsiteX44" fmla="*/ 258 w 426"/>
              <a:gd name="connsiteY44" fmla="*/ 1032 h 2640"/>
              <a:gd name="connsiteX45" fmla="*/ 282 w 426"/>
              <a:gd name="connsiteY45" fmla="*/ 1008 h 2640"/>
              <a:gd name="connsiteX46" fmla="*/ 204 w 426"/>
              <a:gd name="connsiteY46" fmla="*/ 882 h 2640"/>
              <a:gd name="connsiteX47" fmla="*/ 240 w 426"/>
              <a:gd name="connsiteY47" fmla="*/ 816 h 2640"/>
              <a:gd name="connsiteX48" fmla="*/ 270 w 426"/>
              <a:gd name="connsiteY48" fmla="*/ 786 h 2640"/>
              <a:gd name="connsiteX49" fmla="*/ 300 w 426"/>
              <a:gd name="connsiteY49" fmla="*/ 750 h 2640"/>
              <a:gd name="connsiteX50" fmla="*/ 306 w 426"/>
              <a:gd name="connsiteY50" fmla="*/ 666 h 2640"/>
              <a:gd name="connsiteX51" fmla="*/ 312 w 426"/>
              <a:gd name="connsiteY51" fmla="*/ 642 h 2640"/>
              <a:gd name="connsiteX52" fmla="*/ 354 w 426"/>
              <a:gd name="connsiteY52" fmla="*/ 571 h 2640"/>
              <a:gd name="connsiteX53" fmla="*/ 389 w 426"/>
              <a:gd name="connsiteY53" fmla="*/ 491 h 2640"/>
              <a:gd name="connsiteX54" fmla="*/ 424 w 426"/>
              <a:gd name="connsiteY54" fmla="*/ 416 h 2640"/>
              <a:gd name="connsiteX55" fmla="*/ 384 w 426"/>
              <a:gd name="connsiteY55" fmla="*/ 320 h 2640"/>
              <a:gd name="connsiteX56" fmla="*/ 404 w 426"/>
              <a:gd name="connsiteY56" fmla="*/ 255 h 2640"/>
              <a:gd name="connsiteX57" fmla="*/ 364 w 426"/>
              <a:gd name="connsiteY57" fmla="*/ 170 h 2640"/>
              <a:gd name="connsiteX58" fmla="*/ 370 w 426"/>
              <a:gd name="connsiteY58" fmla="*/ 167 h 2640"/>
              <a:gd name="connsiteX59" fmla="*/ 384 w 426"/>
              <a:gd name="connsiteY59" fmla="*/ 100 h 2640"/>
              <a:gd name="connsiteX60" fmla="*/ 384 w 426"/>
              <a:gd name="connsiteY60" fmla="*/ 0 h 2640"/>
              <a:gd name="connsiteX0" fmla="*/ 426 w 426"/>
              <a:gd name="connsiteY0" fmla="*/ 2640 h 2640"/>
              <a:gd name="connsiteX1" fmla="*/ 378 w 426"/>
              <a:gd name="connsiteY1" fmla="*/ 2574 h 2640"/>
              <a:gd name="connsiteX2" fmla="*/ 414 w 426"/>
              <a:gd name="connsiteY2" fmla="*/ 2454 h 2640"/>
              <a:gd name="connsiteX3" fmla="*/ 318 w 426"/>
              <a:gd name="connsiteY3" fmla="*/ 2400 h 2640"/>
              <a:gd name="connsiteX4" fmla="*/ 252 w 426"/>
              <a:gd name="connsiteY4" fmla="*/ 2316 h 2640"/>
              <a:gd name="connsiteX5" fmla="*/ 246 w 426"/>
              <a:gd name="connsiteY5" fmla="*/ 2262 h 2640"/>
              <a:gd name="connsiteX6" fmla="*/ 276 w 426"/>
              <a:gd name="connsiteY6" fmla="*/ 2256 h 2640"/>
              <a:gd name="connsiteX7" fmla="*/ 354 w 426"/>
              <a:gd name="connsiteY7" fmla="*/ 2250 h 2640"/>
              <a:gd name="connsiteX8" fmla="*/ 366 w 426"/>
              <a:gd name="connsiteY8" fmla="*/ 2232 h 2640"/>
              <a:gd name="connsiteX9" fmla="*/ 384 w 426"/>
              <a:gd name="connsiteY9" fmla="*/ 2226 h 2640"/>
              <a:gd name="connsiteX10" fmla="*/ 390 w 426"/>
              <a:gd name="connsiteY10" fmla="*/ 2208 h 2640"/>
              <a:gd name="connsiteX11" fmla="*/ 414 w 426"/>
              <a:gd name="connsiteY11" fmla="*/ 2196 h 2640"/>
              <a:gd name="connsiteX12" fmla="*/ 402 w 426"/>
              <a:gd name="connsiteY12" fmla="*/ 2178 h 2640"/>
              <a:gd name="connsiteX13" fmla="*/ 324 w 426"/>
              <a:gd name="connsiteY13" fmla="*/ 2094 h 2640"/>
              <a:gd name="connsiteX14" fmla="*/ 294 w 426"/>
              <a:gd name="connsiteY14" fmla="*/ 2100 h 2640"/>
              <a:gd name="connsiteX15" fmla="*/ 300 w 426"/>
              <a:gd name="connsiteY15" fmla="*/ 2124 h 2640"/>
              <a:gd name="connsiteX16" fmla="*/ 276 w 426"/>
              <a:gd name="connsiteY16" fmla="*/ 2166 h 2640"/>
              <a:gd name="connsiteX17" fmla="*/ 270 w 426"/>
              <a:gd name="connsiteY17" fmla="*/ 2208 h 2640"/>
              <a:gd name="connsiteX18" fmla="*/ 216 w 426"/>
              <a:gd name="connsiteY18" fmla="*/ 2202 h 2640"/>
              <a:gd name="connsiteX19" fmla="*/ 186 w 426"/>
              <a:gd name="connsiteY19" fmla="*/ 2166 h 2640"/>
              <a:gd name="connsiteX20" fmla="*/ 108 w 426"/>
              <a:gd name="connsiteY20" fmla="*/ 2142 h 2640"/>
              <a:gd name="connsiteX21" fmla="*/ 126 w 426"/>
              <a:gd name="connsiteY21" fmla="*/ 2094 h 2640"/>
              <a:gd name="connsiteX22" fmla="*/ 162 w 426"/>
              <a:gd name="connsiteY22" fmla="*/ 2058 h 2640"/>
              <a:gd name="connsiteX23" fmla="*/ 156 w 426"/>
              <a:gd name="connsiteY23" fmla="*/ 1992 h 2640"/>
              <a:gd name="connsiteX24" fmla="*/ 120 w 426"/>
              <a:gd name="connsiteY24" fmla="*/ 1968 h 2640"/>
              <a:gd name="connsiteX25" fmla="*/ 78 w 426"/>
              <a:gd name="connsiteY25" fmla="*/ 1920 h 2640"/>
              <a:gd name="connsiteX26" fmla="*/ 132 w 426"/>
              <a:gd name="connsiteY26" fmla="*/ 1854 h 2640"/>
              <a:gd name="connsiteX27" fmla="*/ 180 w 426"/>
              <a:gd name="connsiteY27" fmla="*/ 1758 h 2640"/>
              <a:gd name="connsiteX28" fmla="*/ 168 w 426"/>
              <a:gd name="connsiteY28" fmla="*/ 1740 h 2640"/>
              <a:gd name="connsiteX29" fmla="*/ 138 w 426"/>
              <a:gd name="connsiteY29" fmla="*/ 1734 h 2640"/>
              <a:gd name="connsiteX30" fmla="*/ 108 w 426"/>
              <a:gd name="connsiteY30" fmla="*/ 1662 h 2640"/>
              <a:gd name="connsiteX31" fmla="*/ 66 w 426"/>
              <a:gd name="connsiteY31" fmla="*/ 1614 h 2640"/>
              <a:gd name="connsiteX32" fmla="*/ 60 w 426"/>
              <a:gd name="connsiteY32" fmla="*/ 1560 h 2640"/>
              <a:gd name="connsiteX33" fmla="*/ 72 w 426"/>
              <a:gd name="connsiteY33" fmla="*/ 1524 h 2640"/>
              <a:gd name="connsiteX34" fmla="*/ 78 w 426"/>
              <a:gd name="connsiteY34" fmla="*/ 1482 h 2640"/>
              <a:gd name="connsiteX35" fmla="*/ 84 w 426"/>
              <a:gd name="connsiteY35" fmla="*/ 1464 h 2640"/>
              <a:gd name="connsiteX36" fmla="*/ 24 w 426"/>
              <a:gd name="connsiteY36" fmla="*/ 1440 h 2640"/>
              <a:gd name="connsiteX37" fmla="*/ 120 w 426"/>
              <a:gd name="connsiteY37" fmla="*/ 1386 h 2640"/>
              <a:gd name="connsiteX38" fmla="*/ 234 w 426"/>
              <a:gd name="connsiteY38" fmla="*/ 1302 h 2640"/>
              <a:gd name="connsiteX39" fmla="*/ 228 w 426"/>
              <a:gd name="connsiteY39" fmla="*/ 1236 h 2640"/>
              <a:gd name="connsiteX40" fmla="*/ 234 w 426"/>
              <a:gd name="connsiteY40" fmla="*/ 1158 h 2640"/>
              <a:gd name="connsiteX41" fmla="*/ 240 w 426"/>
              <a:gd name="connsiteY41" fmla="*/ 1116 h 2640"/>
              <a:gd name="connsiteX42" fmla="*/ 246 w 426"/>
              <a:gd name="connsiteY42" fmla="*/ 1098 h 2640"/>
              <a:gd name="connsiteX43" fmla="*/ 234 w 426"/>
              <a:gd name="connsiteY43" fmla="*/ 1062 h 2640"/>
              <a:gd name="connsiteX44" fmla="*/ 258 w 426"/>
              <a:gd name="connsiteY44" fmla="*/ 1032 h 2640"/>
              <a:gd name="connsiteX45" fmla="*/ 282 w 426"/>
              <a:gd name="connsiteY45" fmla="*/ 1008 h 2640"/>
              <a:gd name="connsiteX46" fmla="*/ 204 w 426"/>
              <a:gd name="connsiteY46" fmla="*/ 882 h 2640"/>
              <a:gd name="connsiteX47" fmla="*/ 240 w 426"/>
              <a:gd name="connsiteY47" fmla="*/ 816 h 2640"/>
              <a:gd name="connsiteX48" fmla="*/ 270 w 426"/>
              <a:gd name="connsiteY48" fmla="*/ 786 h 2640"/>
              <a:gd name="connsiteX49" fmla="*/ 300 w 426"/>
              <a:gd name="connsiteY49" fmla="*/ 750 h 2640"/>
              <a:gd name="connsiteX50" fmla="*/ 306 w 426"/>
              <a:gd name="connsiteY50" fmla="*/ 666 h 2640"/>
              <a:gd name="connsiteX51" fmla="*/ 312 w 426"/>
              <a:gd name="connsiteY51" fmla="*/ 642 h 2640"/>
              <a:gd name="connsiteX52" fmla="*/ 354 w 426"/>
              <a:gd name="connsiteY52" fmla="*/ 571 h 2640"/>
              <a:gd name="connsiteX53" fmla="*/ 389 w 426"/>
              <a:gd name="connsiteY53" fmla="*/ 491 h 2640"/>
              <a:gd name="connsiteX54" fmla="*/ 424 w 426"/>
              <a:gd name="connsiteY54" fmla="*/ 416 h 2640"/>
              <a:gd name="connsiteX55" fmla="*/ 384 w 426"/>
              <a:gd name="connsiteY55" fmla="*/ 320 h 2640"/>
              <a:gd name="connsiteX56" fmla="*/ 404 w 426"/>
              <a:gd name="connsiteY56" fmla="*/ 255 h 2640"/>
              <a:gd name="connsiteX57" fmla="*/ 364 w 426"/>
              <a:gd name="connsiteY57" fmla="*/ 170 h 2640"/>
              <a:gd name="connsiteX58" fmla="*/ 370 w 426"/>
              <a:gd name="connsiteY58" fmla="*/ 167 h 2640"/>
              <a:gd name="connsiteX59" fmla="*/ 384 w 426"/>
              <a:gd name="connsiteY59" fmla="*/ 100 h 2640"/>
              <a:gd name="connsiteX60" fmla="*/ 384 w 426"/>
              <a:gd name="connsiteY60" fmla="*/ 0 h 2640"/>
              <a:gd name="connsiteX0" fmla="*/ 426 w 609"/>
              <a:gd name="connsiteY0" fmla="*/ 2553 h 2553"/>
              <a:gd name="connsiteX1" fmla="*/ 378 w 609"/>
              <a:gd name="connsiteY1" fmla="*/ 2487 h 2553"/>
              <a:gd name="connsiteX2" fmla="*/ 414 w 609"/>
              <a:gd name="connsiteY2" fmla="*/ 2367 h 2553"/>
              <a:gd name="connsiteX3" fmla="*/ 318 w 609"/>
              <a:gd name="connsiteY3" fmla="*/ 2313 h 2553"/>
              <a:gd name="connsiteX4" fmla="*/ 252 w 609"/>
              <a:gd name="connsiteY4" fmla="*/ 2229 h 2553"/>
              <a:gd name="connsiteX5" fmla="*/ 246 w 609"/>
              <a:gd name="connsiteY5" fmla="*/ 2175 h 2553"/>
              <a:gd name="connsiteX6" fmla="*/ 276 w 609"/>
              <a:gd name="connsiteY6" fmla="*/ 2169 h 2553"/>
              <a:gd name="connsiteX7" fmla="*/ 354 w 609"/>
              <a:gd name="connsiteY7" fmla="*/ 2163 h 2553"/>
              <a:gd name="connsiteX8" fmla="*/ 366 w 609"/>
              <a:gd name="connsiteY8" fmla="*/ 2145 h 2553"/>
              <a:gd name="connsiteX9" fmla="*/ 384 w 609"/>
              <a:gd name="connsiteY9" fmla="*/ 2139 h 2553"/>
              <a:gd name="connsiteX10" fmla="*/ 390 w 609"/>
              <a:gd name="connsiteY10" fmla="*/ 2121 h 2553"/>
              <a:gd name="connsiteX11" fmla="*/ 414 w 609"/>
              <a:gd name="connsiteY11" fmla="*/ 2109 h 2553"/>
              <a:gd name="connsiteX12" fmla="*/ 402 w 609"/>
              <a:gd name="connsiteY12" fmla="*/ 2091 h 2553"/>
              <a:gd name="connsiteX13" fmla="*/ 324 w 609"/>
              <a:gd name="connsiteY13" fmla="*/ 2007 h 2553"/>
              <a:gd name="connsiteX14" fmla="*/ 294 w 609"/>
              <a:gd name="connsiteY14" fmla="*/ 2013 h 2553"/>
              <a:gd name="connsiteX15" fmla="*/ 300 w 609"/>
              <a:gd name="connsiteY15" fmla="*/ 2037 h 2553"/>
              <a:gd name="connsiteX16" fmla="*/ 276 w 609"/>
              <a:gd name="connsiteY16" fmla="*/ 2079 h 2553"/>
              <a:gd name="connsiteX17" fmla="*/ 270 w 609"/>
              <a:gd name="connsiteY17" fmla="*/ 2121 h 2553"/>
              <a:gd name="connsiteX18" fmla="*/ 216 w 609"/>
              <a:gd name="connsiteY18" fmla="*/ 2115 h 2553"/>
              <a:gd name="connsiteX19" fmla="*/ 186 w 609"/>
              <a:gd name="connsiteY19" fmla="*/ 2079 h 2553"/>
              <a:gd name="connsiteX20" fmla="*/ 108 w 609"/>
              <a:gd name="connsiteY20" fmla="*/ 2055 h 2553"/>
              <a:gd name="connsiteX21" fmla="*/ 126 w 609"/>
              <a:gd name="connsiteY21" fmla="*/ 2007 h 2553"/>
              <a:gd name="connsiteX22" fmla="*/ 162 w 609"/>
              <a:gd name="connsiteY22" fmla="*/ 1971 h 2553"/>
              <a:gd name="connsiteX23" fmla="*/ 156 w 609"/>
              <a:gd name="connsiteY23" fmla="*/ 1905 h 2553"/>
              <a:gd name="connsiteX24" fmla="*/ 120 w 609"/>
              <a:gd name="connsiteY24" fmla="*/ 1881 h 2553"/>
              <a:gd name="connsiteX25" fmla="*/ 78 w 609"/>
              <a:gd name="connsiteY25" fmla="*/ 1833 h 2553"/>
              <a:gd name="connsiteX26" fmla="*/ 132 w 609"/>
              <a:gd name="connsiteY26" fmla="*/ 1767 h 2553"/>
              <a:gd name="connsiteX27" fmla="*/ 180 w 609"/>
              <a:gd name="connsiteY27" fmla="*/ 1671 h 2553"/>
              <a:gd name="connsiteX28" fmla="*/ 168 w 609"/>
              <a:gd name="connsiteY28" fmla="*/ 1653 h 2553"/>
              <a:gd name="connsiteX29" fmla="*/ 138 w 609"/>
              <a:gd name="connsiteY29" fmla="*/ 1647 h 2553"/>
              <a:gd name="connsiteX30" fmla="*/ 108 w 609"/>
              <a:gd name="connsiteY30" fmla="*/ 1575 h 2553"/>
              <a:gd name="connsiteX31" fmla="*/ 66 w 609"/>
              <a:gd name="connsiteY31" fmla="*/ 1527 h 2553"/>
              <a:gd name="connsiteX32" fmla="*/ 60 w 609"/>
              <a:gd name="connsiteY32" fmla="*/ 1473 h 2553"/>
              <a:gd name="connsiteX33" fmla="*/ 72 w 609"/>
              <a:gd name="connsiteY33" fmla="*/ 1437 h 2553"/>
              <a:gd name="connsiteX34" fmla="*/ 78 w 609"/>
              <a:gd name="connsiteY34" fmla="*/ 1395 h 2553"/>
              <a:gd name="connsiteX35" fmla="*/ 84 w 609"/>
              <a:gd name="connsiteY35" fmla="*/ 1377 h 2553"/>
              <a:gd name="connsiteX36" fmla="*/ 24 w 609"/>
              <a:gd name="connsiteY36" fmla="*/ 1353 h 2553"/>
              <a:gd name="connsiteX37" fmla="*/ 120 w 609"/>
              <a:gd name="connsiteY37" fmla="*/ 1299 h 2553"/>
              <a:gd name="connsiteX38" fmla="*/ 234 w 609"/>
              <a:gd name="connsiteY38" fmla="*/ 1215 h 2553"/>
              <a:gd name="connsiteX39" fmla="*/ 228 w 609"/>
              <a:gd name="connsiteY39" fmla="*/ 1149 h 2553"/>
              <a:gd name="connsiteX40" fmla="*/ 234 w 609"/>
              <a:gd name="connsiteY40" fmla="*/ 1071 h 2553"/>
              <a:gd name="connsiteX41" fmla="*/ 240 w 609"/>
              <a:gd name="connsiteY41" fmla="*/ 1029 h 2553"/>
              <a:gd name="connsiteX42" fmla="*/ 246 w 609"/>
              <a:gd name="connsiteY42" fmla="*/ 1011 h 2553"/>
              <a:gd name="connsiteX43" fmla="*/ 234 w 609"/>
              <a:gd name="connsiteY43" fmla="*/ 975 h 2553"/>
              <a:gd name="connsiteX44" fmla="*/ 258 w 609"/>
              <a:gd name="connsiteY44" fmla="*/ 945 h 2553"/>
              <a:gd name="connsiteX45" fmla="*/ 282 w 609"/>
              <a:gd name="connsiteY45" fmla="*/ 921 h 2553"/>
              <a:gd name="connsiteX46" fmla="*/ 204 w 609"/>
              <a:gd name="connsiteY46" fmla="*/ 795 h 2553"/>
              <a:gd name="connsiteX47" fmla="*/ 240 w 609"/>
              <a:gd name="connsiteY47" fmla="*/ 729 h 2553"/>
              <a:gd name="connsiteX48" fmla="*/ 270 w 609"/>
              <a:gd name="connsiteY48" fmla="*/ 699 h 2553"/>
              <a:gd name="connsiteX49" fmla="*/ 300 w 609"/>
              <a:gd name="connsiteY49" fmla="*/ 663 h 2553"/>
              <a:gd name="connsiteX50" fmla="*/ 306 w 609"/>
              <a:gd name="connsiteY50" fmla="*/ 579 h 2553"/>
              <a:gd name="connsiteX51" fmla="*/ 312 w 609"/>
              <a:gd name="connsiteY51" fmla="*/ 555 h 2553"/>
              <a:gd name="connsiteX52" fmla="*/ 354 w 609"/>
              <a:gd name="connsiteY52" fmla="*/ 484 h 2553"/>
              <a:gd name="connsiteX53" fmla="*/ 389 w 609"/>
              <a:gd name="connsiteY53" fmla="*/ 404 h 2553"/>
              <a:gd name="connsiteX54" fmla="*/ 424 w 609"/>
              <a:gd name="connsiteY54" fmla="*/ 329 h 2553"/>
              <a:gd name="connsiteX55" fmla="*/ 384 w 609"/>
              <a:gd name="connsiteY55" fmla="*/ 233 h 2553"/>
              <a:gd name="connsiteX56" fmla="*/ 404 w 609"/>
              <a:gd name="connsiteY56" fmla="*/ 168 h 2553"/>
              <a:gd name="connsiteX57" fmla="*/ 364 w 609"/>
              <a:gd name="connsiteY57" fmla="*/ 83 h 2553"/>
              <a:gd name="connsiteX58" fmla="*/ 370 w 609"/>
              <a:gd name="connsiteY58" fmla="*/ 80 h 2553"/>
              <a:gd name="connsiteX59" fmla="*/ 384 w 609"/>
              <a:gd name="connsiteY59" fmla="*/ 13 h 2553"/>
              <a:gd name="connsiteX60" fmla="*/ 609 w 609"/>
              <a:gd name="connsiteY60" fmla="*/ 3 h 2553"/>
              <a:gd name="connsiteX0" fmla="*/ 426 w 609"/>
              <a:gd name="connsiteY0" fmla="*/ 2553 h 2553"/>
              <a:gd name="connsiteX1" fmla="*/ 378 w 609"/>
              <a:gd name="connsiteY1" fmla="*/ 2487 h 2553"/>
              <a:gd name="connsiteX2" fmla="*/ 414 w 609"/>
              <a:gd name="connsiteY2" fmla="*/ 2367 h 2553"/>
              <a:gd name="connsiteX3" fmla="*/ 318 w 609"/>
              <a:gd name="connsiteY3" fmla="*/ 2313 h 2553"/>
              <a:gd name="connsiteX4" fmla="*/ 252 w 609"/>
              <a:gd name="connsiteY4" fmla="*/ 2229 h 2553"/>
              <a:gd name="connsiteX5" fmla="*/ 246 w 609"/>
              <a:gd name="connsiteY5" fmla="*/ 2175 h 2553"/>
              <a:gd name="connsiteX6" fmla="*/ 276 w 609"/>
              <a:gd name="connsiteY6" fmla="*/ 2169 h 2553"/>
              <a:gd name="connsiteX7" fmla="*/ 354 w 609"/>
              <a:gd name="connsiteY7" fmla="*/ 2163 h 2553"/>
              <a:gd name="connsiteX8" fmla="*/ 366 w 609"/>
              <a:gd name="connsiteY8" fmla="*/ 2145 h 2553"/>
              <a:gd name="connsiteX9" fmla="*/ 384 w 609"/>
              <a:gd name="connsiteY9" fmla="*/ 2139 h 2553"/>
              <a:gd name="connsiteX10" fmla="*/ 390 w 609"/>
              <a:gd name="connsiteY10" fmla="*/ 2121 h 2553"/>
              <a:gd name="connsiteX11" fmla="*/ 414 w 609"/>
              <a:gd name="connsiteY11" fmla="*/ 2109 h 2553"/>
              <a:gd name="connsiteX12" fmla="*/ 402 w 609"/>
              <a:gd name="connsiteY12" fmla="*/ 2091 h 2553"/>
              <a:gd name="connsiteX13" fmla="*/ 324 w 609"/>
              <a:gd name="connsiteY13" fmla="*/ 2007 h 2553"/>
              <a:gd name="connsiteX14" fmla="*/ 294 w 609"/>
              <a:gd name="connsiteY14" fmla="*/ 2013 h 2553"/>
              <a:gd name="connsiteX15" fmla="*/ 300 w 609"/>
              <a:gd name="connsiteY15" fmla="*/ 2037 h 2553"/>
              <a:gd name="connsiteX16" fmla="*/ 276 w 609"/>
              <a:gd name="connsiteY16" fmla="*/ 2079 h 2553"/>
              <a:gd name="connsiteX17" fmla="*/ 270 w 609"/>
              <a:gd name="connsiteY17" fmla="*/ 2121 h 2553"/>
              <a:gd name="connsiteX18" fmla="*/ 216 w 609"/>
              <a:gd name="connsiteY18" fmla="*/ 2115 h 2553"/>
              <a:gd name="connsiteX19" fmla="*/ 186 w 609"/>
              <a:gd name="connsiteY19" fmla="*/ 2079 h 2553"/>
              <a:gd name="connsiteX20" fmla="*/ 108 w 609"/>
              <a:gd name="connsiteY20" fmla="*/ 2055 h 2553"/>
              <a:gd name="connsiteX21" fmla="*/ 126 w 609"/>
              <a:gd name="connsiteY21" fmla="*/ 2007 h 2553"/>
              <a:gd name="connsiteX22" fmla="*/ 162 w 609"/>
              <a:gd name="connsiteY22" fmla="*/ 1971 h 2553"/>
              <a:gd name="connsiteX23" fmla="*/ 156 w 609"/>
              <a:gd name="connsiteY23" fmla="*/ 1905 h 2553"/>
              <a:gd name="connsiteX24" fmla="*/ 120 w 609"/>
              <a:gd name="connsiteY24" fmla="*/ 1881 h 2553"/>
              <a:gd name="connsiteX25" fmla="*/ 78 w 609"/>
              <a:gd name="connsiteY25" fmla="*/ 1833 h 2553"/>
              <a:gd name="connsiteX26" fmla="*/ 132 w 609"/>
              <a:gd name="connsiteY26" fmla="*/ 1767 h 2553"/>
              <a:gd name="connsiteX27" fmla="*/ 180 w 609"/>
              <a:gd name="connsiteY27" fmla="*/ 1671 h 2553"/>
              <a:gd name="connsiteX28" fmla="*/ 168 w 609"/>
              <a:gd name="connsiteY28" fmla="*/ 1653 h 2553"/>
              <a:gd name="connsiteX29" fmla="*/ 138 w 609"/>
              <a:gd name="connsiteY29" fmla="*/ 1647 h 2553"/>
              <a:gd name="connsiteX30" fmla="*/ 108 w 609"/>
              <a:gd name="connsiteY30" fmla="*/ 1575 h 2553"/>
              <a:gd name="connsiteX31" fmla="*/ 66 w 609"/>
              <a:gd name="connsiteY31" fmla="*/ 1527 h 2553"/>
              <a:gd name="connsiteX32" fmla="*/ 60 w 609"/>
              <a:gd name="connsiteY32" fmla="*/ 1473 h 2553"/>
              <a:gd name="connsiteX33" fmla="*/ 72 w 609"/>
              <a:gd name="connsiteY33" fmla="*/ 1437 h 2553"/>
              <a:gd name="connsiteX34" fmla="*/ 78 w 609"/>
              <a:gd name="connsiteY34" fmla="*/ 1395 h 2553"/>
              <a:gd name="connsiteX35" fmla="*/ 84 w 609"/>
              <a:gd name="connsiteY35" fmla="*/ 1377 h 2553"/>
              <a:gd name="connsiteX36" fmla="*/ 24 w 609"/>
              <a:gd name="connsiteY36" fmla="*/ 1353 h 2553"/>
              <a:gd name="connsiteX37" fmla="*/ 120 w 609"/>
              <a:gd name="connsiteY37" fmla="*/ 1299 h 2553"/>
              <a:gd name="connsiteX38" fmla="*/ 234 w 609"/>
              <a:gd name="connsiteY38" fmla="*/ 1215 h 2553"/>
              <a:gd name="connsiteX39" fmla="*/ 228 w 609"/>
              <a:gd name="connsiteY39" fmla="*/ 1149 h 2553"/>
              <a:gd name="connsiteX40" fmla="*/ 234 w 609"/>
              <a:gd name="connsiteY40" fmla="*/ 1071 h 2553"/>
              <a:gd name="connsiteX41" fmla="*/ 240 w 609"/>
              <a:gd name="connsiteY41" fmla="*/ 1029 h 2553"/>
              <a:gd name="connsiteX42" fmla="*/ 246 w 609"/>
              <a:gd name="connsiteY42" fmla="*/ 1011 h 2553"/>
              <a:gd name="connsiteX43" fmla="*/ 234 w 609"/>
              <a:gd name="connsiteY43" fmla="*/ 975 h 2553"/>
              <a:gd name="connsiteX44" fmla="*/ 258 w 609"/>
              <a:gd name="connsiteY44" fmla="*/ 945 h 2553"/>
              <a:gd name="connsiteX45" fmla="*/ 282 w 609"/>
              <a:gd name="connsiteY45" fmla="*/ 921 h 2553"/>
              <a:gd name="connsiteX46" fmla="*/ 204 w 609"/>
              <a:gd name="connsiteY46" fmla="*/ 795 h 2553"/>
              <a:gd name="connsiteX47" fmla="*/ 240 w 609"/>
              <a:gd name="connsiteY47" fmla="*/ 729 h 2553"/>
              <a:gd name="connsiteX48" fmla="*/ 270 w 609"/>
              <a:gd name="connsiteY48" fmla="*/ 699 h 2553"/>
              <a:gd name="connsiteX49" fmla="*/ 300 w 609"/>
              <a:gd name="connsiteY49" fmla="*/ 663 h 2553"/>
              <a:gd name="connsiteX50" fmla="*/ 306 w 609"/>
              <a:gd name="connsiteY50" fmla="*/ 579 h 2553"/>
              <a:gd name="connsiteX51" fmla="*/ 312 w 609"/>
              <a:gd name="connsiteY51" fmla="*/ 555 h 2553"/>
              <a:gd name="connsiteX52" fmla="*/ 354 w 609"/>
              <a:gd name="connsiteY52" fmla="*/ 484 h 2553"/>
              <a:gd name="connsiteX53" fmla="*/ 389 w 609"/>
              <a:gd name="connsiteY53" fmla="*/ 404 h 2553"/>
              <a:gd name="connsiteX54" fmla="*/ 424 w 609"/>
              <a:gd name="connsiteY54" fmla="*/ 329 h 2553"/>
              <a:gd name="connsiteX55" fmla="*/ 384 w 609"/>
              <a:gd name="connsiteY55" fmla="*/ 233 h 2553"/>
              <a:gd name="connsiteX56" fmla="*/ 404 w 609"/>
              <a:gd name="connsiteY56" fmla="*/ 168 h 2553"/>
              <a:gd name="connsiteX57" fmla="*/ 364 w 609"/>
              <a:gd name="connsiteY57" fmla="*/ 83 h 2553"/>
              <a:gd name="connsiteX58" fmla="*/ 370 w 609"/>
              <a:gd name="connsiteY58" fmla="*/ 80 h 2553"/>
              <a:gd name="connsiteX59" fmla="*/ 384 w 609"/>
              <a:gd name="connsiteY59" fmla="*/ 13 h 2553"/>
              <a:gd name="connsiteX60" fmla="*/ 609 w 609"/>
              <a:gd name="connsiteY60" fmla="*/ 3 h 2553"/>
              <a:gd name="connsiteX0" fmla="*/ 426 w 426"/>
              <a:gd name="connsiteY0" fmla="*/ 2553 h 2553"/>
              <a:gd name="connsiteX1" fmla="*/ 378 w 426"/>
              <a:gd name="connsiteY1" fmla="*/ 2487 h 2553"/>
              <a:gd name="connsiteX2" fmla="*/ 414 w 426"/>
              <a:gd name="connsiteY2" fmla="*/ 2367 h 2553"/>
              <a:gd name="connsiteX3" fmla="*/ 318 w 426"/>
              <a:gd name="connsiteY3" fmla="*/ 2313 h 2553"/>
              <a:gd name="connsiteX4" fmla="*/ 252 w 426"/>
              <a:gd name="connsiteY4" fmla="*/ 2229 h 2553"/>
              <a:gd name="connsiteX5" fmla="*/ 246 w 426"/>
              <a:gd name="connsiteY5" fmla="*/ 2175 h 2553"/>
              <a:gd name="connsiteX6" fmla="*/ 276 w 426"/>
              <a:gd name="connsiteY6" fmla="*/ 2169 h 2553"/>
              <a:gd name="connsiteX7" fmla="*/ 354 w 426"/>
              <a:gd name="connsiteY7" fmla="*/ 2163 h 2553"/>
              <a:gd name="connsiteX8" fmla="*/ 366 w 426"/>
              <a:gd name="connsiteY8" fmla="*/ 2145 h 2553"/>
              <a:gd name="connsiteX9" fmla="*/ 384 w 426"/>
              <a:gd name="connsiteY9" fmla="*/ 2139 h 2553"/>
              <a:gd name="connsiteX10" fmla="*/ 390 w 426"/>
              <a:gd name="connsiteY10" fmla="*/ 2121 h 2553"/>
              <a:gd name="connsiteX11" fmla="*/ 414 w 426"/>
              <a:gd name="connsiteY11" fmla="*/ 2109 h 2553"/>
              <a:gd name="connsiteX12" fmla="*/ 402 w 426"/>
              <a:gd name="connsiteY12" fmla="*/ 2091 h 2553"/>
              <a:gd name="connsiteX13" fmla="*/ 324 w 426"/>
              <a:gd name="connsiteY13" fmla="*/ 2007 h 2553"/>
              <a:gd name="connsiteX14" fmla="*/ 294 w 426"/>
              <a:gd name="connsiteY14" fmla="*/ 2013 h 2553"/>
              <a:gd name="connsiteX15" fmla="*/ 300 w 426"/>
              <a:gd name="connsiteY15" fmla="*/ 2037 h 2553"/>
              <a:gd name="connsiteX16" fmla="*/ 276 w 426"/>
              <a:gd name="connsiteY16" fmla="*/ 2079 h 2553"/>
              <a:gd name="connsiteX17" fmla="*/ 270 w 426"/>
              <a:gd name="connsiteY17" fmla="*/ 2121 h 2553"/>
              <a:gd name="connsiteX18" fmla="*/ 216 w 426"/>
              <a:gd name="connsiteY18" fmla="*/ 2115 h 2553"/>
              <a:gd name="connsiteX19" fmla="*/ 186 w 426"/>
              <a:gd name="connsiteY19" fmla="*/ 2079 h 2553"/>
              <a:gd name="connsiteX20" fmla="*/ 108 w 426"/>
              <a:gd name="connsiteY20" fmla="*/ 2055 h 2553"/>
              <a:gd name="connsiteX21" fmla="*/ 126 w 426"/>
              <a:gd name="connsiteY21" fmla="*/ 2007 h 2553"/>
              <a:gd name="connsiteX22" fmla="*/ 162 w 426"/>
              <a:gd name="connsiteY22" fmla="*/ 1971 h 2553"/>
              <a:gd name="connsiteX23" fmla="*/ 156 w 426"/>
              <a:gd name="connsiteY23" fmla="*/ 1905 h 2553"/>
              <a:gd name="connsiteX24" fmla="*/ 120 w 426"/>
              <a:gd name="connsiteY24" fmla="*/ 1881 h 2553"/>
              <a:gd name="connsiteX25" fmla="*/ 78 w 426"/>
              <a:gd name="connsiteY25" fmla="*/ 1833 h 2553"/>
              <a:gd name="connsiteX26" fmla="*/ 132 w 426"/>
              <a:gd name="connsiteY26" fmla="*/ 1767 h 2553"/>
              <a:gd name="connsiteX27" fmla="*/ 180 w 426"/>
              <a:gd name="connsiteY27" fmla="*/ 1671 h 2553"/>
              <a:gd name="connsiteX28" fmla="*/ 168 w 426"/>
              <a:gd name="connsiteY28" fmla="*/ 1653 h 2553"/>
              <a:gd name="connsiteX29" fmla="*/ 138 w 426"/>
              <a:gd name="connsiteY29" fmla="*/ 1647 h 2553"/>
              <a:gd name="connsiteX30" fmla="*/ 108 w 426"/>
              <a:gd name="connsiteY30" fmla="*/ 1575 h 2553"/>
              <a:gd name="connsiteX31" fmla="*/ 66 w 426"/>
              <a:gd name="connsiteY31" fmla="*/ 1527 h 2553"/>
              <a:gd name="connsiteX32" fmla="*/ 60 w 426"/>
              <a:gd name="connsiteY32" fmla="*/ 1473 h 2553"/>
              <a:gd name="connsiteX33" fmla="*/ 72 w 426"/>
              <a:gd name="connsiteY33" fmla="*/ 1437 h 2553"/>
              <a:gd name="connsiteX34" fmla="*/ 78 w 426"/>
              <a:gd name="connsiteY34" fmla="*/ 1395 h 2553"/>
              <a:gd name="connsiteX35" fmla="*/ 84 w 426"/>
              <a:gd name="connsiteY35" fmla="*/ 1377 h 2553"/>
              <a:gd name="connsiteX36" fmla="*/ 24 w 426"/>
              <a:gd name="connsiteY36" fmla="*/ 1353 h 2553"/>
              <a:gd name="connsiteX37" fmla="*/ 120 w 426"/>
              <a:gd name="connsiteY37" fmla="*/ 1299 h 2553"/>
              <a:gd name="connsiteX38" fmla="*/ 234 w 426"/>
              <a:gd name="connsiteY38" fmla="*/ 1215 h 2553"/>
              <a:gd name="connsiteX39" fmla="*/ 228 w 426"/>
              <a:gd name="connsiteY39" fmla="*/ 1149 h 2553"/>
              <a:gd name="connsiteX40" fmla="*/ 234 w 426"/>
              <a:gd name="connsiteY40" fmla="*/ 1071 h 2553"/>
              <a:gd name="connsiteX41" fmla="*/ 240 w 426"/>
              <a:gd name="connsiteY41" fmla="*/ 1029 h 2553"/>
              <a:gd name="connsiteX42" fmla="*/ 246 w 426"/>
              <a:gd name="connsiteY42" fmla="*/ 1011 h 2553"/>
              <a:gd name="connsiteX43" fmla="*/ 234 w 426"/>
              <a:gd name="connsiteY43" fmla="*/ 975 h 2553"/>
              <a:gd name="connsiteX44" fmla="*/ 258 w 426"/>
              <a:gd name="connsiteY44" fmla="*/ 945 h 2553"/>
              <a:gd name="connsiteX45" fmla="*/ 282 w 426"/>
              <a:gd name="connsiteY45" fmla="*/ 921 h 2553"/>
              <a:gd name="connsiteX46" fmla="*/ 204 w 426"/>
              <a:gd name="connsiteY46" fmla="*/ 795 h 2553"/>
              <a:gd name="connsiteX47" fmla="*/ 240 w 426"/>
              <a:gd name="connsiteY47" fmla="*/ 729 h 2553"/>
              <a:gd name="connsiteX48" fmla="*/ 270 w 426"/>
              <a:gd name="connsiteY48" fmla="*/ 699 h 2553"/>
              <a:gd name="connsiteX49" fmla="*/ 300 w 426"/>
              <a:gd name="connsiteY49" fmla="*/ 663 h 2553"/>
              <a:gd name="connsiteX50" fmla="*/ 306 w 426"/>
              <a:gd name="connsiteY50" fmla="*/ 579 h 2553"/>
              <a:gd name="connsiteX51" fmla="*/ 312 w 426"/>
              <a:gd name="connsiteY51" fmla="*/ 555 h 2553"/>
              <a:gd name="connsiteX52" fmla="*/ 354 w 426"/>
              <a:gd name="connsiteY52" fmla="*/ 484 h 2553"/>
              <a:gd name="connsiteX53" fmla="*/ 389 w 426"/>
              <a:gd name="connsiteY53" fmla="*/ 404 h 2553"/>
              <a:gd name="connsiteX54" fmla="*/ 424 w 426"/>
              <a:gd name="connsiteY54" fmla="*/ 329 h 2553"/>
              <a:gd name="connsiteX55" fmla="*/ 384 w 426"/>
              <a:gd name="connsiteY55" fmla="*/ 233 h 2553"/>
              <a:gd name="connsiteX56" fmla="*/ 404 w 426"/>
              <a:gd name="connsiteY56" fmla="*/ 168 h 2553"/>
              <a:gd name="connsiteX57" fmla="*/ 364 w 426"/>
              <a:gd name="connsiteY57" fmla="*/ 83 h 2553"/>
              <a:gd name="connsiteX58" fmla="*/ 370 w 426"/>
              <a:gd name="connsiteY58" fmla="*/ 80 h 2553"/>
              <a:gd name="connsiteX59" fmla="*/ 384 w 426"/>
              <a:gd name="connsiteY59" fmla="*/ 13 h 2553"/>
              <a:gd name="connsiteX60" fmla="*/ 384 w 426"/>
              <a:gd name="connsiteY60" fmla="*/ 3 h 2553"/>
              <a:gd name="connsiteX0" fmla="*/ 426 w 426"/>
              <a:gd name="connsiteY0" fmla="*/ 2553 h 2553"/>
              <a:gd name="connsiteX1" fmla="*/ 378 w 426"/>
              <a:gd name="connsiteY1" fmla="*/ 2487 h 2553"/>
              <a:gd name="connsiteX2" fmla="*/ 414 w 426"/>
              <a:gd name="connsiteY2" fmla="*/ 2367 h 2553"/>
              <a:gd name="connsiteX3" fmla="*/ 318 w 426"/>
              <a:gd name="connsiteY3" fmla="*/ 2313 h 2553"/>
              <a:gd name="connsiteX4" fmla="*/ 252 w 426"/>
              <a:gd name="connsiteY4" fmla="*/ 2229 h 2553"/>
              <a:gd name="connsiteX5" fmla="*/ 246 w 426"/>
              <a:gd name="connsiteY5" fmla="*/ 2175 h 2553"/>
              <a:gd name="connsiteX6" fmla="*/ 276 w 426"/>
              <a:gd name="connsiteY6" fmla="*/ 2169 h 2553"/>
              <a:gd name="connsiteX7" fmla="*/ 354 w 426"/>
              <a:gd name="connsiteY7" fmla="*/ 2163 h 2553"/>
              <a:gd name="connsiteX8" fmla="*/ 366 w 426"/>
              <a:gd name="connsiteY8" fmla="*/ 2145 h 2553"/>
              <a:gd name="connsiteX9" fmla="*/ 384 w 426"/>
              <a:gd name="connsiteY9" fmla="*/ 2139 h 2553"/>
              <a:gd name="connsiteX10" fmla="*/ 390 w 426"/>
              <a:gd name="connsiteY10" fmla="*/ 2121 h 2553"/>
              <a:gd name="connsiteX11" fmla="*/ 414 w 426"/>
              <a:gd name="connsiteY11" fmla="*/ 2109 h 2553"/>
              <a:gd name="connsiteX12" fmla="*/ 402 w 426"/>
              <a:gd name="connsiteY12" fmla="*/ 2091 h 2553"/>
              <a:gd name="connsiteX13" fmla="*/ 324 w 426"/>
              <a:gd name="connsiteY13" fmla="*/ 2007 h 2553"/>
              <a:gd name="connsiteX14" fmla="*/ 294 w 426"/>
              <a:gd name="connsiteY14" fmla="*/ 2013 h 2553"/>
              <a:gd name="connsiteX15" fmla="*/ 300 w 426"/>
              <a:gd name="connsiteY15" fmla="*/ 2037 h 2553"/>
              <a:gd name="connsiteX16" fmla="*/ 276 w 426"/>
              <a:gd name="connsiteY16" fmla="*/ 2079 h 2553"/>
              <a:gd name="connsiteX17" fmla="*/ 270 w 426"/>
              <a:gd name="connsiteY17" fmla="*/ 2121 h 2553"/>
              <a:gd name="connsiteX18" fmla="*/ 216 w 426"/>
              <a:gd name="connsiteY18" fmla="*/ 2115 h 2553"/>
              <a:gd name="connsiteX19" fmla="*/ 186 w 426"/>
              <a:gd name="connsiteY19" fmla="*/ 2079 h 2553"/>
              <a:gd name="connsiteX20" fmla="*/ 108 w 426"/>
              <a:gd name="connsiteY20" fmla="*/ 2055 h 2553"/>
              <a:gd name="connsiteX21" fmla="*/ 126 w 426"/>
              <a:gd name="connsiteY21" fmla="*/ 2007 h 2553"/>
              <a:gd name="connsiteX22" fmla="*/ 162 w 426"/>
              <a:gd name="connsiteY22" fmla="*/ 1971 h 2553"/>
              <a:gd name="connsiteX23" fmla="*/ 156 w 426"/>
              <a:gd name="connsiteY23" fmla="*/ 1905 h 2553"/>
              <a:gd name="connsiteX24" fmla="*/ 120 w 426"/>
              <a:gd name="connsiteY24" fmla="*/ 1881 h 2553"/>
              <a:gd name="connsiteX25" fmla="*/ 78 w 426"/>
              <a:gd name="connsiteY25" fmla="*/ 1833 h 2553"/>
              <a:gd name="connsiteX26" fmla="*/ 132 w 426"/>
              <a:gd name="connsiteY26" fmla="*/ 1767 h 2553"/>
              <a:gd name="connsiteX27" fmla="*/ 180 w 426"/>
              <a:gd name="connsiteY27" fmla="*/ 1671 h 2553"/>
              <a:gd name="connsiteX28" fmla="*/ 168 w 426"/>
              <a:gd name="connsiteY28" fmla="*/ 1653 h 2553"/>
              <a:gd name="connsiteX29" fmla="*/ 138 w 426"/>
              <a:gd name="connsiteY29" fmla="*/ 1647 h 2553"/>
              <a:gd name="connsiteX30" fmla="*/ 108 w 426"/>
              <a:gd name="connsiteY30" fmla="*/ 1575 h 2553"/>
              <a:gd name="connsiteX31" fmla="*/ 66 w 426"/>
              <a:gd name="connsiteY31" fmla="*/ 1527 h 2553"/>
              <a:gd name="connsiteX32" fmla="*/ 60 w 426"/>
              <a:gd name="connsiteY32" fmla="*/ 1473 h 2553"/>
              <a:gd name="connsiteX33" fmla="*/ 72 w 426"/>
              <a:gd name="connsiteY33" fmla="*/ 1437 h 2553"/>
              <a:gd name="connsiteX34" fmla="*/ 78 w 426"/>
              <a:gd name="connsiteY34" fmla="*/ 1395 h 2553"/>
              <a:gd name="connsiteX35" fmla="*/ 84 w 426"/>
              <a:gd name="connsiteY35" fmla="*/ 1377 h 2553"/>
              <a:gd name="connsiteX36" fmla="*/ 24 w 426"/>
              <a:gd name="connsiteY36" fmla="*/ 1353 h 2553"/>
              <a:gd name="connsiteX37" fmla="*/ 120 w 426"/>
              <a:gd name="connsiteY37" fmla="*/ 1299 h 2553"/>
              <a:gd name="connsiteX38" fmla="*/ 234 w 426"/>
              <a:gd name="connsiteY38" fmla="*/ 1215 h 2553"/>
              <a:gd name="connsiteX39" fmla="*/ 228 w 426"/>
              <a:gd name="connsiteY39" fmla="*/ 1149 h 2553"/>
              <a:gd name="connsiteX40" fmla="*/ 234 w 426"/>
              <a:gd name="connsiteY40" fmla="*/ 1071 h 2553"/>
              <a:gd name="connsiteX41" fmla="*/ 240 w 426"/>
              <a:gd name="connsiteY41" fmla="*/ 1029 h 2553"/>
              <a:gd name="connsiteX42" fmla="*/ 246 w 426"/>
              <a:gd name="connsiteY42" fmla="*/ 1011 h 2553"/>
              <a:gd name="connsiteX43" fmla="*/ 234 w 426"/>
              <a:gd name="connsiteY43" fmla="*/ 975 h 2553"/>
              <a:gd name="connsiteX44" fmla="*/ 258 w 426"/>
              <a:gd name="connsiteY44" fmla="*/ 945 h 2553"/>
              <a:gd name="connsiteX45" fmla="*/ 282 w 426"/>
              <a:gd name="connsiteY45" fmla="*/ 921 h 2553"/>
              <a:gd name="connsiteX46" fmla="*/ 204 w 426"/>
              <a:gd name="connsiteY46" fmla="*/ 795 h 2553"/>
              <a:gd name="connsiteX47" fmla="*/ 240 w 426"/>
              <a:gd name="connsiteY47" fmla="*/ 729 h 2553"/>
              <a:gd name="connsiteX48" fmla="*/ 270 w 426"/>
              <a:gd name="connsiteY48" fmla="*/ 699 h 2553"/>
              <a:gd name="connsiteX49" fmla="*/ 300 w 426"/>
              <a:gd name="connsiteY49" fmla="*/ 663 h 2553"/>
              <a:gd name="connsiteX50" fmla="*/ 306 w 426"/>
              <a:gd name="connsiteY50" fmla="*/ 579 h 2553"/>
              <a:gd name="connsiteX51" fmla="*/ 312 w 426"/>
              <a:gd name="connsiteY51" fmla="*/ 555 h 2553"/>
              <a:gd name="connsiteX52" fmla="*/ 354 w 426"/>
              <a:gd name="connsiteY52" fmla="*/ 484 h 2553"/>
              <a:gd name="connsiteX53" fmla="*/ 389 w 426"/>
              <a:gd name="connsiteY53" fmla="*/ 404 h 2553"/>
              <a:gd name="connsiteX54" fmla="*/ 424 w 426"/>
              <a:gd name="connsiteY54" fmla="*/ 329 h 2553"/>
              <a:gd name="connsiteX55" fmla="*/ 384 w 426"/>
              <a:gd name="connsiteY55" fmla="*/ 233 h 2553"/>
              <a:gd name="connsiteX56" fmla="*/ 359 w 426"/>
              <a:gd name="connsiteY56" fmla="*/ 213 h 2553"/>
              <a:gd name="connsiteX57" fmla="*/ 364 w 426"/>
              <a:gd name="connsiteY57" fmla="*/ 83 h 2553"/>
              <a:gd name="connsiteX58" fmla="*/ 370 w 426"/>
              <a:gd name="connsiteY58" fmla="*/ 80 h 2553"/>
              <a:gd name="connsiteX59" fmla="*/ 384 w 426"/>
              <a:gd name="connsiteY59" fmla="*/ 13 h 2553"/>
              <a:gd name="connsiteX60" fmla="*/ 384 w 426"/>
              <a:gd name="connsiteY60" fmla="*/ 3 h 2553"/>
              <a:gd name="connsiteX0" fmla="*/ 426 w 426"/>
              <a:gd name="connsiteY0" fmla="*/ 2553 h 2553"/>
              <a:gd name="connsiteX1" fmla="*/ 378 w 426"/>
              <a:gd name="connsiteY1" fmla="*/ 2487 h 2553"/>
              <a:gd name="connsiteX2" fmla="*/ 414 w 426"/>
              <a:gd name="connsiteY2" fmla="*/ 2367 h 2553"/>
              <a:gd name="connsiteX3" fmla="*/ 318 w 426"/>
              <a:gd name="connsiteY3" fmla="*/ 2313 h 2553"/>
              <a:gd name="connsiteX4" fmla="*/ 252 w 426"/>
              <a:gd name="connsiteY4" fmla="*/ 2229 h 2553"/>
              <a:gd name="connsiteX5" fmla="*/ 246 w 426"/>
              <a:gd name="connsiteY5" fmla="*/ 2175 h 2553"/>
              <a:gd name="connsiteX6" fmla="*/ 276 w 426"/>
              <a:gd name="connsiteY6" fmla="*/ 2169 h 2553"/>
              <a:gd name="connsiteX7" fmla="*/ 354 w 426"/>
              <a:gd name="connsiteY7" fmla="*/ 2163 h 2553"/>
              <a:gd name="connsiteX8" fmla="*/ 366 w 426"/>
              <a:gd name="connsiteY8" fmla="*/ 2145 h 2553"/>
              <a:gd name="connsiteX9" fmla="*/ 384 w 426"/>
              <a:gd name="connsiteY9" fmla="*/ 2139 h 2553"/>
              <a:gd name="connsiteX10" fmla="*/ 390 w 426"/>
              <a:gd name="connsiteY10" fmla="*/ 2121 h 2553"/>
              <a:gd name="connsiteX11" fmla="*/ 414 w 426"/>
              <a:gd name="connsiteY11" fmla="*/ 2109 h 2553"/>
              <a:gd name="connsiteX12" fmla="*/ 402 w 426"/>
              <a:gd name="connsiteY12" fmla="*/ 2091 h 2553"/>
              <a:gd name="connsiteX13" fmla="*/ 324 w 426"/>
              <a:gd name="connsiteY13" fmla="*/ 2007 h 2553"/>
              <a:gd name="connsiteX14" fmla="*/ 294 w 426"/>
              <a:gd name="connsiteY14" fmla="*/ 2013 h 2553"/>
              <a:gd name="connsiteX15" fmla="*/ 300 w 426"/>
              <a:gd name="connsiteY15" fmla="*/ 2037 h 2553"/>
              <a:gd name="connsiteX16" fmla="*/ 276 w 426"/>
              <a:gd name="connsiteY16" fmla="*/ 2079 h 2553"/>
              <a:gd name="connsiteX17" fmla="*/ 270 w 426"/>
              <a:gd name="connsiteY17" fmla="*/ 2121 h 2553"/>
              <a:gd name="connsiteX18" fmla="*/ 216 w 426"/>
              <a:gd name="connsiteY18" fmla="*/ 2115 h 2553"/>
              <a:gd name="connsiteX19" fmla="*/ 186 w 426"/>
              <a:gd name="connsiteY19" fmla="*/ 2079 h 2553"/>
              <a:gd name="connsiteX20" fmla="*/ 108 w 426"/>
              <a:gd name="connsiteY20" fmla="*/ 2055 h 2553"/>
              <a:gd name="connsiteX21" fmla="*/ 126 w 426"/>
              <a:gd name="connsiteY21" fmla="*/ 2007 h 2553"/>
              <a:gd name="connsiteX22" fmla="*/ 162 w 426"/>
              <a:gd name="connsiteY22" fmla="*/ 1971 h 2553"/>
              <a:gd name="connsiteX23" fmla="*/ 156 w 426"/>
              <a:gd name="connsiteY23" fmla="*/ 1905 h 2553"/>
              <a:gd name="connsiteX24" fmla="*/ 120 w 426"/>
              <a:gd name="connsiteY24" fmla="*/ 1881 h 2553"/>
              <a:gd name="connsiteX25" fmla="*/ 78 w 426"/>
              <a:gd name="connsiteY25" fmla="*/ 1833 h 2553"/>
              <a:gd name="connsiteX26" fmla="*/ 132 w 426"/>
              <a:gd name="connsiteY26" fmla="*/ 1767 h 2553"/>
              <a:gd name="connsiteX27" fmla="*/ 180 w 426"/>
              <a:gd name="connsiteY27" fmla="*/ 1671 h 2553"/>
              <a:gd name="connsiteX28" fmla="*/ 168 w 426"/>
              <a:gd name="connsiteY28" fmla="*/ 1653 h 2553"/>
              <a:gd name="connsiteX29" fmla="*/ 138 w 426"/>
              <a:gd name="connsiteY29" fmla="*/ 1647 h 2553"/>
              <a:gd name="connsiteX30" fmla="*/ 108 w 426"/>
              <a:gd name="connsiteY30" fmla="*/ 1575 h 2553"/>
              <a:gd name="connsiteX31" fmla="*/ 66 w 426"/>
              <a:gd name="connsiteY31" fmla="*/ 1527 h 2553"/>
              <a:gd name="connsiteX32" fmla="*/ 60 w 426"/>
              <a:gd name="connsiteY32" fmla="*/ 1473 h 2553"/>
              <a:gd name="connsiteX33" fmla="*/ 72 w 426"/>
              <a:gd name="connsiteY33" fmla="*/ 1437 h 2553"/>
              <a:gd name="connsiteX34" fmla="*/ 78 w 426"/>
              <a:gd name="connsiteY34" fmla="*/ 1395 h 2553"/>
              <a:gd name="connsiteX35" fmla="*/ 84 w 426"/>
              <a:gd name="connsiteY35" fmla="*/ 1377 h 2553"/>
              <a:gd name="connsiteX36" fmla="*/ 24 w 426"/>
              <a:gd name="connsiteY36" fmla="*/ 1353 h 2553"/>
              <a:gd name="connsiteX37" fmla="*/ 120 w 426"/>
              <a:gd name="connsiteY37" fmla="*/ 1299 h 2553"/>
              <a:gd name="connsiteX38" fmla="*/ 234 w 426"/>
              <a:gd name="connsiteY38" fmla="*/ 1215 h 2553"/>
              <a:gd name="connsiteX39" fmla="*/ 228 w 426"/>
              <a:gd name="connsiteY39" fmla="*/ 1149 h 2553"/>
              <a:gd name="connsiteX40" fmla="*/ 234 w 426"/>
              <a:gd name="connsiteY40" fmla="*/ 1071 h 2553"/>
              <a:gd name="connsiteX41" fmla="*/ 240 w 426"/>
              <a:gd name="connsiteY41" fmla="*/ 1029 h 2553"/>
              <a:gd name="connsiteX42" fmla="*/ 246 w 426"/>
              <a:gd name="connsiteY42" fmla="*/ 1011 h 2553"/>
              <a:gd name="connsiteX43" fmla="*/ 234 w 426"/>
              <a:gd name="connsiteY43" fmla="*/ 975 h 2553"/>
              <a:gd name="connsiteX44" fmla="*/ 258 w 426"/>
              <a:gd name="connsiteY44" fmla="*/ 945 h 2553"/>
              <a:gd name="connsiteX45" fmla="*/ 282 w 426"/>
              <a:gd name="connsiteY45" fmla="*/ 921 h 2553"/>
              <a:gd name="connsiteX46" fmla="*/ 204 w 426"/>
              <a:gd name="connsiteY46" fmla="*/ 795 h 2553"/>
              <a:gd name="connsiteX47" fmla="*/ 240 w 426"/>
              <a:gd name="connsiteY47" fmla="*/ 729 h 2553"/>
              <a:gd name="connsiteX48" fmla="*/ 270 w 426"/>
              <a:gd name="connsiteY48" fmla="*/ 699 h 2553"/>
              <a:gd name="connsiteX49" fmla="*/ 300 w 426"/>
              <a:gd name="connsiteY49" fmla="*/ 663 h 2553"/>
              <a:gd name="connsiteX50" fmla="*/ 306 w 426"/>
              <a:gd name="connsiteY50" fmla="*/ 579 h 2553"/>
              <a:gd name="connsiteX51" fmla="*/ 312 w 426"/>
              <a:gd name="connsiteY51" fmla="*/ 555 h 2553"/>
              <a:gd name="connsiteX52" fmla="*/ 354 w 426"/>
              <a:gd name="connsiteY52" fmla="*/ 484 h 2553"/>
              <a:gd name="connsiteX53" fmla="*/ 389 w 426"/>
              <a:gd name="connsiteY53" fmla="*/ 404 h 2553"/>
              <a:gd name="connsiteX54" fmla="*/ 424 w 426"/>
              <a:gd name="connsiteY54" fmla="*/ 329 h 2553"/>
              <a:gd name="connsiteX55" fmla="*/ 384 w 426"/>
              <a:gd name="connsiteY55" fmla="*/ 233 h 2553"/>
              <a:gd name="connsiteX56" fmla="*/ 359 w 426"/>
              <a:gd name="connsiteY56" fmla="*/ 213 h 2553"/>
              <a:gd name="connsiteX57" fmla="*/ 364 w 426"/>
              <a:gd name="connsiteY57" fmla="*/ 83 h 2553"/>
              <a:gd name="connsiteX58" fmla="*/ 235 w 426"/>
              <a:gd name="connsiteY58" fmla="*/ 80 h 2553"/>
              <a:gd name="connsiteX59" fmla="*/ 384 w 426"/>
              <a:gd name="connsiteY59" fmla="*/ 13 h 2553"/>
              <a:gd name="connsiteX60" fmla="*/ 384 w 426"/>
              <a:gd name="connsiteY60" fmla="*/ 3 h 2553"/>
              <a:gd name="connsiteX0" fmla="*/ 426 w 426"/>
              <a:gd name="connsiteY0" fmla="*/ 2553 h 2553"/>
              <a:gd name="connsiteX1" fmla="*/ 378 w 426"/>
              <a:gd name="connsiteY1" fmla="*/ 2487 h 2553"/>
              <a:gd name="connsiteX2" fmla="*/ 414 w 426"/>
              <a:gd name="connsiteY2" fmla="*/ 2367 h 2553"/>
              <a:gd name="connsiteX3" fmla="*/ 318 w 426"/>
              <a:gd name="connsiteY3" fmla="*/ 2313 h 2553"/>
              <a:gd name="connsiteX4" fmla="*/ 252 w 426"/>
              <a:gd name="connsiteY4" fmla="*/ 2229 h 2553"/>
              <a:gd name="connsiteX5" fmla="*/ 246 w 426"/>
              <a:gd name="connsiteY5" fmla="*/ 2175 h 2553"/>
              <a:gd name="connsiteX6" fmla="*/ 276 w 426"/>
              <a:gd name="connsiteY6" fmla="*/ 2169 h 2553"/>
              <a:gd name="connsiteX7" fmla="*/ 354 w 426"/>
              <a:gd name="connsiteY7" fmla="*/ 2163 h 2553"/>
              <a:gd name="connsiteX8" fmla="*/ 366 w 426"/>
              <a:gd name="connsiteY8" fmla="*/ 2145 h 2553"/>
              <a:gd name="connsiteX9" fmla="*/ 384 w 426"/>
              <a:gd name="connsiteY9" fmla="*/ 2139 h 2553"/>
              <a:gd name="connsiteX10" fmla="*/ 390 w 426"/>
              <a:gd name="connsiteY10" fmla="*/ 2121 h 2553"/>
              <a:gd name="connsiteX11" fmla="*/ 414 w 426"/>
              <a:gd name="connsiteY11" fmla="*/ 2109 h 2553"/>
              <a:gd name="connsiteX12" fmla="*/ 402 w 426"/>
              <a:gd name="connsiteY12" fmla="*/ 2091 h 2553"/>
              <a:gd name="connsiteX13" fmla="*/ 324 w 426"/>
              <a:gd name="connsiteY13" fmla="*/ 2007 h 2553"/>
              <a:gd name="connsiteX14" fmla="*/ 294 w 426"/>
              <a:gd name="connsiteY14" fmla="*/ 2013 h 2553"/>
              <a:gd name="connsiteX15" fmla="*/ 300 w 426"/>
              <a:gd name="connsiteY15" fmla="*/ 2037 h 2553"/>
              <a:gd name="connsiteX16" fmla="*/ 276 w 426"/>
              <a:gd name="connsiteY16" fmla="*/ 2079 h 2553"/>
              <a:gd name="connsiteX17" fmla="*/ 270 w 426"/>
              <a:gd name="connsiteY17" fmla="*/ 2121 h 2553"/>
              <a:gd name="connsiteX18" fmla="*/ 216 w 426"/>
              <a:gd name="connsiteY18" fmla="*/ 2115 h 2553"/>
              <a:gd name="connsiteX19" fmla="*/ 186 w 426"/>
              <a:gd name="connsiteY19" fmla="*/ 2079 h 2553"/>
              <a:gd name="connsiteX20" fmla="*/ 108 w 426"/>
              <a:gd name="connsiteY20" fmla="*/ 2055 h 2553"/>
              <a:gd name="connsiteX21" fmla="*/ 126 w 426"/>
              <a:gd name="connsiteY21" fmla="*/ 2007 h 2553"/>
              <a:gd name="connsiteX22" fmla="*/ 162 w 426"/>
              <a:gd name="connsiteY22" fmla="*/ 1971 h 2553"/>
              <a:gd name="connsiteX23" fmla="*/ 156 w 426"/>
              <a:gd name="connsiteY23" fmla="*/ 1905 h 2553"/>
              <a:gd name="connsiteX24" fmla="*/ 120 w 426"/>
              <a:gd name="connsiteY24" fmla="*/ 1881 h 2553"/>
              <a:gd name="connsiteX25" fmla="*/ 78 w 426"/>
              <a:gd name="connsiteY25" fmla="*/ 1833 h 2553"/>
              <a:gd name="connsiteX26" fmla="*/ 132 w 426"/>
              <a:gd name="connsiteY26" fmla="*/ 1767 h 2553"/>
              <a:gd name="connsiteX27" fmla="*/ 180 w 426"/>
              <a:gd name="connsiteY27" fmla="*/ 1671 h 2553"/>
              <a:gd name="connsiteX28" fmla="*/ 168 w 426"/>
              <a:gd name="connsiteY28" fmla="*/ 1653 h 2553"/>
              <a:gd name="connsiteX29" fmla="*/ 138 w 426"/>
              <a:gd name="connsiteY29" fmla="*/ 1647 h 2553"/>
              <a:gd name="connsiteX30" fmla="*/ 108 w 426"/>
              <a:gd name="connsiteY30" fmla="*/ 1575 h 2553"/>
              <a:gd name="connsiteX31" fmla="*/ 66 w 426"/>
              <a:gd name="connsiteY31" fmla="*/ 1527 h 2553"/>
              <a:gd name="connsiteX32" fmla="*/ 60 w 426"/>
              <a:gd name="connsiteY32" fmla="*/ 1473 h 2553"/>
              <a:gd name="connsiteX33" fmla="*/ 72 w 426"/>
              <a:gd name="connsiteY33" fmla="*/ 1437 h 2553"/>
              <a:gd name="connsiteX34" fmla="*/ 78 w 426"/>
              <a:gd name="connsiteY34" fmla="*/ 1395 h 2553"/>
              <a:gd name="connsiteX35" fmla="*/ 84 w 426"/>
              <a:gd name="connsiteY35" fmla="*/ 1377 h 2553"/>
              <a:gd name="connsiteX36" fmla="*/ 24 w 426"/>
              <a:gd name="connsiteY36" fmla="*/ 1353 h 2553"/>
              <a:gd name="connsiteX37" fmla="*/ 120 w 426"/>
              <a:gd name="connsiteY37" fmla="*/ 1299 h 2553"/>
              <a:gd name="connsiteX38" fmla="*/ 234 w 426"/>
              <a:gd name="connsiteY38" fmla="*/ 1215 h 2553"/>
              <a:gd name="connsiteX39" fmla="*/ 228 w 426"/>
              <a:gd name="connsiteY39" fmla="*/ 1149 h 2553"/>
              <a:gd name="connsiteX40" fmla="*/ 234 w 426"/>
              <a:gd name="connsiteY40" fmla="*/ 1071 h 2553"/>
              <a:gd name="connsiteX41" fmla="*/ 240 w 426"/>
              <a:gd name="connsiteY41" fmla="*/ 1029 h 2553"/>
              <a:gd name="connsiteX42" fmla="*/ 246 w 426"/>
              <a:gd name="connsiteY42" fmla="*/ 1011 h 2553"/>
              <a:gd name="connsiteX43" fmla="*/ 234 w 426"/>
              <a:gd name="connsiteY43" fmla="*/ 975 h 2553"/>
              <a:gd name="connsiteX44" fmla="*/ 258 w 426"/>
              <a:gd name="connsiteY44" fmla="*/ 945 h 2553"/>
              <a:gd name="connsiteX45" fmla="*/ 282 w 426"/>
              <a:gd name="connsiteY45" fmla="*/ 921 h 2553"/>
              <a:gd name="connsiteX46" fmla="*/ 204 w 426"/>
              <a:gd name="connsiteY46" fmla="*/ 795 h 2553"/>
              <a:gd name="connsiteX47" fmla="*/ 240 w 426"/>
              <a:gd name="connsiteY47" fmla="*/ 729 h 2553"/>
              <a:gd name="connsiteX48" fmla="*/ 270 w 426"/>
              <a:gd name="connsiteY48" fmla="*/ 699 h 2553"/>
              <a:gd name="connsiteX49" fmla="*/ 300 w 426"/>
              <a:gd name="connsiteY49" fmla="*/ 663 h 2553"/>
              <a:gd name="connsiteX50" fmla="*/ 306 w 426"/>
              <a:gd name="connsiteY50" fmla="*/ 579 h 2553"/>
              <a:gd name="connsiteX51" fmla="*/ 312 w 426"/>
              <a:gd name="connsiteY51" fmla="*/ 555 h 2553"/>
              <a:gd name="connsiteX52" fmla="*/ 354 w 426"/>
              <a:gd name="connsiteY52" fmla="*/ 484 h 2553"/>
              <a:gd name="connsiteX53" fmla="*/ 389 w 426"/>
              <a:gd name="connsiteY53" fmla="*/ 404 h 2553"/>
              <a:gd name="connsiteX54" fmla="*/ 424 w 426"/>
              <a:gd name="connsiteY54" fmla="*/ 329 h 2553"/>
              <a:gd name="connsiteX55" fmla="*/ 384 w 426"/>
              <a:gd name="connsiteY55" fmla="*/ 233 h 2553"/>
              <a:gd name="connsiteX56" fmla="*/ 359 w 426"/>
              <a:gd name="connsiteY56" fmla="*/ 213 h 2553"/>
              <a:gd name="connsiteX57" fmla="*/ 364 w 426"/>
              <a:gd name="connsiteY57" fmla="*/ 218 h 2553"/>
              <a:gd name="connsiteX58" fmla="*/ 235 w 426"/>
              <a:gd name="connsiteY58" fmla="*/ 80 h 2553"/>
              <a:gd name="connsiteX59" fmla="*/ 384 w 426"/>
              <a:gd name="connsiteY59" fmla="*/ 13 h 2553"/>
              <a:gd name="connsiteX60" fmla="*/ 384 w 426"/>
              <a:gd name="connsiteY60" fmla="*/ 3 h 2553"/>
              <a:gd name="connsiteX0" fmla="*/ 426 w 426"/>
              <a:gd name="connsiteY0" fmla="*/ 2575 h 2575"/>
              <a:gd name="connsiteX1" fmla="*/ 378 w 426"/>
              <a:gd name="connsiteY1" fmla="*/ 2509 h 2575"/>
              <a:gd name="connsiteX2" fmla="*/ 414 w 426"/>
              <a:gd name="connsiteY2" fmla="*/ 2389 h 2575"/>
              <a:gd name="connsiteX3" fmla="*/ 318 w 426"/>
              <a:gd name="connsiteY3" fmla="*/ 2335 h 2575"/>
              <a:gd name="connsiteX4" fmla="*/ 252 w 426"/>
              <a:gd name="connsiteY4" fmla="*/ 2251 h 2575"/>
              <a:gd name="connsiteX5" fmla="*/ 246 w 426"/>
              <a:gd name="connsiteY5" fmla="*/ 2197 h 2575"/>
              <a:gd name="connsiteX6" fmla="*/ 276 w 426"/>
              <a:gd name="connsiteY6" fmla="*/ 2191 h 2575"/>
              <a:gd name="connsiteX7" fmla="*/ 354 w 426"/>
              <a:gd name="connsiteY7" fmla="*/ 2185 h 2575"/>
              <a:gd name="connsiteX8" fmla="*/ 366 w 426"/>
              <a:gd name="connsiteY8" fmla="*/ 2167 h 2575"/>
              <a:gd name="connsiteX9" fmla="*/ 384 w 426"/>
              <a:gd name="connsiteY9" fmla="*/ 2161 h 2575"/>
              <a:gd name="connsiteX10" fmla="*/ 390 w 426"/>
              <a:gd name="connsiteY10" fmla="*/ 2143 h 2575"/>
              <a:gd name="connsiteX11" fmla="*/ 414 w 426"/>
              <a:gd name="connsiteY11" fmla="*/ 2131 h 2575"/>
              <a:gd name="connsiteX12" fmla="*/ 402 w 426"/>
              <a:gd name="connsiteY12" fmla="*/ 2113 h 2575"/>
              <a:gd name="connsiteX13" fmla="*/ 324 w 426"/>
              <a:gd name="connsiteY13" fmla="*/ 2029 h 2575"/>
              <a:gd name="connsiteX14" fmla="*/ 294 w 426"/>
              <a:gd name="connsiteY14" fmla="*/ 2035 h 2575"/>
              <a:gd name="connsiteX15" fmla="*/ 300 w 426"/>
              <a:gd name="connsiteY15" fmla="*/ 2059 h 2575"/>
              <a:gd name="connsiteX16" fmla="*/ 276 w 426"/>
              <a:gd name="connsiteY16" fmla="*/ 2101 h 2575"/>
              <a:gd name="connsiteX17" fmla="*/ 270 w 426"/>
              <a:gd name="connsiteY17" fmla="*/ 2143 h 2575"/>
              <a:gd name="connsiteX18" fmla="*/ 216 w 426"/>
              <a:gd name="connsiteY18" fmla="*/ 2137 h 2575"/>
              <a:gd name="connsiteX19" fmla="*/ 186 w 426"/>
              <a:gd name="connsiteY19" fmla="*/ 2101 h 2575"/>
              <a:gd name="connsiteX20" fmla="*/ 108 w 426"/>
              <a:gd name="connsiteY20" fmla="*/ 2077 h 2575"/>
              <a:gd name="connsiteX21" fmla="*/ 126 w 426"/>
              <a:gd name="connsiteY21" fmla="*/ 2029 h 2575"/>
              <a:gd name="connsiteX22" fmla="*/ 162 w 426"/>
              <a:gd name="connsiteY22" fmla="*/ 1993 h 2575"/>
              <a:gd name="connsiteX23" fmla="*/ 156 w 426"/>
              <a:gd name="connsiteY23" fmla="*/ 1927 h 2575"/>
              <a:gd name="connsiteX24" fmla="*/ 120 w 426"/>
              <a:gd name="connsiteY24" fmla="*/ 1903 h 2575"/>
              <a:gd name="connsiteX25" fmla="*/ 78 w 426"/>
              <a:gd name="connsiteY25" fmla="*/ 1855 h 2575"/>
              <a:gd name="connsiteX26" fmla="*/ 132 w 426"/>
              <a:gd name="connsiteY26" fmla="*/ 1789 h 2575"/>
              <a:gd name="connsiteX27" fmla="*/ 180 w 426"/>
              <a:gd name="connsiteY27" fmla="*/ 1693 h 2575"/>
              <a:gd name="connsiteX28" fmla="*/ 168 w 426"/>
              <a:gd name="connsiteY28" fmla="*/ 1675 h 2575"/>
              <a:gd name="connsiteX29" fmla="*/ 138 w 426"/>
              <a:gd name="connsiteY29" fmla="*/ 1669 h 2575"/>
              <a:gd name="connsiteX30" fmla="*/ 108 w 426"/>
              <a:gd name="connsiteY30" fmla="*/ 1597 h 2575"/>
              <a:gd name="connsiteX31" fmla="*/ 66 w 426"/>
              <a:gd name="connsiteY31" fmla="*/ 1549 h 2575"/>
              <a:gd name="connsiteX32" fmla="*/ 60 w 426"/>
              <a:gd name="connsiteY32" fmla="*/ 1495 h 2575"/>
              <a:gd name="connsiteX33" fmla="*/ 72 w 426"/>
              <a:gd name="connsiteY33" fmla="*/ 1459 h 2575"/>
              <a:gd name="connsiteX34" fmla="*/ 78 w 426"/>
              <a:gd name="connsiteY34" fmla="*/ 1417 h 2575"/>
              <a:gd name="connsiteX35" fmla="*/ 84 w 426"/>
              <a:gd name="connsiteY35" fmla="*/ 1399 h 2575"/>
              <a:gd name="connsiteX36" fmla="*/ 24 w 426"/>
              <a:gd name="connsiteY36" fmla="*/ 1375 h 2575"/>
              <a:gd name="connsiteX37" fmla="*/ 120 w 426"/>
              <a:gd name="connsiteY37" fmla="*/ 1321 h 2575"/>
              <a:gd name="connsiteX38" fmla="*/ 234 w 426"/>
              <a:gd name="connsiteY38" fmla="*/ 1237 h 2575"/>
              <a:gd name="connsiteX39" fmla="*/ 228 w 426"/>
              <a:gd name="connsiteY39" fmla="*/ 1171 h 2575"/>
              <a:gd name="connsiteX40" fmla="*/ 234 w 426"/>
              <a:gd name="connsiteY40" fmla="*/ 1093 h 2575"/>
              <a:gd name="connsiteX41" fmla="*/ 240 w 426"/>
              <a:gd name="connsiteY41" fmla="*/ 1051 h 2575"/>
              <a:gd name="connsiteX42" fmla="*/ 246 w 426"/>
              <a:gd name="connsiteY42" fmla="*/ 1033 h 2575"/>
              <a:gd name="connsiteX43" fmla="*/ 234 w 426"/>
              <a:gd name="connsiteY43" fmla="*/ 997 h 2575"/>
              <a:gd name="connsiteX44" fmla="*/ 258 w 426"/>
              <a:gd name="connsiteY44" fmla="*/ 967 h 2575"/>
              <a:gd name="connsiteX45" fmla="*/ 282 w 426"/>
              <a:gd name="connsiteY45" fmla="*/ 943 h 2575"/>
              <a:gd name="connsiteX46" fmla="*/ 204 w 426"/>
              <a:gd name="connsiteY46" fmla="*/ 817 h 2575"/>
              <a:gd name="connsiteX47" fmla="*/ 240 w 426"/>
              <a:gd name="connsiteY47" fmla="*/ 751 h 2575"/>
              <a:gd name="connsiteX48" fmla="*/ 270 w 426"/>
              <a:gd name="connsiteY48" fmla="*/ 721 h 2575"/>
              <a:gd name="connsiteX49" fmla="*/ 300 w 426"/>
              <a:gd name="connsiteY49" fmla="*/ 685 h 2575"/>
              <a:gd name="connsiteX50" fmla="*/ 306 w 426"/>
              <a:gd name="connsiteY50" fmla="*/ 601 h 2575"/>
              <a:gd name="connsiteX51" fmla="*/ 312 w 426"/>
              <a:gd name="connsiteY51" fmla="*/ 577 h 2575"/>
              <a:gd name="connsiteX52" fmla="*/ 354 w 426"/>
              <a:gd name="connsiteY52" fmla="*/ 506 h 2575"/>
              <a:gd name="connsiteX53" fmla="*/ 389 w 426"/>
              <a:gd name="connsiteY53" fmla="*/ 426 h 2575"/>
              <a:gd name="connsiteX54" fmla="*/ 424 w 426"/>
              <a:gd name="connsiteY54" fmla="*/ 351 h 2575"/>
              <a:gd name="connsiteX55" fmla="*/ 384 w 426"/>
              <a:gd name="connsiteY55" fmla="*/ 255 h 2575"/>
              <a:gd name="connsiteX56" fmla="*/ 359 w 426"/>
              <a:gd name="connsiteY56" fmla="*/ 235 h 2575"/>
              <a:gd name="connsiteX57" fmla="*/ 364 w 426"/>
              <a:gd name="connsiteY57" fmla="*/ 240 h 2575"/>
              <a:gd name="connsiteX58" fmla="*/ 325 w 426"/>
              <a:gd name="connsiteY58" fmla="*/ 237 h 2575"/>
              <a:gd name="connsiteX59" fmla="*/ 384 w 426"/>
              <a:gd name="connsiteY59" fmla="*/ 35 h 2575"/>
              <a:gd name="connsiteX60" fmla="*/ 384 w 426"/>
              <a:gd name="connsiteY60" fmla="*/ 25 h 2575"/>
              <a:gd name="connsiteX0" fmla="*/ 426 w 434"/>
              <a:gd name="connsiteY0" fmla="*/ 2568 h 2568"/>
              <a:gd name="connsiteX1" fmla="*/ 378 w 434"/>
              <a:gd name="connsiteY1" fmla="*/ 2502 h 2568"/>
              <a:gd name="connsiteX2" fmla="*/ 414 w 434"/>
              <a:gd name="connsiteY2" fmla="*/ 2382 h 2568"/>
              <a:gd name="connsiteX3" fmla="*/ 318 w 434"/>
              <a:gd name="connsiteY3" fmla="*/ 2328 h 2568"/>
              <a:gd name="connsiteX4" fmla="*/ 252 w 434"/>
              <a:gd name="connsiteY4" fmla="*/ 2244 h 2568"/>
              <a:gd name="connsiteX5" fmla="*/ 246 w 434"/>
              <a:gd name="connsiteY5" fmla="*/ 2190 h 2568"/>
              <a:gd name="connsiteX6" fmla="*/ 276 w 434"/>
              <a:gd name="connsiteY6" fmla="*/ 2184 h 2568"/>
              <a:gd name="connsiteX7" fmla="*/ 354 w 434"/>
              <a:gd name="connsiteY7" fmla="*/ 2178 h 2568"/>
              <a:gd name="connsiteX8" fmla="*/ 366 w 434"/>
              <a:gd name="connsiteY8" fmla="*/ 2160 h 2568"/>
              <a:gd name="connsiteX9" fmla="*/ 384 w 434"/>
              <a:gd name="connsiteY9" fmla="*/ 2154 h 2568"/>
              <a:gd name="connsiteX10" fmla="*/ 390 w 434"/>
              <a:gd name="connsiteY10" fmla="*/ 2136 h 2568"/>
              <a:gd name="connsiteX11" fmla="*/ 414 w 434"/>
              <a:gd name="connsiteY11" fmla="*/ 2124 h 2568"/>
              <a:gd name="connsiteX12" fmla="*/ 402 w 434"/>
              <a:gd name="connsiteY12" fmla="*/ 2106 h 2568"/>
              <a:gd name="connsiteX13" fmla="*/ 324 w 434"/>
              <a:gd name="connsiteY13" fmla="*/ 2022 h 2568"/>
              <a:gd name="connsiteX14" fmla="*/ 294 w 434"/>
              <a:gd name="connsiteY14" fmla="*/ 2028 h 2568"/>
              <a:gd name="connsiteX15" fmla="*/ 300 w 434"/>
              <a:gd name="connsiteY15" fmla="*/ 2052 h 2568"/>
              <a:gd name="connsiteX16" fmla="*/ 276 w 434"/>
              <a:gd name="connsiteY16" fmla="*/ 2094 h 2568"/>
              <a:gd name="connsiteX17" fmla="*/ 270 w 434"/>
              <a:gd name="connsiteY17" fmla="*/ 2136 h 2568"/>
              <a:gd name="connsiteX18" fmla="*/ 216 w 434"/>
              <a:gd name="connsiteY18" fmla="*/ 2130 h 2568"/>
              <a:gd name="connsiteX19" fmla="*/ 186 w 434"/>
              <a:gd name="connsiteY19" fmla="*/ 2094 h 2568"/>
              <a:gd name="connsiteX20" fmla="*/ 108 w 434"/>
              <a:gd name="connsiteY20" fmla="*/ 2070 h 2568"/>
              <a:gd name="connsiteX21" fmla="*/ 126 w 434"/>
              <a:gd name="connsiteY21" fmla="*/ 2022 h 2568"/>
              <a:gd name="connsiteX22" fmla="*/ 162 w 434"/>
              <a:gd name="connsiteY22" fmla="*/ 1986 h 2568"/>
              <a:gd name="connsiteX23" fmla="*/ 156 w 434"/>
              <a:gd name="connsiteY23" fmla="*/ 1920 h 2568"/>
              <a:gd name="connsiteX24" fmla="*/ 120 w 434"/>
              <a:gd name="connsiteY24" fmla="*/ 1896 h 2568"/>
              <a:gd name="connsiteX25" fmla="*/ 78 w 434"/>
              <a:gd name="connsiteY25" fmla="*/ 1848 h 2568"/>
              <a:gd name="connsiteX26" fmla="*/ 132 w 434"/>
              <a:gd name="connsiteY26" fmla="*/ 1782 h 2568"/>
              <a:gd name="connsiteX27" fmla="*/ 180 w 434"/>
              <a:gd name="connsiteY27" fmla="*/ 1686 h 2568"/>
              <a:gd name="connsiteX28" fmla="*/ 168 w 434"/>
              <a:gd name="connsiteY28" fmla="*/ 1668 h 2568"/>
              <a:gd name="connsiteX29" fmla="*/ 138 w 434"/>
              <a:gd name="connsiteY29" fmla="*/ 1662 h 2568"/>
              <a:gd name="connsiteX30" fmla="*/ 108 w 434"/>
              <a:gd name="connsiteY30" fmla="*/ 1590 h 2568"/>
              <a:gd name="connsiteX31" fmla="*/ 66 w 434"/>
              <a:gd name="connsiteY31" fmla="*/ 1542 h 2568"/>
              <a:gd name="connsiteX32" fmla="*/ 60 w 434"/>
              <a:gd name="connsiteY32" fmla="*/ 1488 h 2568"/>
              <a:gd name="connsiteX33" fmla="*/ 72 w 434"/>
              <a:gd name="connsiteY33" fmla="*/ 1452 h 2568"/>
              <a:gd name="connsiteX34" fmla="*/ 78 w 434"/>
              <a:gd name="connsiteY34" fmla="*/ 1410 h 2568"/>
              <a:gd name="connsiteX35" fmla="*/ 84 w 434"/>
              <a:gd name="connsiteY35" fmla="*/ 1392 h 2568"/>
              <a:gd name="connsiteX36" fmla="*/ 24 w 434"/>
              <a:gd name="connsiteY36" fmla="*/ 1368 h 2568"/>
              <a:gd name="connsiteX37" fmla="*/ 120 w 434"/>
              <a:gd name="connsiteY37" fmla="*/ 1314 h 2568"/>
              <a:gd name="connsiteX38" fmla="*/ 234 w 434"/>
              <a:gd name="connsiteY38" fmla="*/ 1230 h 2568"/>
              <a:gd name="connsiteX39" fmla="*/ 228 w 434"/>
              <a:gd name="connsiteY39" fmla="*/ 1164 h 2568"/>
              <a:gd name="connsiteX40" fmla="*/ 234 w 434"/>
              <a:gd name="connsiteY40" fmla="*/ 1086 h 2568"/>
              <a:gd name="connsiteX41" fmla="*/ 240 w 434"/>
              <a:gd name="connsiteY41" fmla="*/ 1044 h 2568"/>
              <a:gd name="connsiteX42" fmla="*/ 246 w 434"/>
              <a:gd name="connsiteY42" fmla="*/ 1026 h 2568"/>
              <a:gd name="connsiteX43" fmla="*/ 234 w 434"/>
              <a:gd name="connsiteY43" fmla="*/ 990 h 2568"/>
              <a:gd name="connsiteX44" fmla="*/ 258 w 434"/>
              <a:gd name="connsiteY44" fmla="*/ 960 h 2568"/>
              <a:gd name="connsiteX45" fmla="*/ 282 w 434"/>
              <a:gd name="connsiteY45" fmla="*/ 936 h 2568"/>
              <a:gd name="connsiteX46" fmla="*/ 204 w 434"/>
              <a:gd name="connsiteY46" fmla="*/ 810 h 2568"/>
              <a:gd name="connsiteX47" fmla="*/ 240 w 434"/>
              <a:gd name="connsiteY47" fmla="*/ 744 h 2568"/>
              <a:gd name="connsiteX48" fmla="*/ 270 w 434"/>
              <a:gd name="connsiteY48" fmla="*/ 714 h 2568"/>
              <a:gd name="connsiteX49" fmla="*/ 300 w 434"/>
              <a:gd name="connsiteY49" fmla="*/ 678 h 2568"/>
              <a:gd name="connsiteX50" fmla="*/ 306 w 434"/>
              <a:gd name="connsiteY50" fmla="*/ 594 h 2568"/>
              <a:gd name="connsiteX51" fmla="*/ 312 w 434"/>
              <a:gd name="connsiteY51" fmla="*/ 570 h 2568"/>
              <a:gd name="connsiteX52" fmla="*/ 354 w 434"/>
              <a:gd name="connsiteY52" fmla="*/ 499 h 2568"/>
              <a:gd name="connsiteX53" fmla="*/ 389 w 434"/>
              <a:gd name="connsiteY53" fmla="*/ 419 h 2568"/>
              <a:gd name="connsiteX54" fmla="*/ 424 w 434"/>
              <a:gd name="connsiteY54" fmla="*/ 344 h 2568"/>
              <a:gd name="connsiteX55" fmla="*/ 384 w 434"/>
              <a:gd name="connsiteY55" fmla="*/ 248 h 2568"/>
              <a:gd name="connsiteX56" fmla="*/ 359 w 434"/>
              <a:gd name="connsiteY56" fmla="*/ 228 h 2568"/>
              <a:gd name="connsiteX57" fmla="*/ 364 w 434"/>
              <a:gd name="connsiteY57" fmla="*/ 233 h 2568"/>
              <a:gd name="connsiteX58" fmla="*/ 325 w 434"/>
              <a:gd name="connsiteY58" fmla="*/ 230 h 2568"/>
              <a:gd name="connsiteX59" fmla="*/ 384 w 434"/>
              <a:gd name="connsiteY59" fmla="*/ 28 h 2568"/>
              <a:gd name="connsiteX60" fmla="*/ 24 w 434"/>
              <a:gd name="connsiteY60" fmla="*/ 63 h 2568"/>
              <a:gd name="connsiteX0" fmla="*/ 426 w 426"/>
              <a:gd name="connsiteY0" fmla="*/ 2505 h 2505"/>
              <a:gd name="connsiteX1" fmla="*/ 378 w 426"/>
              <a:gd name="connsiteY1" fmla="*/ 2439 h 2505"/>
              <a:gd name="connsiteX2" fmla="*/ 414 w 426"/>
              <a:gd name="connsiteY2" fmla="*/ 2319 h 2505"/>
              <a:gd name="connsiteX3" fmla="*/ 318 w 426"/>
              <a:gd name="connsiteY3" fmla="*/ 2265 h 2505"/>
              <a:gd name="connsiteX4" fmla="*/ 252 w 426"/>
              <a:gd name="connsiteY4" fmla="*/ 2181 h 2505"/>
              <a:gd name="connsiteX5" fmla="*/ 246 w 426"/>
              <a:gd name="connsiteY5" fmla="*/ 2127 h 2505"/>
              <a:gd name="connsiteX6" fmla="*/ 276 w 426"/>
              <a:gd name="connsiteY6" fmla="*/ 2121 h 2505"/>
              <a:gd name="connsiteX7" fmla="*/ 354 w 426"/>
              <a:gd name="connsiteY7" fmla="*/ 2115 h 2505"/>
              <a:gd name="connsiteX8" fmla="*/ 366 w 426"/>
              <a:gd name="connsiteY8" fmla="*/ 2097 h 2505"/>
              <a:gd name="connsiteX9" fmla="*/ 384 w 426"/>
              <a:gd name="connsiteY9" fmla="*/ 2091 h 2505"/>
              <a:gd name="connsiteX10" fmla="*/ 390 w 426"/>
              <a:gd name="connsiteY10" fmla="*/ 2073 h 2505"/>
              <a:gd name="connsiteX11" fmla="*/ 414 w 426"/>
              <a:gd name="connsiteY11" fmla="*/ 2061 h 2505"/>
              <a:gd name="connsiteX12" fmla="*/ 402 w 426"/>
              <a:gd name="connsiteY12" fmla="*/ 2043 h 2505"/>
              <a:gd name="connsiteX13" fmla="*/ 324 w 426"/>
              <a:gd name="connsiteY13" fmla="*/ 1959 h 2505"/>
              <a:gd name="connsiteX14" fmla="*/ 294 w 426"/>
              <a:gd name="connsiteY14" fmla="*/ 1965 h 2505"/>
              <a:gd name="connsiteX15" fmla="*/ 300 w 426"/>
              <a:gd name="connsiteY15" fmla="*/ 1989 h 2505"/>
              <a:gd name="connsiteX16" fmla="*/ 276 w 426"/>
              <a:gd name="connsiteY16" fmla="*/ 2031 h 2505"/>
              <a:gd name="connsiteX17" fmla="*/ 270 w 426"/>
              <a:gd name="connsiteY17" fmla="*/ 2073 h 2505"/>
              <a:gd name="connsiteX18" fmla="*/ 216 w 426"/>
              <a:gd name="connsiteY18" fmla="*/ 2067 h 2505"/>
              <a:gd name="connsiteX19" fmla="*/ 186 w 426"/>
              <a:gd name="connsiteY19" fmla="*/ 2031 h 2505"/>
              <a:gd name="connsiteX20" fmla="*/ 108 w 426"/>
              <a:gd name="connsiteY20" fmla="*/ 2007 h 2505"/>
              <a:gd name="connsiteX21" fmla="*/ 126 w 426"/>
              <a:gd name="connsiteY21" fmla="*/ 1959 h 2505"/>
              <a:gd name="connsiteX22" fmla="*/ 162 w 426"/>
              <a:gd name="connsiteY22" fmla="*/ 1923 h 2505"/>
              <a:gd name="connsiteX23" fmla="*/ 156 w 426"/>
              <a:gd name="connsiteY23" fmla="*/ 1857 h 2505"/>
              <a:gd name="connsiteX24" fmla="*/ 120 w 426"/>
              <a:gd name="connsiteY24" fmla="*/ 1833 h 2505"/>
              <a:gd name="connsiteX25" fmla="*/ 78 w 426"/>
              <a:gd name="connsiteY25" fmla="*/ 1785 h 2505"/>
              <a:gd name="connsiteX26" fmla="*/ 132 w 426"/>
              <a:gd name="connsiteY26" fmla="*/ 1719 h 2505"/>
              <a:gd name="connsiteX27" fmla="*/ 180 w 426"/>
              <a:gd name="connsiteY27" fmla="*/ 1623 h 2505"/>
              <a:gd name="connsiteX28" fmla="*/ 168 w 426"/>
              <a:gd name="connsiteY28" fmla="*/ 1605 h 2505"/>
              <a:gd name="connsiteX29" fmla="*/ 138 w 426"/>
              <a:gd name="connsiteY29" fmla="*/ 1599 h 2505"/>
              <a:gd name="connsiteX30" fmla="*/ 108 w 426"/>
              <a:gd name="connsiteY30" fmla="*/ 1527 h 2505"/>
              <a:gd name="connsiteX31" fmla="*/ 66 w 426"/>
              <a:gd name="connsiteY31" fmla="*/ 1479 h 2505"/>
              <a:gd name="connsiteX32" fmla="*/ 60 w 426"/>
              <a:gd name="connsiteY32" fmla="*/ 1425 h 2505"/>
              <a:gd name="connsiteX33" fmla="*/ 72 w 426"/>
              <a:gd name="connsiteY33" fmla="*/ 1389 h 2505"/>
              <a:gd name="connsiteX34" fmla="*/ 78 w 426"/>
              <a:gd name="connsiteY34" fmla="*/ 1347 h 2505"/>
              <a:gd name="connsiteX35" fmla="*/ 84 w 426"/>
              <a:gd name="connsiteY35" fmla="*/ 1329 h 2505"/>
              <a:gd name="connsiteX36" fmla="*/ 24 w 426"/>
              <a:gd name="connsiteY36" fmla="*/ 1305 h 2505"/>
              <a:gd name="connsiteX37" fmla="*/ 120 w 426"/>
              <a:gd name="connsiteY37" fmla="*/ 1251 h 2505"/>
              <a:gd name="connsiteX38" fmla="*/ 234 w 426"/>
              <a:gd name="connsiteY38" fmla="*/ 1167 h 2505"/>
              <a:gd name="connsiteX39" fmla="*/ 228 w 426"/>
              <a:gd name="connsiteY39" fmla="*/ 1101 h 2505"/>
              <a:gd name="connsiteX40" fmla="*/ 234 w 426"/>
              <a:gd name="connsiteY40" fmla="*/ 1023 h 2505"/>
              <a:gd name="connsiteX41" fmla="*/ 240 w 426"/>
              <a:gd name="connsiteY41" fmla="*/ 981 h 2505"/>
              <a:gd name="connsiteX42" fmla="*/ 246 w 426"/>
              <a:gd name="connsiteY42" fmla="*/ 963 h 2505"/>
              <a:gd name="connsiteX43" fmla="*/ 234 w 426"/>
              <a:gd name="connsiteY43" fmla="*/ 927 h 2505"/>
              <a:gd name="connsiteX44" fmla="*/ 258 w 426"/>
              <a:gd name="connsiteY44" fmla="*/ 897 h 2505"/>
              <a:gd name="connsiteX45" fmla="*/ 282 w 426"/>
              <a:gd name="connsiteY45" fmla="*/ 873 h 2505"/>
              <a:gd name="connsiteX46" fmla="*/ 204 w 426"/>
              <a:gd name="connsiteY46" fmla="*/ 747 h 2505"/>
              <a:gd name="connsiteX47" fmla="*/ 240 w 426"/>
              <a:gd name="connsiteY47" fmla="*/ 681 h 2505"/>
              <a:gd name="connsiteX48" fmla="*/ 270 w 426"/>
              <a:gd name="connsiteY48" fmla="*/ 651 h 2505"/>
              <a:gd name="connsiteX49" fmla="*/ 300 w 426"/>
              <a:gd name="connsiteY49" fmla="*/ 615 h 2505"/>
              <a:gd name="connsiteX50" fmla="*/ 306 w 426"/>
              <a:gd name="connsiteY50" fmla="*/ 531 h 2505"/>
              <a:gd name="connsiteX51" fmla="*/ 312 w 426"/>
              <a:gd name="connsiteY51" fmla="*/ 507 h 2505"/>
              <a:gd name="connsiteX52" fmla="*/ 354 w 426"/>
              <a:gd name="connsiteY52" fmla="*/ 436 h 2505"/>
              <a:gd name="connsiteX53" fmla="*/ 389 w 426"/>
              <a:gd name="connsiteY53" fmla="*/ 356 h 2505"/>
              <a:gd name="connsiteX54" fmla="*/ 424 w 426"/>
              <a:gd name="connsiteY54" fmla="*/ 281 h 2505"/>
              <a:gd name="connsiteX55" fmla="*/ 384 w 426"/>
              <a:gd name="connsiteY55" fmla="*/ 185 h 2505"/>
              <a:gd name="connsiteX56" fmla="*/ 359 w 426"/>
              <a:gd name="connsiteY56" fmla="*/ 165 h 2505"/>
              <a:gd name="connsiteX57" fmla="*/ 364 w 426"/>
              <a:gd name="connsiteY57" fmla="*/ 170 h 2505"/>
              <a:gd name="connsiteX58" fmla="*/ 325 w 426"/>
              <a:gd name="connsiteY58" fmla="*/ 167 h 2505"/>
              <a:gd name="connsiteX59" fmla="*/ 339 w 426"/>
              <a:gd name="connsiteY59" fmla="*/ 235 h 2505"/>
              <a:gd name="connsiteX60" fmla="*/ 24 w 426"/>
              <a:gd name="connsiteY60" fmla="*/ 0 h 2505"/>
              <a:gd name="connsiteX0" fmla="*/ 426 w 426"/>
              <a:gd name="connsiteY0" fmla="*/ 2350 h 2350"/>
              <a:gd name="connsiteX1" fmla="*/ 378 w 426"/>
              <a:gd name="connsiteY1" fmla="*/ 2284 h 2350"/>
              <a:gd name="connsiteX2" fmla="*/ 414 w 426"/>
              <a:gd name="connsiteY2" fmla="*/ 2164 h 2350"/>
              <a:gd name="connsiteX3" fmla="*/ 318 w 426"/>
              <a:gd name="connsiteY3" fmla="*/ 2110 h 2350"/>
              <a:gd name="connsiteX4" fmla="*/ 252 w 426"/>
              <a:gd name="connsiteY4" fmla="*/ 2026 h 2350"/>
              <a:gd name="connsiteX5" fmla="*/ 246 w 426"/>
              <a:gd name="connsiteY5" fmla="*/ 1972 h 2350"/>
              <a:gd name="connsiteX6" fmla="*/ 276 w 426"/>
              <a:gd name="connsiteY6" fmla="*/ 1966 h 2350"/>
              <a:gd name="connsiteX7" fmla="*/ 354 w 426"/>
              <a:gd name="connsiteY7" fmla="*/ 1960 h 2350"/>
              <a:gd name="connsiteX8" fmla="*/ 366 w 426"/>
              <a:gd name="connsiteY8" fmla="*/ 1942 h 2350"/>
              <a:gd name="connsiteX9" fmla="*/ 384 w 426"/>
              <a:gd name="connsiteY9" fmla="*/ 1936 h 2350"/>
              <a:gd name="connsiteX10" fmla="*/ 390 w 426"/>
              <a:gd name="connsiteY10" fmla="*/ 1918 h 2350"/>
              <a:gd name="connsiteX11" fmla="*/ 414 w 426"/>
              <a:gd name="connsiteY11" fmla="*/ 1906 h 2350"/>
              <a:gd name="connsiteX12" fmla="*/ 402 w 426"/>
              <a:gd name="connsiteY12" fmla="*/ 1888 h 2350"/>
              <a:gd name="connsiteX13" fmla="*/ 324 w 426"/>
              <a:gd name="connsiteY13" fmla="*/ 1804 h 2350"/>
              <a:gd name="connsiteX14" fmla="*/ 294 w 426"/>
              <a:gd name="connsiteY14" fmla="*/ 1810 h 2350"/>
              <a:gd name="connsiteX15" fmla="*/ 300 w 426"/>
              <a:gd name="connsiteY15" fmla="*/ 1834 h 2350"/>
              <a:gd name="connsiteX16" fmla="*/ 276 w 426"/>
              <a:gd name="connsiteY16" fmla="*/ 1876 h 2350"/>
              <a:gd name="connsiteX17" fmla="*/ 270 w 426"/>
              <a:gd name="connsiteY17" fmla="*/ 1918 h 2350"/>
              <a:gd name="connsiteX18" fmla="*/ 216 w 426"/>
              <a:gd name="connsiteY18" fmla="*/ 1912 h 2350"/>
              <a:gd name="connsiteX19" fmla="*/ 186 w 426"/>
              <a:gd name="connsiteY19" fmla="*/ 1876 h 2350"/>
              <a:gd name="connsiteX20" fmla="*/ 108 w 426"/>
              <a:gd name="connsiteY20" fmla="*/ 1852 h 2350"/>
              <a:gd name="connsiteX21" fmla="*/ 126 w 426"/>
              <a:gd name="connsiteY21" fmla="*/ 1804 h 2350"/>
              <a:gd name="connsiteX22" fmla="*/ 162 w 426"/>
              <a:gd name="connsiteY22" fmla="*/ 1768 h 2350"/>
              <a:gd name="connsiteX23" fmla="*/ 156 w 426"/>
              <a:gd name="connsiteY23" fmla="*/ 1702 h 2350"/>
              <a:gd name="connsiteX24" fmla="*/ 120 w 426"/>
              <a:gd name="connsiteY24" fmla="*/ 1678 h 2350"/>
              <a:gd name="connsiteX25" fmla="*/ 78 w 426"/>
              <a:gd name="connsiteY25" fmla="*/ 1630 h 2350"/>
              <a:gd name="connsiteX26" fmla="*/ 132 w 426"/>
              <a:gd name="connsiteY26" fmla="*/ 1564 h 2350"/>
              <a:gd name="connsiteX27" fmla="*/ 180 w 426"/>
              <a:gd name="connsiteY27" fmla="*/ 1468 h 2350"/>
              <a:gd name="connsiteX28" fmla="*/ 168 w 426"/>
              <a:gd name="connsiteY28" fmla="*/ 1450 h 2350"/>
              <a:gd name="connsiteX29" fmla="*/ 138 w 426"/>
              <a:gd name="connsiteY29" fmla="*/ 1444 h 2350"/>
              <a:gd name="connsiteX30" fmla="*/ 108 w 426"/>
              <a:gd name="connsiteY30" fmla="*/ 1372 h 2350"/>
              <a:gd name="connsiteX31" fmla="*/ 66 w 426"/>
              <a:gd name="connsiteY31" fmla="*/ 1324 h 2350"/>
              <a:gd name="connsiteX32" fmla="*/ 60 w 426"/>
              <a:gd name="connsiteY32" fmla="*/ 1270 h 2350"/>
              <a:gd name="connsiteX33" fmla="*/ 72 w 426"/>
              <a:gd name="connsiteY33" fmla="*/ 1234 h 2350"/>
              <a:gd name="connsiteX34" fmla="*/ 78 w 426"/>
              <a:gd name="connsiteY34" fmla="*/ 1192 h 2350"/>
              <a:gd name="connsiteX35" fmla="*/ 84 w 426"/>
              <a:gd name="connsiteY35" fmla="*/ 1174 h 2350"/>
              <a:gd name="connsiteX36" fmla="*/ 24 w 426"/>
              <a:gd name="connsiteY36" fmla="*/ 1150 h 2350"/>
              <a:gd name="connsiteX37" fmla="*/ 120 w 426"/>
              <a:gd name="connsiteY37" fmla="*/ 1096 h 2350"/>
              <a:gd name="connsiteX38" fmla="*/ 234 w 426"/>
              <a:gd name="connsiteY38" fmla="*/ 1012 h 2350"/>
              <a:gd name="connsiteX39" fmla="*/ 228 w 426"/>
              <a:gd name="connsiteY39" fmla="*/ 946 h 2350"/>
              <a:gd name="connsiteX40" fmla="*/ 234 w 426"/>
              <a:gd name="connsiteY40" fmla="*/ 868 h 2350"/>
              <a:gd name="connsiteX41" fmla="*/ 240 w 426"/>
              <a:gd name="connsiteY41" fmla="*/ 826 h 2350"/>
              <a:gd name="connsiteX42" fmla="*/ 246 w 426"/>
              <a:gd name="connsiteY42" fmla="*/ 808 h 2350"/>
              <a:gd name="connsiteX43" fmla="*/ 234 w 426"/>
              <a:gd name="connsiteY43" fmla="*/ 772 h 2350"/>
              <a:gd name="connsiteX44" fmla="*/ 258 w 426"/>
              <a:gd name="connsiteY44" fmla="*/ 742 h 2350"/>
              <a:gd name="connsiteX45" fmla="*/ 282 w 426"/>
              <a:gd name="connsiteY45" fmla="*/ 718 h 2350"/>
              <a:gd name="connsiteX46" fmla="*/ 204 w 426"/>
              <a:gd name="connsiteY46" fmla="*/ 592 h 2350"/>
              <a:gd name="connsiteX47" fmla="*/ 240 w 426"/>
              <a:gd name="connsiteY47" fmla="*/ 526 h 2350"/>
              <a:gd name="connsiteX48" fmla="*/ 270 w 426"/>
              <a:gd name="connsiteY48" fmla="*/ 496 h 2350"/>
              <a:gd name="connsiteX49" fmla="*/ 300 w 426"/>
              <a:gd name="connsiteY49" fmla="*/ 460 h 2350"/>
              <a:gd name="connsiteX50" fmla="*/ 306 w 426"/>
              <a:gd name="connsiteY50" fmla="*/ 376 h 2350"/>
              <a:gd name="connsiteX51" fmla="*/ 312 w 426"/>
              <a:gd name="connsiteY51" fmla="*/ 352 h 2350"/>
              <a:gd name="connsiteX52" fmla="*/ 354 w 426"/>
              <a:gd name="connsiteY52" fmla="*/ 281 h 2350"/>
              <a:gd name="connsiteX53" fmla="*/ 389 w 426"/>
              <a:gd name="connsiteY53" fmla="*/ 201 h 2350"/>
              <a:gd name="connsiteX54" fmla="*/ 424 w 426"/>
              <a:gd name="connsiteY54" fmla="*/ 126 h 2350"/>
              <a:gd name="connsiteX55" fmla="*/ 384 w 426"/>
              <a:gd name="connsiteY55" fmla="*/ 30 h 2350"/>
              <a:gd name="connsiteX56" fmla="*/ 359 w 426"/>
              <a:gd name="connsiteY56" fmla="*/ 10 h 2350"/>
              <a:gd name="connsiteX57" fmla="*/ 364 w 426"/>
              <a:gd name="connsiteY57" fmla="*/ 15 h 2350"/>
              <a:gd name="connsiteX58" fmla="*/ 325 w 426"/>
              <a:gd name="connsiteY58" fmla="*/ 12 h 2350"/>
              <a:gd name="connsiteX59" fmla="*/ 339 w 426"/>
              <a:gd name="connsiteY59" fmla="*/ 80 h 2350"/>
              <a:gd name="connsiteX60" fmla="*/ 339 w 426"/>
              <a:gd name="connsiteY60" fmla="*/ 115 h 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26" h="2350">
                <a:moveTo>
                  <a:pt x="426" y="2350"/>
                </a:moveTo>
                <a:cubicBezTo>
                  <a:pt x="401" y="2333"/>
                  <a:pt x="387" y="2312"/>
                  <a:pt x="378" y="2284"/>
                </a:cubicBezTo>
                <a:cubicBezTo>
                  <a:pt x="386" y="2239"/>
                  <a:pt x="388" y="2203"/>
                  <a:pt x="414" y="2164"/>
                </a:cubicBezTo>
                <a:cubicBezTo>
                  <a:pt x="400" y="2108"/>
                  <a:pt x="366" y="2115"/>
                  <a:pt x="318" y="2110"/>
                </a:cubicBezTo>
                <a:cubicBezTo>
                  <a:pt x="272" y="2079"/>
                  <a:pt x="300" y="2042"/>
                  <a:pt x="252" y="2026"/>
                </a:cubicBezTo>
                <a:cubicBezTo>
                  <a:pt x="242" y="1995"/>
                  <a:pt x="226" y="2002"/>
                  <a:pt x="246" y="1972"/>
                </a:cubicBezTo>
                <a:cubicBezTo>
                  <a:pt x="219" y="1931"/>
                  <a:pt x="256" y="1959"/>
                  <a:pt x="276" y="1966"/>
                </a:cubicBezTo>
                <a:cubicBezTo>
                  <a:pt x="302" y="1964"/>
                  <a:pt x="329" y="1967"/>
                  <a:pt x="354" y="1960"/>
                </a:cubicBezTo>
                <a:cubicBezTo>
                  <a:pt x="361" y="1958"/>
                  <a:pt x="360" y="1947"/>
                  <a:pt x="366" y="1942"/>
                </a:cubicBezTo>
                <a:cubicBezTo>
                  <a:pt x="371" y="1938"/>
                  <a:pt x="378" y="1938"/>
                  <a:pt x="384" y="1936"/>
                </a:cubicBezTo>
                <a:cubicBezTo>
                  <a:pt x="386" y="1930"/>
                  <a:pt x="386" y="1922"/>
                  <a:pt x="390" y="1918"/>
                </a:cubicBezTo>
                <a:cubicBezTo>
                  <a:pt x="396" y="1912"/>
                  <a:pt x="411" y="1914"/>
                  <a:pt x="414" y="1906"/>
                </a:cubicBezTo>
                <a:cubicBezTo>
                  <a:pt x="417" y="1899"/>
                  <a:pt x="405" y="1895"/>
                  <a:pt x="402" y="1888"/>
                </a:cubicBezTo>
                <a:cubicBezTo>
                  <a:pt x="381" y="1840"/>
                  <a:pt x="382" y="1823"/>
                  <a:pt x="324" y="1804"/>
                </a:cubicBezTo>
                <a:cubicBezTo>
                  <a:pt x="314" y="1806"/>
                  <a:pt x="300" y="1802"/>
                  <a:pt x="294" y="1810"/>
                </a:cubicBezTo>
                <a:cubicBezTo>
                  <a:pt x="289" y="1816"/>
                  <a:pt x="300" y="1826"/>
                  <a:pt x="300" y="1834"/>
                </a:cubicBezTo>
                <a:cubicBezTo>
                  <a:pt x="300" y="1858"/>
                  <a:pt x="292" y="1860"/>
                  <a:pt x="276" y="1876"/>
                </a:cubicBezTo>
                <a:cubicBezTo>
                  <a:pt x="274" y="1890"/>
                  <a:pt x="282" y="1911"/>
                  <a:pt x="270" y="1918"/>
                </a:cubicBezTo>
                <a:cubicBezTo>
                  <a:pt x="254" y="1927"/>
                  <a:pt x="233" y="1918"/>
                  <a:pt x="216" y="1912"/>
                </a:cubicBezTo>
                <a:cubicBezTo>
                  <a:pt x="201" y="1907"/>
                  <a:pt x="198" y="1886"/>
                  <a:pt x="186" y="1876"/>
                </a:cubicBezTo>
                <a:cubicBezTo>
                  <a:pt x="162" y="1856"/>
                  <a:pt x="138" y="1856"/>
                  <a:pt x="108" y="1852"/>
                </a:cubicBezTo>
                <a:cubicBezTo>
                  <a:pt x="98" y="1823"/>
                  <a:pt x="105" y="1822"/>
                  <a:pt x="126" y="1804"/>
                </a:cubicBezTo>
                <a:cubicBezTo>
                  <a:pt x="139" y="1793"/>
                  <a:pt x="162" y="1768"/>
                  <a:pt x="162" y="1768"/>
                </a:cubicBezTo>
                <a:cubicBezTo>
                  <a:pt x="160" y="1746"/>
                  <a:pt x="165" y="1722"/>
                  <a:pt x="156" y="1702"/>
                </a:cubicBezTo>
                <a:cubicBezTo>
                  <a:pt x="150" y="1689"/>
                  <a:pt x="120" y="1678"/>
                  <a:pt x="120" y="1678"/>
                </a:cubicBezTo>
                <a:cubicBezTo>
                  <a:pt x="107" y="1658"/>
                  <a:pt x="91" y="1650"/>
                  <a:pt x="78" y="1630"/>
                </a:cubicBezTo>
                <a:cubicBezTo>
                  <a:pt x="87" y="1603"/>
                  <a:pt x="115" y="1589"/>
                  <a:pt x="132" y="1564"/>
                </a:cubicBezTo>
                <a:cubicBezTo>
                  <a:pt x="142" y="1522"/>
                  <a:pt x="150" y="1498"/>
                  <a:pt x="180" y="1468"/>
                </a:cubicBezTo>
                <a:cubicBezTo>
                  <a:pt x="176" y="1462"/>
                  <a:pt x="174" y="1454"/>
                  <a:pt x="168" y="1450"/>
                </a:cubicBezTo>
                <a:cubicBezTo>
                  <a:pt x="159" y="1445"/>
                  <a:pt x="144" y="1452"/>
                  <a:pt x="138" y="1444"/>
                </a:cubicBezTo>
                <a:cubicBezTo>
                  <a:pt x="113" y="1407"/>
                  <a:pt x="152" y="1387"/>
                  <a:pt x="108" y="1372"/>
                </a:cubicBezTo>
                <a:cubicBezTo>
                  <a:pt x="80" y="1330"/>
                  <a:pt x="96" y="1344"/>
                  <a:pt x="66" y="1324"/>
                </a:cubicBezTo>
                <a:cubicBezTo>
                  <a:pt x="49" y="1298"/>
                  <a:pt x="50" y="1309"/>
                  <a:pt x="60" y="1270"/>
                </a:cubicBezTo>
                <a:cubicBezTo>
                  <a:pt x="63" y="1258"/>
                  <a:pt x="72" y="1234"/>
                  <a:pt x="72" y="1234"/>
                </a:cubicBezTo>
                <a:cubicBezTo>
                  <a:pt x="74" y="1220"/>
                  <a:pt x="75" y="1206"/>
                  <a:pt x="78" y="1192"/>
                </a:cubicBezTo>
                <a:cubicBezTo>
                  <a:pt x="79" y="1186"/>
                  <a:pt x="86" y="1180"/>
                  <a:pt x="84" y="1174"/>
                </a:cubicBezTo>
                <a:cubicBezTo>
                  <a:pt x="78" y="1158"/>
                  <a:pt x="38" y="1155"/>
                  <a:pt x="24" y="1150"/>
                </a:cubicBezTo>
                <a:cubicBezTo>
                  <a:pt x="0" y="1079"/>
                  <a:pt x="28" y="1102"/>
                  <a:pt x="120" y="1096"/>
                </a:cubicBezTo>
                <a:cubicBezTo>
                  <a:pt x="97" y="1026"/>
                  <a:pt x="190" y="1023"/>
                  <a:pt x="234" y="1012"/>
                </a:cubicBezTo>
                <a:cubicBezTo>
                  <a:pt x="240" y="976"/>
                  <a:pt x="257" y="965"/>
                  <a:pt x="228" y="946"/>
                </a:cubicBezTo>
                <a:cubicBezTo>
                  <a:pt x="210" y="892"/>
                  <a:pt x="217" y="920"/>
                  <a:pt x="234" y="868"/>
                </a:cubicBezTo>
                <a:cubicBezTo>
                  <a:pt x="236" y="854"/>
                  <a:pt x="237" y="840"/>
                  <a:pt x="240" y="826"/>
                </a:cubicBezTo>
                <a:cubicBezTo>
                  <a:pt x="241" y="820"/>
                  <a:pt x="247" y="814"/>
                  <a:pt x="246" y="808"/>
                </a:cubicBezTo>
                <a:cubicBezTo>
                  <a:pt x="245" y="795"/>
                  <a:pt x="234" y="772"/>
                  <a:pt x="234" y="772"/>
                </a:cubicBezTo>
                <a:cubicBezTo>
                  <a:pt x="249" y="727"/>
                  <a:pt x="227" y="781"/>
                  <a:pt x="258" y="742"/>
                </a:cubicBezTo>
                <a:cubicBezTo>
                  <a:pt x="281" y="713"/>
                  <a:pt x="243" y="731"/>
                  <a:pt x="282" y="718"/>
                </a:cubicBezTo>
                <a:cubicBezTo>
                  <a:pt x="317" y="666"/>
                  <a:pt x="232" y="629"/>
                  <a:pt x="204" y="592"/>
                </a:cubicBezTo>
                <a:cubicBezTo>
                  <a:pt x="191" y="553"/>
                  <a:pt x="218" y="552"/>
                  <a:pt x="240" y="526"/>
                </a:cubicBezTo>
                <a:cubicBezTo>
                  <a:pt x="265" y="496"/>
                  <a:pt x="237" y="518"/>
                  <a:pt x="270" y="496"/>
                </a:cubicBezTo>
                <a:cubicBezTo>
                  <a:pt x="279" y="483"/>
                  <a:pt x="296" y="475"/>
                  <a:pt x="300" y="460"/>
                </a:cubicBezTo>
                <a:cubicBezTo>
                  <a:pt x="306" y="433"/>
                  <a:pt x="303" y="404"/>
                  <a:pt x="306" y="376"/>
                </a:cubicBezTo>
                <a:cubicBezTo>
                  <a:pt x="307" y="368"/>
                  <a:pt x="310" y="360"/>
                  <a:pt x="312" y="352"/>
                </a:cubicBezTo>
                <a:cubicBezTo>
                  <a:pt x="314" y="334"/>
                  <a:pt x="342" y="388"/>
                  <a:pt x="354" y="281"/>
                </a:cubicBezTo>
                <a:cubicBezTo>
                  <a:pt x="367" y="256"/>
                  <a:pt x="377" y="227"/>
                  <a:pt x="389" y="201"/>
                </a:cubicBezTo>
                <a:cubicBezTo>
                  <a:pt x="401" y="175"/>
                  <a:pt x="425" y="154"/>
                  <a:pt x="424" y="126"/>
                </a:cubicBezTo>
                <a:cubicBezTo>
                  <a:pt x="423" y="98"/>
                  <a:pt x="395" y="49"/>
                  <a:pt x="384" y="30"/>
                </a:cubicBezTo>
                <a:cubicBezTo>
                  <a:pt x="373" y="11"/>
                  <a:pt x="362" y="12"/>
                  <a:pt x="359" y="10"/>
                </a:cubicBezTo>
                <a:cubicBezTo>
                  <a:pt x="356" y="8"/>
                  <a:pt x="370" y="15"/>
                  <a:pt x="364" y="15"/>
                </a:cubicBezTo>
                <a:cubicBezTo>
                  <a:pt x="358" y="15"/>
                  <a:pt x="314" y="3"/>
                  <a:pt x="325" y="12"/>
                </a:cubicBezTo>
                <a:cubicBezTo>
                  <a:pt x="328" y="0"/>
                  <a:pt x="337" y="63"/>
                  <a:pt x="339" y="80"/>
                </a:cubicBezTo>
                <a:cubicBezTo>
                  <a:pt x="341" y="97"/>
                  <a:pt x="334" y="139"/>
                  <a:pt x="339" y="115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724775" y="4154488"/>
            <a:ext cx="1063625" cy="21336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6" y="1326"/>
              </a:cxn>
              <a:cxn ang="0">
                <a:pos x="42" y="1302"/>
              </a:cxn>
              <a:cxn ang="0">
                <a:pos x="120" y="1314"/>
              </a:cxn>
              <a:cxn ang="0">
                <a:pos x="114" y="1272"/>
              </a:cxn>
              <a:cxn ang="0">
                <a:pos x="78" y="1260"/>
              </a:cxn>
              <a:cxn ang="0">
                <a:pos x="54" y="1206"/>
              </a:cxn>
              <a:cxn ang="0">
                <a:pos x="48" y="1188"/>
              </a:cxn>
              <a:cxn ang="0">
                <a:pos x="60" y="1170"/>
              </a:cxn>
              <a:cxn ang="0">
                <a:pos x="66" y="1140"/>
              </a:cxn>
              <a:cxn ang="0">
                <a:pos x="102" y="1116"/>
              </a:cxn>
              <a:cxn ang="0">
                <a:pos x="120" y="1104"/>
              </a:cxn>
              <a:cxn ang="0">
                <a:pos x="156" y="1056"/>
              </a:cxn>
              <a:cxn ang="0">
                <a:pos x="156" y="990"/>
              </a:cxn>
              <a:cxn ang="0">
                <a:pos x="180" y="996"/>
              </a:cxn>
              <a:cxn ang="0">
                <a:pos x="186" y="1020"/>
              </a:cxn>
              <a:cxn ang="0">
                <a:pos x="222" y="1026"/>
              </a:cxn>
              <a:cxn ang="0">
                <a:pos x="258" y="1002"/>
              </a:cxn>
              <a:cxn ang="0">
                <a:pos x="276" y="990"/>
              </a:cxn>
              <a:cxn ang="0">
                <a:pos x="234" y="948"/>
              </a:cxn>
              <a:cxn ang="0">
                <a:pos x="294" y="888"/>
              </a:cxn>
              <a:cxn ang="0">
                <a:pos x="312" y="840"/>
              </a:cxn>
              <a:cxn ang="0">
                <a:pos x="276" y="816"/>
              </a:cxn>
              <a:cxn ang="0">
                <a:pos x="252" y="762"/>
              </a:cxn>
              <a:cxn ang="0">
                <a:pos x="276" y="708"/>
              </a:cxn>
              <a:cxn ang="0">
                <a:pos x="312" y="684"/>
              </a:cxn>
              <a:cxn ang="0">
                <a:pos x="402" y="624"/>
              </a:cxn>
              <a:cxn ang="0">
                <a:pos x="390" y="642"/>
              </a:cxn>
              <a:cxn ang="0">
                <a:pos x="426" y="654"/>
              </a:cxn>
              <a:cxn ang="0">
                <a:pos x="474" y="618"/>
              </a:cxn>
              <a:cxn ang="0">
                <a:pos x="492" y="624"/>
              </a:cxn>
              <a:cxn ang="0">
                <a:pos x="498" y="648"/>
              </a:cxn>
              <a:cxn ang="0">
                <a:pos x="522" y="642"/>
              </a:cxn>
              <a:cxn ang="0">
                <a:pos x="552" y="582"/>
              </a:cxn>
              <a:cxn ang="0">
                <a:pos x="612" y="570"/>
              </a:cxn>
              <a:cxn ang="0">
                <a:pos x="642" y="558"/>
              </a:cxn>
              <a:cxn ang="0">
                <a:pos x="666" y="552"/>
              </a:cxn>
              <a:cxn ang="0">
                <a:pos x="660" y="534"/>
              </a:cxn>
              <a:cxn ang="0">
                <a:pos x="654" y="510"/>
              </a:cxn>
              <a:cxn ang="0">
                <a:pos x="588" y="504"/>
              </a:cxn>
              <a:cxn ang="0">
                <a:pos x="612" y="426"/>
              </a:cxn>
              <a:cxn ang="0">
                <a:pos x="594" y="360"/>
              </a:cxn>
              <a:cxn ang="0">
                <a:pos x="570" y="276"/>
              </a:cxn>
              <a:cxn ang="0">
                <a:pos x="516" y="228"/>
              </a:cxn>
              <a:cxn ang="0">
                <a:pos x="468" y="168"/>
              </a:cxn>
              <a:cxn ang="0">
                <a:pos x="438" y="90"/>
              </a:cxn>
              <a:cxn ang="0">
                <a:pos x="426" y="72"/>
              </a:cxn>
              <a:cxn ang="0">
                <a:pos x="462" y="60"/>
              </a:cxn>
              <a:cxn ang="0">
                <a:pos x="474" y="24"/>
              </a:cxn>
              <a:cxn ang="0">
                <a:pos x="510" y="0"/>
              </a:cxn>
            </a:cxnLst>
            <a:rect l="0" t="0" r="r" b="b"/>
            <a:pathLst>
              <a:path w="670" h="1344">
                <a:moveTo>
                  <a:pt x="0" y="1344"/>
                </a:moveTo>
                <a:cubicBezTo>
                  <a:pt x="2" y="1338"/>
                  <a:pt x="2" y="1330"/>
                  <a:pt x="6" y="1326"/>
                </a:cubicBezTo>
                <a:cubicBezTo>
                  <a:pt x="16" y="1316"/>
                  <a:pt x="42" y="1302"/>
                  <a:pt x="42" y="1302"/>
                </a:cubicBezTo>
                <a:cubicBezTo>
                  <a:pt x="83" y="1310"/>
                  <a:pt x="78" y="1322"/>
                  <a:pt x="120" y="1314"/>
                </a:cubicBezTo>
                <a:cubicBezTo>
                  <a:pt x="118" y="1300"/>
                  <a:pt x="123" y="1283"/>
                  <a:pt x="114" y="1272"/>
                </a:cubicBezTo>
                <a:cubicBezTo>
                  <a:pt x="106" y="1262"/>
                  <a:pt x="78" y="1260"/>
                  <a:pt x="78" y="1260"/>
                </a:cubicBezTo>
                <a:cubicBezTo>
                  <a:pt x="59" y="1231"/>
                  <a:pt x="68" y="1249"/>
                  <a:pt x="54" y="1206"/>
                </a:cubicBezTo>
                <a:cubicBezTo>
                  <a:pt x="52" y="1200"/>
                  <a:pt x="48" y="1188"/>
                  <a:pt x="48" y="1188"/>
                </a:cubicBezTo>
                <a:cubicBezTo>
                  <a:pt x="52" y="1182"/>
                  <a:pt x="57" y="1177"/>
                  <a:pt x="60" y="1170"/>
                </a:cubicBezTo>
                <a:cubicBezTo>
                  <a:pt x="64" y="1160"/>
                  <a:pt x="60" y="1148"/>
                  <a:pt x="66" y="1140"/>
                </a:cubicBezTo>
                <a:cubicBezTo>
                  <a:pt x="75" y="1129"/>
                  <a:pt x="90" y="1124"/>
                  <a:pt x="102" y="1116"/>
                </a:cubicBezTo>
                <a:cubicBezTo>
                  <a:pt x="108" y="1112"/>
                  <a:pt x="120" y="1104"/>
                  <a:pt x="120" y="1104"/>
                </a:cubicBezTo>
                <a:cubicBezTo>
                  <a:pt x="133" y="1084"/>
                  <a:pt x="148" y="1079"/>
                  <a:pt x="156" y="1056"/>
                </a:cubicBezTo>
                <a:cubicBezTo>
                  <a:pt x="128" y="1028"/>
                  <a:pt x="135" y="1021"/>
                  <a:pt x="156" y="990"/>
                </a:cubicBezTo>
                <a:cubicBezTo>
                  <a:pt x="164" y="992"/>
                  <a:pt x="174" y="990"/>
                  <a:pt x="180" y="996"/>
                </a:cubicBezTo>
                <a:cubicBezTo>
                  <a:pt x="186" y="1002"/>
                  <a:pt x="179" y="1015"/>
                  <a:pt x="186" y="1020"/>
                </a:cubicBezTo>
                <a:cubicBezTo>
                  <a:pt x="196" y="1027"/>
                  <a:pt x="210" y="1024"/>
                  <a:pt x="222" y="1026"/>
                </a:cubicBezTo>
                <a:cubicBezTo>
                  <a:pt x="234" y="1018"/>
                  <a:pt x="246" y="1010"/>
                  <a:pt x="258" y="1002"/>
                </a:cubicBezTo>
                <a:cubicBezTo>
                  <a:pt x="264" y="998"/>
                  <a:pt x="276" y="990"/>
                  <a:pt x="276" y="990"/>
                </a:cubicBezTo>
                <a:cubicBezTo>
                  <a:pt x="248" y="949"/>
                  <a:pt x="266" y="959"/>
                  <a:pt x="234" y="948"/>
                </a:cubicBezTo>
                <a:cubicBezTo>
                  <a:pt x="219" y="902"/>
                  <a:pt x="255" y="894"/>
                  <a:pt x="294" y="888"/>
                </a:cubicBezTo>
                <a:cubicBezTo>
                  <a:pt x="313" y="882"/>
                  <a:pt x="332" y="863"/>
                  <a:pt x="312" y="840"/>
                </a:cubicBezTo>
                <a:cubicBezTo>
                  <a:pt x="303" y="829"/>
                  <a:pt x="276" y="816"/>
                  <a:pt x="276" y="816"/>
                </a:cubicBezTo>
                <a:cubicBezTo>
                  <a:pt x="262" y="773"/>
                  <a:pt x="271" y="791"/>
                  <a:pt x="252" y="762"/>
                </a:cubicBezTo>
                <a:cubicBezTo>
                  <a:pt x="271" y="733"/>
                  <a:pt x="262" y="751"/>
                  <a:pt x="276" y="708"/>
                </a:cubicBezTo>
                <a:cubicBezTo>
                  <a:pt x="283" y="688"/>
                  <a:pt x="298" y="691"/>
                  <a:pt x="312" y="684"/>
                </a:cubicBezTo>
                <a:cubicBezTo>
                  <a:pt x="346" y="667"/>
                  <a:pt x="371" y="645"/>
                  <a:pt x="402" y="624"/>
                </a:cubicBezTo>
                <a:cubicBezTo>
                  <a:pt x="398" y="630"/>
                  <a:pt x="385" y="636"/>
                  <a:pt x="390" y="642"/>
                </a:cubicBezTo>
                <a:cubicBezTo>
                  <a:pt x="398" y="652"/>
                  <a:pt x="426" y="654"/>
                  <a:pt x="426" y="654"/>
                </a:cubicBezTo>
                <a:cubicBezTo>
                  <a:pt x="453" y="647"/>
                  <a:pt x="465" y="645"/>
                  <a:pt x="474" y="618"/>
                </a:cubicBezTo>
                <a:cubicBezTo>
                  <a:pt x="480" y="620"/>
                  <a:pt x="490" y="618"/>
                  <a:pt x="492" y="624"/>
                </a:cubicBezTo>
                <a:cubicBezTo>
                  <a:pt x="500" y="655"/>
                  <a:pt x="453" y="633"/>
                  <a:pt x="498" y="648"/>
                </a:cubicBezTo>
                <a:cubicBezTo>
                  <a:pt x="506" y="646"/>
                  <a:pt x="515" y="647"/>
                  <a:pt x="522" y="642"/>
                </a:cubicBezTo>
                <a:cubicBezTo>
                  <a:pt x="543" y="628"/>
                  <a:pt x="532" y="598"/>
                  <a:pt x="552" y="582"/>
                </a:cubicBezTo>
                <a:cubicBezTo>
                  <a:pt x="568" y="569"/>
                  <a:pt x="592" y="573"/>
                  <a:pt x="612" y="570"/>
                </a:cubicBezTo>
                <a:cubicBezTo>
                  <a:pt x="622" y="566"/>
                  <a:pt x="632" y="561"/>
                  <a:pt x="642" y="558"/>
                </a:cubicBezTo>
                <a:cubicBezTo>
                  <a:pt x="650" y="555"/>
                  <a:pt x="661" y="559"/>
                  <a:pt x="666" y="552"/>
                </a:cubicBezTo>
                <a:cubicBezTo>
                  <a:pt x="670" y="547"/>
                  <a:pt x="662" y="540"/>
                  <a:pt x="660" y="534"/>
                </a:cubicBezTo>
                <a:cubicBezTo>
                  <a:pt x="658" y="526"/>
                  <a:pt x="662" y="513"/>
                  <a:pt x="654" y="510"/>
                </a:cubicBezTo>
                <a:cubicBezTo>
                  <a:pt x="634" y="502"/>
                  <a:pt x="610" y="506"/>
                  <a:pt x="588" y="504"/>
                </a:cubicBezTo>
                <a:cubicBezTo>
                  <a:pt x="563" y="466"/>
                  <a:pt x="567" y="441"/>
                  <a:pt x="612" y="426"/>
                </a:cubicBezTo>
                <a:cubicBezTo>
                  <a:pt x="620" y="395"/>
                  <a:pt x="622" y="378"/>
                  <a:pt x="594" y="360"/>
                </a:cubicBezTo>
                <a:cubicBezTo>
                  <a:pt x="570" y="325"/>
                  <a:pt x="588" y="312"/>
                  <a:pt x="570" y="276"/>
                </a:cubicBezTo>
                <a:cubicBezTo>
                  <a:pt x="560" y="255"/>
                  <a:pt x="535" y="241"/>
                  <a:pt x="516" y="228"/>
                </a:cubicBezTo>
                <a:cubicBezTo>
                  <a:pt x="495" y="197"/>
                  <a:pt x="482" y="211"/>
                  <a:pt x="468" y="168"/>
                </a:cubicBezTo>
                <a:cubicBezTo>
                  <a:pt x="460" y="112"/>
                  <a:pt x="470" y="138"/>
                  <a:pt x="438" y="90"/>
                </a:cubicBezTo>
                <a:cubicBezTo>
                  <a:pt x="434" y="84"/>
                  <a:pt x="426" y="72"/>
                  <a:pt x="426" y="72"/>
                </a:cubicBezTo>
                <a:cubicBezTo>
                  <a:pt x="438" y="68"/>
                  <a:pt x="450" y="64"/>
                  <a:pt x="462" y="60"/>
                </a:cubicBezTo>
                <a:cubicBezTo>
                  <a:pt x="474" y="56"/>
                  <a:pt x="470" y="36"/>
                  <a:pt x="474" y="24"/>
                </a:cubicBezTo>
                <a:cubicBezTo>
                  <a:pt x="481" y="2"/>
                  <a:pt x="485" y="0"/>
                  <a:pt x="510" y="0"/>
                </a:cubicBezTo>
              </a:path>
            </a:pathLst>
          </a:cu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785786" y="3298409"/>
            <a:ext cx="2643206" cy="487783"/>
          </a:xfrm>
          <a:custGeom>
            <a:avLst/>
            <a:gdLst/>
            <a:ahLst/>
            <a:cxnLst>
              <a:cxn ang="0">
                <a:pos x="0" y="337"/>
              </a:cxn>
              <a:cxn ang="0">
                <a:pos x="340" y="156"/>
              </a:cxn>
              <a:cxn ang="0">
                <a:pos x="1126" y="156"/>
              </a:cxn>
              <a:cxn ang="0">
                <a:pos x="1270" y="0"/>
              </a:cxn>
              <a:cxn ang="0">
                <a:pos x="1876" y="282"/>
              </a:cxn>
            </a:cxnLst>
            <a:rect l="0" t="0" r="r" b="b"/>
            <a:pathLst>
              <a:path w="1876" h="337">
                <a:moveTo>
                  <a:pt x="0" y="337"/>
                </a:moveTo>
                <a:lnTo>
                  <a:pt x="340" y="156"/>
                </a:lnTo>
                <a:lnTo>
                  <a:pt x="1126" y="156"/>
                </a:lnTo>
                <a:lnTo>
                  <a:pt x="1270" y="0"/>
                </a:lnTo>
                <a:lnTo>
                  <a:pt x="1876" y="282"/>
                </a:lnTo>
              </a:path>
            </a:pathLst>
          </a:custGeom>
          <a:noFill/>
          <a:ln w="57150" cmpd="sng">
            <a:solidFill>
              <a:srgbClr val="66FFFF"/>
            </a:solidFill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3428992" y="3751481"/>
            <a:ext cx="1285884" cy="86995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9" y="14"/>
              </a:cxn>
              <a:cxn ang="0">
                <a:pos x="337" y="278"/>
              </a:cxn>
              <a:cxn ang="0">
                <a:pos x="469" y="410"/>
              </a:cxn>
              <a:cxn ang="0">
                <a:pos x="541" y="416"/>
              </a:cxn>
              <a:cxn ang="0">
                <a:pos x="565" y="464"/>
              </a:cxn>
            </a:cxnLst>
            <a:rect l="0" t="0" r="r" b="b"/>
            <a:pathLst>
              <a:path w="565" h="464">
                <a:moveTo>
                  <a:pt x="0" y="0"/>
                </a:moveTo>
                <a:lnTo>
                  <a:pt x="79" y="14"/>
                </a:lnTo>
                <a:lnTo>
                  <a:pt x="337" y="278"/>
                </a:lnTo>
                <a:lnTo>
                  <a:pt x="469" y="410"/>
                </a:lnTo>
                <a:lnTo>
                  <a:pt x="541" y="416"/>
                </a:lnTo>
                <a:lnTo>
                  <a:pt x="565" y="464"/>
                </a:lnTo>
              </a:path>
            </a:pathLst>
          </a:custGeom>
          <a:noFill/>
          <a:ln w="57150" cmpd="sng">
            <a:solidFill>
              <a:srgbClr val="66FFFF"/>
            </a:solidFill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35" name="Freeform 11"/>
          <p:cNvSpPr>
            <a:spLocks/>
          </p:cNvSpPr>
          <p:nvPr/>
        </p:nvSpPr>
        <p:spPr bwMode="auto">
          <a:xfrm>
            <a:off x="5438775" y="3393657"/>
            <a:ext cx="171450" cy="1362075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108" y="318"/>
              </a:cxn>
              <a:cxn ang="0">
                <a:pos x="0" y="858"/>
              </a:cxn>
            </a:cxnLst>
            <a:rect l="0" t="0" r="r" b="b"/>
            <a:pathLst>
              <a:path w="108" h="858">
                <a:moveTo>
                  <a:pt x="108" y="0"/>
                </a:moveTo>
                <a:lnTo>
                  <a:pt x="108" y="318"/>
                </a:lnTo>
                <a:lnTo>
                  <a:pt x="0" y="858"/>
                </a:lnTo>
              </a:path>
            </a:pathLst>
          </a:custGeom>
          <a:noFill/>
          <a:ln w="57150" cmpd="sng">
            <a:solidFill>
              <a:srgbClr val="66FFFF"/>
            </a:solidFill>
            <a:round/>
            <a:headEnd type="none" w="med" len="med"/>
            <a:tailEnd type="none" w="med" len="med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/>
          <a:lstStyle/>
          <a:p>
            <a:pPr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89" name="Line 12"/>
          <p:cNvSpPr>
            <a:spLocks noChangeShapeType="1"/>
          </p:cNvSpPr>
          <p:nvPr/>
        </p:nvSpPr>
        <p:spPr bwMode="auto">
          <a:xfrm flipH="1">
            <a:off x="5148263" y="4495800"/>
            <a:ext cx="338137" cy="425450"/>
          </a:xfrm>
          <a:prstGeom prst="line">
            <a:avLst/>
          </a:prstGeom>
          <a:noFill/>
          <a:ln w="57150">
            <a:solidFill>
              <a:srgbClr val="FF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7" name="Oval 13"/>
          <p:cNvSpPr>
            <a:spLocks noChangeArrowheads="1"/>
          </p:cNvSpPr>
          <p:nvPr/>
        </p:nvSpPr>
        <p:spPr bwMode="auto">
          <a:xfrm>
            <a:off x="222250" y="3135313"/>
            <a:ext cx="217488" cy="2159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38" name="Oval 14"/>
          <p:cNvSpPr>
            <a:spLocks noChangeArrowheads="1"/>
          </p:cNvSpPr>
          <p:nvPr/>
        </p:nvSpPr>
        <p:spPr bwMode="auto">
          <a:xfrm>
            <a:off x="668338" y="3714750"/>
            <a:ext cx="217487" cy="2159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th-TH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39" name="Oval 15"/>
          <p:cNvSpPr>
            <a:spLocks noChangeArrowheads="1"/>
          </p:cNvSpPr>
          <p:nvPr/>
        </p:nvSpPr>
        <p:spPr bwMode="auto">
          <a:xfrm>
            <a:off x="3071813" y="4500563"/>
            <a:ext cx="217487" cy="2159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40" name="Oval 16"/>
          <p:cNvSpPr>
            <a:spLocks noChangeArrowheads="1"/>
          </p:cNvSpPr>
          <p:nvPr/>
        </p:nvSpPr>
        <p:spPr bwMode="auto">
          <a:xfrm>
            <a:off x="5186363" y="3430588"/>
            <a:ext cx="217487" cy="2159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42" name="Oval 18"/>
          <p:cNvSpPr>
            <a:spLocks noChangeArrowheads="1"/>
          </p:cNvSpPr>
          <p:nvPr/>
        </p:nvSpPr>
        <p:spPr bwMode="auto">
          <a:xfrm>
            <a:off x="7856538" y="5157788"/>
            <a:ext cx="217487" cy="2159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4613" y="4075113"/>
            <a:ext cx="1252309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Mae </a:t>
            </a:r>
            <a:r>
              <a:rPr lang="en-US" sz="1600" b="1" dirty="0" err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Klong</a:t>
            </a:r>
            <a:r>
              <a:rPr lang="en-US" sz="16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Dam</a:t>
            </a:r>
            <a:endParaRPr lang="th-TH" sz="16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435225" y="2578100"/>
            <a:ext cx="990037" cy="340519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Thachin</a:t>
            </a:r>
            <a:r>
              <a:rPr lang="en-US" sz="1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River</a:t>
            </a:r>
            <a:endParaRPr lang="th-TH" sz="14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149850" y="2292350"/>
            <a:ext cx="1204591" cy="34051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ChaoPhraya</a:t>
            </a:r>
            <a:r>
              <a:rPr lang="en-US" sz="14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 River</a:t>
            </a:r>
            <a:endParaRPr lang="th-TH" sz="14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98" name="TextBox 61"/>
          <p:cNvSpPr txBox="1">
            <a:spLocks noChangeArrowheads="1"/>
          </p:cNvSpPr>
          <p:nvPr/>
        </p:nvSpPr>
        <p:spPr bwMode="auto">
          <a:xfrm>
            <a:off x="142875" y="2786063"/>
            <a:ext cx="14493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th-TH" sz="1600" b="1" dirty="0" err="1">
                <a:solidFill>
                  <a:srgbClr val="A6A6A6"/>
                </a:solidFill>
                <a:latin typeface="TH SarabunPSK" pitchFamily="34" charset="-34"/>
                <a:cs typeface="TH SarabunPSK" pitchFamily="34" charset="-34"/>
              </a:rPr>
              <a:t>Kanchanaburi</a:t>
            </a:r>
            <a:endParaRPr lang="th-TH" altLang="th-TH" sz="1600" b="1" dirty="0">
              <a:solidFill>
                <a:srgbClr val="A6A6A6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99" name="TextBox 65"/>
          <p:cNvSpPr txBox="1">
            <a:spLocks noChangeArrowheads="1"/>
          </p:cNvSpPr>
          <p:nvPr/>
        </p:nvSpPr>
        <p:spPr bwMode="auto">
          <a:xfrm>
            <a:off x="5148263" y="6237288"/>
            <a:ext cx="20794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th-TH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Gulf of Thailand</a:t>
            </a:r>
            <a:endParaRPr lang="th-TH" altLang="th-TH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8" name="Oval 18"/>
          <p:cNvSpPr>
            <a:spLocks noChangeArrowheads="1"/>
          </p:cNvSpPr>
          <p:nvPr/>
        </p:nvSpPr>
        <p:spPr bwMode="auto">
          <a:xfrm>
            <a:off x="7929563" y="6286500"/>
            <a:ext cx="217487" cy="215900"/>
          </a:xfrm>
          <a:prstGeom prst="ellipse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7201" name="กลุ่ม 74"/>
          <p:cNvGrpSpPr>
            <a:grpSpLocks/>
          </p:cNvGrpSpPr>
          <p:nvPr/>
        </p:nvGrpSpPr>
        <p:grpSpPr bwMode="auto">
          <a:xfrm>
            <a:off x="5643563" y="3657600"/>
            <a:ext cx="500062" cy="506413"/>
            <a:chOff x="5581656" y="3786190"/>
            <a:chExt cx="500066" cy="506188"/>
          </a:xfrm>
        </p:grpSpPr>
        <p:sp>
          <p:nvSpPr>
            <p:cNvPr id="73" name="สี่เหลี่ยมมุมมน 72"/>
            <p:cNvSpPr/>
            <p:nvPr/>
          </p:nvSpPr>
          <p:spPr>
            <a:xfrm>
              <a:off x="5929321" y="3786190"/>
              <a:ext cx="142876" cy="499841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74" name="วงรี 73"/>
            <p:cNvSpPr/>
            <p:nvPr/>
          </p:nvSpPr>
          <p:spPr>
            <a:xfrm>
              <a:off x="5929321" y="3886159"/>
              <a:ext cx="142876" cy="71405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72" name="แผนผังลำดับงาน: ดิสก์แม่เหล็ก 71"/>
            <p:cNvSpPr/>
            <p:nvPr/>
          </p:nvSpPr>
          <p:spPr>
            <a:xfrm>
              <a:off x="5581656" y="4078160"/>
              <a:ext cx="500066" cy="214218"/>
            </a:xfrm>
            <a:prstGeom prst="flowChartMagneticDisk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79" name="แผนผังลำดับงาน: ดิสก์แม่เหล็ก 78"/>
          <p:cNvSpPr/>
          <p:nvPr/>
        </p:nvSpPr>
        <p:spPr>
          <a:xfrm>
            <a:off x="5500688" y="4727575"/>
            <a:ext cx="428625" cy="207963"/>
          </a:xfrm>
          <a:prstGeom prst="flowChartMagneticDisk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0" name="แผนผังลำดับงาน: ดิสก์แม่เหล็ก 79"/>
          <p:cNvSpPr/>
          <p:nvPr/>
        </p:nvSpPr>
        <p:spPr>
          <a:xfrm>
            <a:off x="4857750" y="4929188"/>
            <a:ext cx="366713" cy="158750"/>
          </a:xfrm>
          <a:prstGeom prst="flowChartMagneticDisk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grpSp>
        <p:nvGrpSpPr>
          <p:cNvPr id="7204" name="กลุ่ม 80"/>
          <p:cNvGrpSpPr>
            <a:grpSpLocks/>
          </p:cNvGrpSpPr>
          <p:nvPr/>
        </p:nvGrpSpPr>
        <p:grpSpPr bwMode="auto">
          <a:xfrm>
            <a:off x="4572000" y="4214813"/>
            <a:ext cx="500063" cy="508000"/>
            <a:chOff x="5581656" y="3786190"/>
            <a:chExt cx="500066" cy="506188"/>
          </a:xfrm>
        </p:grpSpPr>
        <p:sp>
          <p:nvSpPr>
            <p:cNvPr id="82" name="สี่เหลี่ยมมุมมน 81"/>
            <p:cNvSpPr/>
            <p:nvPr/>
          </p:nvSpPr>
          <p:spPr>
            <a:xfrm>
              <a:off x="5929321" y="3786190"/>
              <a:ext cx="142876" cy="499861"/>
            </a:xfrm>
            <a:prstGeom prst="round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5929321" y="3885845"/>
              <a:ext cx="142876" cy="71183"/>
            </a:xfrm>
            <a:prstGeom prst="ellipse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  <p:sp>
          <p:nvSpPr>
            <p:cNvPr id="84" name="แผนผังลำดับงาน: ดิสก์แม่เหล็ก 83"/>
            <p:cNvSpPr/>
            <p:nvPr/>
          </p:nvSpPr>
          <p:spPr>
            <a:xfrm>
              <a:off x="5581656" y="4077248"/>
              <a:ext cx="500066" cy="215130"/>
            </a:xfrm>
            <a:prstGeom prst="flowChartMagneticDisk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h-TH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pic>
        <p:nvPicPr>
          <p:cNvPr id="7205" name="Picture 22" descr="1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098800"/>
            <a:ext cx="27781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22" descr="1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3429000"/>
            <a:ext cx="277812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5867400" y="2852738"/>
            <a:ext cx="1462765" cy="34051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Samlae</a:t>
            </a:r>
            <a:r>
              <a:rPr lang="en-US" sz="1400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Intake Station</a:t>
            </a:r>
            <a:endParaRPr lang="th-TH" sz="1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4193" name="Picture 1" descr="D:\MWA\chi return\presentation\ต้อนรับ ประธานบอร์ด 14 ธค 50\ข้อมูลประธานบอร์ด\New Folder2\DSC_5737.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857752" y="0"/>
            <a:ext cx="4286248" cy="2214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9" name="TextBox 88"/>
          <p:cNvSpPr txBox="1"/>
          <p:nvPr/>
        </p:nvSpPr>
        <p:spPr>
          <a:xfrm>
            <a:off x="2051050" y="3860800"/>
            <a:ext cx="1546100" cy="34051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Banglen</a:t>
            </a:r>
            <a:r>
              <a:rPr lang="en-US" sz="1400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Intake </a:t>
            </a:r>
            <a:r>
              <a:rPr lang="en-US" sz="1400" b="1" dirty="0" err="1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Statton</a:t>
            </a:r>
            <a:endParaRPr lang="th-TH" sz="1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210" name="Picture 13" descr="Untitled-1 cop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6248400" y="3871913"/>
            <a:ext cx="2096471" cy="30777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Bangkhen</a:t>
            </a:r>
            <a:r>
              <a:rPr lang="en-US" sz="1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Water Treatment Plant</a:t>
            </a:r>
            <a:endParaRPr lang="th-TH" sz="1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000750" y="4721225"/>
            <a:ext cx="1987467" cy="30777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Samsen</a:t>
            </a:r>
            <a:r>
              <a:rPr lang="en-US" sz="1400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Water Treatment Plant</a:t>
            </a:r>
            <a:endParaRPr lang="th-TH" sz="1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213" name="Picture 33" descr="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-141288"/>
            <a:ext cx="4643437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Box 107"/>
          <p:cNvSpPr txBox="1"/>
          <p:nvPr/>
        </p:nvSpPr>
        <p:spPr>
          <a:xfrm>
            <a:off x="4368800" y="5230813"/>
            <a:ext cx="2070823" cy="30777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Thonburi</a:t>
            </a:r>
            <a:r>
              <a:rPr lang="en-US" sz="1400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Water Treatment Plant</a:t>
            </a:r>
            <a:endParaRPr lang="th-TH" sz="1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215" name="Picture 14" descr="d"/>
          <p:cNvPicPr>
            <a:picLocks noChangeAspect="1" noChangeArrowheads="1"/>
          </p:cNvPicPr>
          <p:nvPr/>
        </p:nvPicPr>
        <p:blipFill>
          <a:blip r:embed="rId9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-214313"/>
            <a:ext cx="4500562" cy="263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6" name="Rectangle 29" descr="เขื่อนแม่กลองx"/>
          <p:cNvSpPr>
            <a:spLocks noChangeArrowheads="1"/>
          </p:cNvSpPr>
          <p:nvPr/>
        </p:nvSpPr>
        <p:spPr bwMode="auto">
          <a:xfrm>
            <a:off x="0" y="0"/>
            <a:ext cx="3857625" cy="1930400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th-TH" altLang="th-TH" sz="280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64194" name="Picture 2" descr="H:\คลองตก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0" y="0"/>
            <a:ext cx="4077507" cy="221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4195" name="Picture 3" descr="H:\บางเลน.jpg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152400" y="0"/>
            <a:ext cx="3857652" cy="211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3" name="TextBox 112"/>
          <p:cNvSpPr txBox="1"/>
          <p:nvPr/>
        </p:nvSpPr>
        <p:spPr>
          <a:xfrm>
            <a:off x="2843213" y="4652963"/>
            <a:ext cx="2110899" cy="30777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Mahaswas</a:t>
            </a:r>
            <a:r>
              <a:rPr lang="en-US" sz="1400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Water Treatment Plant</a:t>
            </a:r>
            <a:endParaRPr lang="th-TH" sz="1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220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68263"/>
            <a:ext cx="4427538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 Box 16"/>
          <p:cNvSpPr txBox="1">
            <a:spLocks noChangeArrowheads="1"/>
          </p:cNvSpPr>
          <p:nvPr/>
        </p:nvSpPr>
        <p:spPr bwMode="auto">
          <a:xfrm rot="16525982">
            <a:off x="4780757" y="3674268"/>
            <a:ext cx="13589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  Km.</a:t>
            </a:r>
          </a:p>
        </p:txBody>
      </p:sp>
      <p:sp>
        <p:nvSpPr>
          <p:cNvPr id="54" name="แผนผังลำดับงาน: ดิสก์แม่เหล็ก 78"/>
          <p:cNvSpPr/>
          <p:nvPr/>
        </p:nvSpPr>
        <p:spPr>
          <a:xfrm>
            <a:off x="5634038" y="4433888"/>
            <a:ext cx="233362" cy="138112"/>
          </a:xfrm>
          <a:prstGeom prst="flowChartMagneticDisk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943600" y="4267200"/>
            <a:ext cx="2130425" cy="307777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err="1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Bangsue</a:t>
            </a:r>
            <a:r>
              <a:rPr lang="en-US" sz="1400" b="1" dirty="0" smtClean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400" b="1" dirty="0">
                <a:solidFill>
                  <a:srgbClr val="FFFFFF"/>
                </a:solidFill>
                <a:latin typeface="TH SarabunPSK" pitchFamily="34" charset="-34"/>
                <a:cs typeface="TH SarabunPSK" pitchFamily="34" charset="-34"/>
              </a:rPr>
              <a:t>Water Treatment Plant</a:t>
            </a:r>
            <a:endParaRPr lang="th-TH" sz="1400" b="1" dirty="0">
              <a:solidFill>
                <a:srgbClr val="FFFFFF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1" name="Text Box 16"/>
          <p:cNvSpPr txBox="1">
            <a:spLocks noChangeArrowheads="1"/>
          </p:cNvSpPr>
          <p:nvPr/>
        </p:nvSpPr>
        <p:spPr bwMode="auto">
          <a:xfrm rot="18622082">
            <a:off x="4806157" y="4283868"/>
            <a:ext cx="13589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  Km.</a:t>
            </a:r>
          </a:p>
        </p:txBody>
      </p:sp>
      <p:sp>
        <p:nvSpPr>
          <p:cNvPr id="63" name="Text Box 16"/>
          <p:cNvSpPr txBox="1">
            <a:spLocks noChangeArrowheads="1"/>
          </p:cNvSpPr>
          <p:nvPr/>
        </p:nvSpPr>
        <p:spPr bwMode="auto">
          <a:xfrm>
            <a:off x="1447800" y="3259138"/>
            <a:ext cx="1358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 2 : 71  Km.</a:t>
            </a:r>
          </a:p>
        </p:txBody>
      </p:sp>
      <p:sp>
        <p:nvSpPr>
          <p:cNvPr id="64" name="Text Box 16"/>
          <p:cNvSpPr txBox="1">
            <a:spLocks noChangeArrowheads="1"/>
          </p:cNvSpPr>
          <p:nvPr/>
        </p:nvSpPr>
        <p:spPr bwMode="auto">
          <a:xfrm rot="2297493">
            <a:off x="3740150" y="4083050"/>
            <a:ext cx="13589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Phase 1 : 35  Km.</a:t>
            </a:r>
          </a:p>
        </p:txBody>
      </p:sp>
      <p:sp>
        <p:nvSpPr>
          <p:cNvPr id="7227" name="Text Box 6"/>
          <p:cNvSpPr txBox="1">
            <a:spLocks noChangeArrowheads="1"/>
          </p:cNvSpPr>
          <p:nvPr/>
        </p:nvSpPr>
        <p:spPr bwMode="auto">
          <a:xfrm>
            <a:off x="74613" y="0"/>
            <a:ext cx="892654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MWA</a:t>
            </a:r>
            <a:r>
              <a:rPr lang="en-US" altLang="th-TH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: </a:t>
            </a:r>
            <a:r>
              <a:rPr lang="en-US" altLang="th-TH" sz="66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M</a:t>
            </a:r>
            <a:r>
              <a:rPr lang="en-US" altLang="th-TH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etropolitan </a:t>
            </a:r>
            <a:r>
              <a:rPr lang="en-US" altLang="th-TH" sz="6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W</a:t>
            </a:r>
            <a:r>
              <a:rPr lang="en-US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aterworks </a:t>
            </a:r>
            <a:r>
              <a:rPr lang="en-US" altLang="th-TH" sz="6600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A</a:t>
            </a:r>
            <a:r>
              <a:rPr lang="en-US" alt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  <a:cs typeface="Angsana New" pitchFamily="18" charset="-34"/>
              </a:rPr>
              <a:t>uthority </a:t>
            </a:r>
            <a:endParaRPr lang="fr-FR" altLang="th-TH" sz="4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1520" y="4897576"/>
            <a:ext cx="2606081" cy="11237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Service areas: 3,192 km</a:t>
            </a:r>
            <a:r>
              <a:rPr lang="en-US" sz="2000" b="1" baseline="30000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,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Populations: 10 million,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Capacity: 5.5 million m</a:t>
            </a:r>
            <a:r>
              <a:rPr lang="en-US" sz="2000" b="1" baseline="30000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TH SarabunPSK" pitchFamily="34" charset="-34"/>
                <a:cs typeface="TH SarabunPSK" pitchFamily="34" charset="-34"/>
              </a:rPr>
              <a:t>/day</a:t>
            </a:r>
            <a:endParaRPr lang="th-TH" sz="2000" b="1" dirty="0">
              <a:solidFill>
                <a:srgbClr val="00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411741" y="1772816"/>
            <a:ext cx="1480739" cy="37457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Established in 1905</a:t>
            </a:r>
            <a:endParaRPr lang="th-TH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66" name="Straight Arrow Connector 2"/>
          <p:cNvCxnSpPr/>
          <p:nvPr/>
        </p:nvCxnSpPr>
        <p:spPr>
          <a:xfrm flipH="1">
            <a:off x="5489538" y="3429000"/>
            <a:ext cx="162582" cy="1402556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335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53851"/>
            <a:ext cx="42390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36512" y="24148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    Changes in the Climate System - </a:t>
            </a:r>
            <a:r>
              <a:rPr lang="en-US" altLang="ja-JP" sz="4000" b="1" i="1" u="sng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Ocean</a:t>
            </a:r>
            <a:endParaRPr lang="en-US" altLang="ja-JP" sz="4000" b="1" i="1" u="sng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-35496" y="307314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Change in global average upper ocean heat content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36512" y="585810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b="1" dirty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Global average sea level change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89556"/>
            <a:ext cx="436728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2"/>
          <p:cNvCxnSpPr/>
          <p:nvPr/>
        </p:nvCxnSpPr>
        <p:spPr>
          <a:xfrm flipV="1">
            <a:off x="4459295" y="1177588"/>
            <a:ext cx="1984913" cy="854968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2"/>
          <p:cNvCxnSpPr/>
          <p:nvPr/>
        </p:nvCxnSpPr>
        <p:spPr>
          <a:xfrm flipV="1">
            <a:off x="3131840" y="3841884"/>
            <a:ext cx="3024336" cy="1266648"/>
          </a:xfrm>
          <a:prstGeom prst="straightConnector1">
            <a:avLst/>
          </a:prstGeom>
          <a:ln w="76200" cmpd="sng">
            <a:solidFill>
              <a:srgbClr val="FF0000"/>
            </a:solidFill>
            <a:prstDash val="sysDot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0" y="6315038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th-TH" altLang="ja-JP" sz="2000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US" altLang="ja-JP" sz="2000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source</a:t>
            </a:r>
            <a:r>
              <a:rPr lang="th-TH" altLang="ja-JP" sz="2000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: </a:t>
            </a:r>
            <a:r>
              <a:rPr lang="en-US" altLang="ja-JP" sz="2000" b="1" dirty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http://www.climatechange2013.org/images/report/WG1AR5_SPM_FINAL.pdf)</a:t>
            </a:r>
            <a:endParaRPr lang="en-US" altLang="ja-JP" sz="2000" b="1" dirty="0" smtClean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21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58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786478"/>
              </p:ext>
            </p:extLst>
          </p:nvPr>
        </p:nvGraphicFramePr>
        <p:xfrm>
          <a:off x="3373897" y="3900760"/>
          <a:ext cx="5370195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2159634"/>
              </p:ext>
            </p:extLst>
          </p:nvPr>
        </p:nvGraphicFramePr>
        <p:xfrm>
          <a:off x="209917" y="999892"/>
          <a:ext cx="5370195" cy="276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6372200" y="4003155"/>
            <a:ext cx="201622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Memorial Bridge</a:t>
            </a:r>
            <a:endParaRPr lang="en-US" altLang="ja-JP" sz="2400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563888" y="980728"/>
            <a:ext cx="136815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err="1" smtClean="0">
                <a:latin typeface="CordiaUPC" panose="020B0304020202020204" pitchFamily="34" charset="-34"/>
                <a:cs typeface="CordiaUPC" panose="020B0304020202020204" pitchFamily="34" charset="-34"/>
              </a:rPr>
              <a:t>Samsen</a:t>
            </a:r>
            <a:endParaRPr lang="en-US" altLang="ja-JP" sz="2400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2736"/>
            <a:ext cx="224272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2"/>
          <p:cNvCxnSpPr/>
          <p:nvPr/>
        </p:nvCxnSpPr>
        <p:spPr>
          <a:xfrm>
            <a:off x="7153758" y="1813292"/>
            <a:ext cx="542678" cy="2304256"/>
          </a:xfrm>
          <a:prstGeom prst="straightConnector1">
            <a:avLst/>
          </a:prstGeom>
          <a:ln w="76200" cmpd="sng">
            <a:solidFill>
              <a:srgbClr val="FFFF00"/>
            </a:solidFill>
            <a:prstDash val="sysDot"/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"/>
          <p:cNvCxnSpPr>
            <a:endCxn id="22" idx="3"/>
          </p:cNvCxnSpPr>
          <p:nvPr/>
        </p:nvCxnSpPr>
        <p:spPr>
          <a:xfrm flipH="1" flipV="1">
            <a:off x="4932040" y="1211561"/>
            <a:ext cx="2304256" cy="97675"/>
          </a:xfrm>
          <a:prstGeom prst="straightConnector1">
            <a:avLst/>
          </a:prstGeom>
          <a:ln w="76200" cmpd="sng">
            <a:solidFill>
              <a:srgbClr val="FFFF00"/>
            </a:solidFill>
            <a:prstDash val="sysDot"/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63133" y="1700808"/>
            <a:ext cx="492443" cy="1818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GB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ea typeface="MS Mincho" pitchFamily="49" charset="-128"/>
                <a:cs typeface="CordiaUPC" panose="020B0304020202020204" pitchFamily="34" charset="-34"/>
              </a:rPr>
              <a:t>Water Level (MSL.)</a:t>
            </a:r>
            <a:endParaRPr kumimoji="0" lang="th-TH" sz="2000" b="1" i="0" u="none" strike="noStrike" cap="none" normalizeH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3203848" y="4202832"/>
            <a:ext cx="492443" cy="1818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GB" altLang="ja-JP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ea typeface="MS Mincho" pitchFamily="49" charset="-128"/>
                <a:cs typeface="CordiaUPC" panose="020B0304020202020204" pitchFamily="34" charset="-34"/>
              </a:rPr>
              <a:t>Water Level (MSL.)</a:t>
            </a:r>
            <a:endParaRPr kumimoji="0" lang="th-TH" sz="2000" b="1" i="0" u="none" strike="noStrike" cap="none" normalizeH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47667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Average water </a:t>
            </a:r>
            <a:r>
              <a:rPr lang="en-US" altLang="ja-JP" sz="4000" b="1" dirty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level </a:t>
            </a:r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change in </a:t>
            </a:r>
            <a:r>
              <a:rPr lang="en-US" altLang="ja-JP" sz="4000" b="1" i="1" u="sng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Thailand</a:t>
            </a:r>
            <a:endParaRPr lang="en-US" altLang="ja-JP" sz="4000" b="1" i="1" u="sng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47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332656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Projected changes over the 21st century in the 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Ocean: global </a:t>
            </a: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average sea level 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change, IPCC</a:t>
            </a:r>
            <a:endParaRPr lang="en-US" altLang="ja-JP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6414459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th-TH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source</a:t>
            </a:r>
            <a:r>
              <a:rPr lang="th-TH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: </a:t>
            </a:r>
            <a:r>
              <a:rPr lang="en-US" altLang="ja-JP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www.grida.no/climate/IPCC_tar/wg1/fig11-12.htm)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59" y="1412776"/>
            <a:ext cx="655682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ลูกศรเชื่อมต่อแบบตรง 22"/>
          <p:cNvCxnSpPr/>
          <p:nvPr/>
        </p:nvCxnSpPr>
        <p:spPr bwMode="auto">
          <a:xfrm flipH="1" flipV="1">
            <a:off x="1714481" y="1989409"/>
            <a:ext cx="5572165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4" name="ลูกศรเชื่อมต่อแบบตรง 23"/>
          <p:cNvCxnSpPr/>
          <p:nvPr/>
        </p:nvCxnSpPr>
        <p:spPr bwMode="auto">
          <a:xfrm rot="10800000" flipV="1">
            <a:off x="1714480" y="5276904"/>
            <a:ext cx="5572163" cy="7143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26" name="ลูกศรเชื่อมต่อแบบตรง 25"/>
          <p:cNvCxnSpPr/>
          <p:nvPr/>
        </p:nvCxnSpPr>
        <p:spPr bwMode="auto">
          <a:xfrm>
            <a:off x="6064313" y="2070200"/>
            <a:ext cx="39709" cy="3244231"/>
          </a:xfrm>
          <a:prstGeom prst="straightConnector1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3000364" y="2432831"/>
            <a:ext cx="3083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A1FI (+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48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cm)</a:t>
            </a:r>
            <a:endParaRPr lang="th-TH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29" name="ลูกศรเชื่อมต่อแบบตรง 28"/>
          <p:cNvCxnSpPr/>
          <p:nvPr/>
        </p:nvCxnSpPr>
        <p:spPr bwMode="auto">
          <a:xfrm>
            <a:off x="3851920" y="3140968"/>
            <a:ext cx="1584176" cy="616315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2842098" y="2780928"/>
            <a:ext cx="237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in the year of  2100</a:t>
            </a:r>
            <a:endParaRPr lang="th-T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42910" y="6012577"/>
            <a:ext cx="81439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US" altLang="ja-JP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A1Fl </a:t>
            </a:r>
            <a:r>
              <a:rPr lang="en-US" altLang="ja-JP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An emphasis on fossil-fuels (Fossil Intensive</a:t>
            </a:r>
            <a:r>
              <a:rPr lang="en-US" altLang="ja-JP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)</a:t>
            </a:r>
            <a:endParaRPr lang="th-TH" altLang="ja-JP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72008" y="1268760"/>
            <a:ext cx="51113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th-TH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Upstream </a:t>
            </a:r>
            <a:r>
              <a: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Boundary: 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discharges, Q(t)  </a:t>
            </a:r>
            <a:r>
              <a:rPr lang="th-TH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Downstream Boundary: sea water level, h(t)</a:t>
            </a:r>
            <a:endParaRPr lang="en-US" altLang="ja-JP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Methodology: </a:t>
            </a:r>
            <a:r>
              <a:rPr lang="en-GB" altLang="ja-JP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MIKE11</a:t>
            </a:r>
            <a:endParaRPr lang="en-US" altLang="ja-JP" sz="54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880421" y="6093296"/>
            <a:ext cx="40120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Schematic of Chao Phraya River and longitudinal Profile</a:t>
            </a:r>
            <a:endParaRPr lang="th-TH" altLang="ja-JP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326925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13" y="3861048"/>
            <a:ext cx="41560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11328" r="60907" b="8022"/>
          <a:stretch>
            <a:fillRect/>
          </a:stretch>
        </p:blipFill>
        <p:spPr bwMode="auto">
          <a:xfrm>
            <a:off x="-229436" y="3068960"/>
            <a:ext cx="230450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3373130" y="2924944"/>
            <a:ext cx="1810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Chao Phraya Dam</a:t>
            </a:r>
            <a:endParaRPr lang="th-TH" altLang="th-TH" sz="2000" b="1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89" y="3356992"/>
            <a:ext cx="1652334" cy="100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5"/>
          <p:cNvCxnSpPr>
            <a:cxnSpLocks noChangeShapeType="1"/>
            <a:stCxn id="11" idx="2"/>
          </p:cNvCxnSpPr>
          <p:nvPr/>
        </p:nvCxnSpPr>
        <p:spPr bwMode="auto">
          <a:xfrm rot="5400000" flipH="1">
            <a:off x="1877128" y="2451464"/>
            <a:ext cx="788475" cy="3031580"/>
          </a:xfrm>
          <a:prstGeom prst="bentConnector4">
            <a:avLst>
              <a:gd name="adj1" fmla="val -28993"/>
              <a:gd name="adj2" fmla="val 63626"/>
            </a:avLst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17" y="5522098"/>
            <a:ext cx="1836289" cy="87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0"/>
          <p:cNvCxnSpPr>
            <a:cxnSpLocks noChangeShapeType="1"/>
            <a:stCxn id="14" idx="1"/>
          </p:cNvCxnSpPr>
          <p:nvPr/>
        </p:nvCxnSpPr>
        <p:spPr bwMode="auto">
          <a:xfrm flipH="1" flipV="1">
            <a:off x="1259632" y="5522098"/>
            <a:ext cx="1687685" cy="43503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3345365" y="5060474"/>
            <a:ext cx="143824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en-US" altLang="th-TH" sz="2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Fort Chula</a:t>
            </a:r>
            <a:endParaRPr lang="th-TH" altLang="th-TH" sz="2000" b="1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extBox 3"/>
          <p:cNvSpPr txBox="1">
            <a:spLocks noChangeArrowheads="1"/>
          </p:cNvSpPr>
          <p:nvPr/>
        </p:nvSpPr>
        <p:spPr bwMode="auto">
          <a:xfrm>
            <a:off x="99656" y="548680"/>
            <a:ext cx="89368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Historical Flood Events (1942)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69554"/>
            <a:ext cx="318813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389" y="4005064"/>
            <a:ext cx="3259627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2940922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971600" y="3420289"/>
            <a:ext cx="3312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Bangkok Railway Station</a:t>
            </a:r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1259632" y="6012577"/>
            <a:ext cx="3312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Victory Monument</a:t>
            </a:r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644008" y="3420289"/>
            <a:ext cx="3312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Parliament</a:t>
            </a:r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52174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5220072" y="5949280"/>
            <a:ext cx="33123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Royal Palace</a:t>
            </a:r>
            <a:endParaRPr lang="en-US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315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7" name="Text Box 3"/>
          <p:cNvSpPr txBox="1">
            <a:spLocks noChangeArrowheads="1"/>
          </p:cNvSpPr>
          <p:nvPr/>
        </p:nvSpPr>
        <p:spPr bwMode="auto">
          <a:xfrm>
            <a:off x="251520" y="3996353"/>
            <a:ext cx="86409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Sea level change: IPCC SRES Scenarios (</a:t>
            </a:r>
            <a:r>
              <a:rPr lang="en-US" altLang="ja-JP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A1FI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)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0" y="755993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Model calibration &amp; validation</a:t>
            </a:r>
            <a:endParaRPr lang="en-US" altLang="ja-JP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756"/>
              </p:ext>
            </p:extLst>
          </p:nvPr>
        </p:nvGraphicFramePr>
        <p:xfrm>
          <a:off x="216026" y="1610921"/>
          <a:ext cx="8748462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6154"/>
                <a:gridCol w="2916154"/>
                <a:gridCol w="291615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600" u="none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Module</a:t>
                      </a:r>
                      <a:endParaRPr lang="th-TH" sz="3600" u="none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3200" b="1" u="non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calibration</a:t>
                      </a:r>
                      <a:endParaRPr lang="th-TH" sz="32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3200" b="1" u="non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+mn-ea"/>
                          <a:cs typeface="CordiaUPC" panose="020B0304020202020204" pitchFamily="34" charset="-34"/>
                        </a:rPr>
                        <a:t>validation</a:t>
                      </a:r>
                      <a:endParaRPr lang="th-TH" sz="32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non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+mn-ea"/>
                          <a:cs typeface="CordiaUPC" panose="020B0304020202020204" pitchFamily="34" charset="-34"/>
                        </a:rPr>
                        <a:t>HD Module</a:t>
                      </a:r>
                      <a:endParaRPr lang="th-TH" sz="32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ja-JP" sz="3200" b="1" u="non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+mn-ea"/>
                          <a:cs typeface="CordiaUPC" panose="020B0304020202020204" pitchFamily="34" charset="-34"/>
                        </a:rPr>
                        <a:t>Jan. - Dec. 2008</a:t>
                      </a:r>
                      <a:endParaRPr lang="th-TH" sz="32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3200" b="1" u="non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+mn-ea"/>
                          <a:cs typeface="CordiaUPC" panose="020B0304020202020204" pitchFamily="34" charset="-34"/>
                        </a:rPr>
                        <a:t>Jan. - Dec. 2010</a:t>
                      </a:r>
                      <a:endParaRPr lang="th-TH" sz="32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u="non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+mn-ea"/>
                          <a:cs typeface="CordiaUPC" panose="020B0304020202020204" pitchFamily="34" charset="-34"/>
                        </a:rPr>
                        <a:t>AD Module</a:t>
                      </a:r>
                      <a:endParaRPr lang="th-TH" sz="32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altLang="ja-JP" sz="3200" b="1" u="non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+mn-ea"/>
                          <a:cs typeface="CordiaUPC" panose="020B0304020202020204" pitchFamily="34" charset="-34"/>
                        </a:rPr>
                        <a:t>Jan. - Jun. 2008</a:t>
                      </a:r>
                      <a:endParaRPr lang="th-TH" sz="32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ja-JP" sz="3200" b="1" u="none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+mn-ea"/>
                          <a:cs typeface="CordiaUPC" panose="020B0304020202020204" pitchFamily="34" charset="-34"/>
                        </a:rPr>
                        <a:t>Jan. - Jun. 2010</a:t>
                      </a:r>
                      <a:endParaRPr lang="th-TH" sz="3200" u="non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รูปภาพ 15" descr="ปีที่เลือกปัจจุบัน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7880" y="1211016"/>
            <a:ext cx="5778616" cy="214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68" y="3403730"/>
            <a:ext cx="2866708" cy="340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11328" r="60907" b="8022"/>
          <a:stretch>
            <a:fillRect/>
          </a:stretch>
        </p:blipFill>
        <p:spPr bwMode="auto">
          <a:xfrm>
            <a:off x="35496" y="2544821"/>
            <a:ext cx="3037948" cy="37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Schematic of Chao Phraya River</a:t>
            </a:r>
            <a:endParaRPr lang="th-TH" altLang="ja-JP" sz="4000" b="1" dirty="0" smtClean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07950" y="1361534"/>
            <a:ext cx="6408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ja-JP" sz="36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Model Setup</a:t>
            </a:r>
            <a:endParaRPr lang="en-US" altLang="ja-JP" sz="28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0" name="Oval 1"/>
          <p:cNvSpPr>
            <a:spLocks noChangeArrowheads="1"/>
          </p:cNvSpPr>
          <p:nvPr/>
        </p:nvSpPr>
        <p:spPr bwMode="auto">
          <a:xfrm>
            <a:off x="1000100" y="3082374"/>
            <a:ext cx="1571636" cy="3089288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 vert="horz" wrap="square" lIns="74295" tIns="8890" rIns="74295" bIns="8890" numCol="1" anchor="t" anchorCtr="0" compatLnSpc="1">
            <a:prstTxWarp prst="textNoShape">
              <a:avLst/>
            </a:prstTxWarp>
          </a:bodyPr>
          <a:lstStyle/>
          <a:p>
            <a:endParaRPr lang="th-TH" b="1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31" name="ตัวเชื่อมต่อตรง 30"/>
          <p:cNvCxnSpPr>
            <a:stCxn id="30" idx="0"/>
          </p:cNvCxnSpPr>
          <p:nvPr/>
        </p:nvCxnSpPr>
        <p:spPr bwMode="auto">
          <a:xfrm>
            <a:off x="1785918" y="3082374"/>
            <a:ext cx="4154234" cy="490642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ตัวเชื่อมต่อตรง 31"/>
          <p:cNvCxnSpPr/>
          <p:nvPr/>
        </p:nvCxnSpPr>
        <p:spPr bwMode="auto">
          <a:xfrm>
            <a:off x="2000232" y="6154208"/>
            <a:ext cx="3939920" cy="92715"/>
          </a:xfrm>
          <a:prstGeom prst="lin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7707964" y="3646765"/>
            <a:ext cx="10405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36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C.3</a:t>
            </a:r>
          </a:p>
          <a:p>
            <a:pPr algn="l"/>
            <a:r>
              <a:rPr lang="en-US" altLang="ja-JP" sz="24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Sing </a:t>
            </a:r>
            <a:r>
              <a:rPr lang="en-US" altLang="ja-JP" sz="2400" b="1" dirty="0" err="1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Buri</a:t>
            </a:r>
            <a:endParaRPr lang="en-US" altLang="ja-JP" sz="18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707964" y="4726885"/>
            <a:ext cx="10405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ja-JP" sz="36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C.7A</a:t>
            </a:r>
          </a:p>
          <a:p>
            <a:pPr algn="l"/>
            <a:r>
              <a:rPr lang="en-US" altLang="ja-JP" sz="2000" b="1" dirty="0" err="1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Ang</a:t>
            </a:r>
            <a:r>
              <a:rPr lang="en-US" altLang="ja-JP" sz="2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Thong</a:t>
            </a:r>
            <a:endParaRPr lang="en-US" altLang="ja-JP" sz="16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3" name="Straight Arrow Connector 2"/>
          <p:cNvCxnSpPr>
            <a:stCxn id="23" idx="1"/>
          </p:cNvCxnSpPr>
          <p:nvPr/>
        </p:nvCxnSpPr>
        <p:spPr>
          <a:xfrm flipH="1" flipV="1">
            <a:off x="6235822" y="4149082"/>
            <a:ext cx="1472142" cy="551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 flipV="1">
            <a:off x="6147188" y="4627023"/>
            <a:ext cx="1560776" cy="57691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9" y="2025104"/>
            <a:ext cx="414023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020372"/>
            <a:ext cx="40838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0" y="51093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Calibration HD </a:t>
            </a:r>
            <a:r>
              <a:rPr lang="en-US" altLang="ja-JP" sz="4000" b="1" dirty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Module (Jan. - Dec. </a:t>
            </a:r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2008)</a:t>
            </a:r>
            <a:endParaRPr lang="en-US" altLang="ja-JP" b="1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01344" y="4293096"/>
            <a:ext cx="1450776" cy="523240"/>
            <a:chOff x="4201344" y="4509120"/>
            <a:chExt cx="1450776" cy="523240"/>
          </a:xfrm>
        </p:grpSpPr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4201344" y="4509120"/>
              <a:ext cx="874712" cy="52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ordiaUPC" panose="020B0304020202020204" pitchFamily="34" charset="-34"/>
                  <a:ea typeface="MS Mincho" pitchFamily="49" charset="-128"/>
                  <a:cs typeface="CordiaUPC" panose="020B0304020202020204" pitchFamily="34" charset="-34"/>
                </a:rPr>
                <a:t>Time</a:t>
              </a:r>
              <a:endParaRPr kumimoji="0" lang="th-TH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  <p:cxnSp>
          <p:nvCxnSpPr>
            <p:cNvPr id="3083" name="AutoShape 11"/>
            <p:cNvCxnSpPr>
              <a:cxnSpLocks noChangeShapeType="1"/>
            </p:cNvCxnSpPr>
            <p:nvPr/>
          </p:nvCxnSpPr>
          <p:spPr bwMode="auto">
            <a:xfrm>
              <a:off x="4882654" y="4809341"/>
              <a:ext cx="769466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-117736" y="2132856"/>
            <a:ext cx="553998" cy="216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ordiaUPC" panose="020B0304020202020204" pitchFamily="34" charset="-34"/>
                <a:ea typeface="MS Mincho" pitchFamily="49" charset="-128"/>
                <a:cs typeface="CordiaUPC" panose="020B0304020202020204" pitchFamily="34" charset="-34"/>
              </a:rPr>
              <a:t>Water Level (m. MSL.)</a:t>
            </a:r>
            <a:endParaRPr kumimoji="0" lang="th-TH" sz="2400" b="1" i="0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 Box 76"/>
          <p:cNvSpPr txBox="1">
            <a:spLocks noChangeArrowheads="1"/>
          </p:cNvSpPr>
          <p:nvPr/>
        </p:nvSpPr>
        <p:spPr bwMode="auto">
          <a:xfrm>
            <a:off x="858364" y="2335813"/>
            <a:ext cx="212946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a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at station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C.3</a:t>
            </a: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=0.88, IA = 0.94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9" name="Text Box 76"/>
          <p:cNvSpPr txBox="1">
            <a:spLocks noChangeArrowheads="1"/>
          </p:cNvSpPr>
          <p:nvPr/>
        </p:nvSpPr>
        <p:spPr bwMode="auto">
          <a:xfrm>
            <a:off x="0" y="4725144"/>
            <a:ext cx="87868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GB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Manning</a:t>
            </a:r>
            <a:r>
              <a:rPr lang="en-US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’s coefficient</a:t>
            </a:r>
            <a:r>
              <a:rPr lang="th-TH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n = </a:t>
            </a:r>
            <a:r>
              <a:rPr lang="th-TH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0.0</a:t>
            </a:r>
            <a:r>
              <a:rPr lang="en-US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22</a:t>
            </a:r>
            <a:endParaRPr lang="th-TH" b="1" dirty="0" smtClean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1" name="Text Box 76"/>
          <p:cNvSpPr txBox="1">
            <a:spLocks noChangeArrowheads="1"/>
          </p:cNvSpPr>
          <p:nvPr/>
        </p:nvSpPr>
        <p:spPr bwMode="auto">
          <a:xfrm>
            <a:off x="5394868" y="2335813"/>
            <a:ext cx="212946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b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t station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C.7A</a:t>
            </a: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=0.91, IA = 0.97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851920" y="3861048"/>
            <a:ext cx="7986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2008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3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60848"/>
            <a:ext cx="413513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95" y="2043871"/>
            <a:ext cx="449507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0" y="51093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Validation </a:t>
            </a:r>
            <a:r>
              <a:rPr lang="en-US" altLang="ja-JP" sz="4000" b="1" dirty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HD Module (Jan. - </a:t>
            </a:r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Dec. 2010)</a:t>
            </a:r>
            <a:endParaRPr lang="en-US" altLang="ja-JP" sz="4000" b="1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01344" y="4293096"/>
            <a:ext cx="1450776" cy="523240"/>
            <a:chOff x="4201344" y="4509120"/>
            <a:chExt cx="1450776" cy="523240"/>
          </a:xfrm>
        </p:grpSpPr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4201344" y="4509120"/>
              <a:ext cx="874712" cy="52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ordiaUPC" panose="020B0304020202020204" pitchFamily="34" charset="-34"/>
                  <a:ea typeface="MS Mincho" pitchFamily="49" charset="-128"/>
                  <a:cs typeface="CordiaUPC" panose="020B0304020202020204" pitchFamily="34" charset="-34"/>
                </a:rPr>
                <a:t>Time</a:t>
              </a:r>
              <a:endParaRPr kumimoji="0" lang="th-TH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  <p:cxnSp>
          <p:nvCxnSpPr>
            <p:cNvPr id="3083" name="AutoShape 11"/>
            <p:cNvCxnSpPr>
              <a:cxnSpLocks noChangeShapeType="1"/>
            </p:cNvCxnSpPr>
            <p:nvPr/>
          </p:nvCxnSpPr>
          <p:spPr bwMode="auto">
            <a:xfrm>
              <a:off x="4882654" y="4809341"/>
              <a:ext cx="769466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-117736" y="2132856"/>
            <a:ext cx="553998" cy="216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vert270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ja-JP" sz="2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ordiaUPC" panose="020B0304020202020204" pitchFamily="34" charset="-34"/>
                <a:ea typeface="MS Mincho" pitchFamily="49" charset="-128"/>
                <a:cs typeface="CordiaUPC" panose="020B0304020202020204" pitchFamily="34" charset="-34"/>
              </a:rPr>
              <a:t>Water Level (m. MSL.)</a:t>
            </a:r>
            <a:endParaRPr kumimoji="0" lang="th-TH" sz="2400" b="1" i="0" u="none" strike="noStrike" cap="none" normalizeH="0" dirty="0" smtClean="0">
              <a:ln>
                <a:noFill/>
              </a:ln>
              <a:solidFill>
                <a:srgbClr val="FFFF00"/>
              </a:solidFill>
              <a:effectLst/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" name="Text Box 76"/>
          <p:cNvSpPr txBox="1">
            <a:spLocks noChangeArrowheads="1"/>
          </p:cNvSpPr>
          <p:nvPr/>
        </p:nvSpPr>
        <p:spPr bwMode="auto">
          <a:xfrm>
            <a:off x="858364" y="2335813"/>
            <a:ext cx="212946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(a</a:t>
            </a:r>
            <a:r>
              <a:rPr lang="th-TH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at station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C.3</a:t>
            </a: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=0.94, IA = 0.97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31" name="Text Box 76"/>
          <p:cNvSpPr txBox="1">
            <a:spLocks noChangeArrowheads="1"/>
          </p:cNvSpPr>
          <p:nvPr/>
        </p:nvSpPr>
        <p:spPr bwMode="auto">
          <a:xfrm>
            <a:off x="5466876" y="2407821"/>
            <a:ext cx="212946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(b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at station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C.7A</a:t>
            </a: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=0.93, IA = 0.98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2" name="Text Box 76"/>
          <p:cNvSpPr txBox="1">
            <a:spLocks noChangeArrowheads="1"/>
          </p:cNvSpPr>
          <p:nvPr/>
        </p:nvSpPr>
        <p:spPr bwMode="auto">
          <a:xfrm>
            <a:off x="0" y="4725144"/>
            <a:ext cx="878684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GB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Manning</a:t>
            </a:r>
            <a:r>
              <a:rPr lang="en-US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’s coefficient</a:t>
            </a:r>
            <a:r>
              <a:rPr lang="th-TH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n = </a:t>
            </a:r>
            <a:r>
              <a:rPr lang="th-TH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0.0</a:t>
            </a:r>
            <a:r>
              <a:rPr lang="en-US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22</a:t>
            </a:r>
            <a:endParaRPr lang="th-TH" b="1" dirty="0" smtClean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139952" y="3861048"/>
            <a:ext cx="777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2010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4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28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112" y="1196752"/>
            <a:ext cx="455412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7" y="2661502"/>
            <a:ext cx="452606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382" y="4173670"/>
            <a:ext cx="452985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635896" y="5949280"/>
            <a:ext cx="1450776" cy="523240"/>
            <a:chOff x="3635896" y="6146120"/>
            <a:chExt cx="1450776" cy="523240"/>
          </a:xfrm>
        </p:grpSpPr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3635896" y="6146120"/>
              <a:ext cx="874712" cy="52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ordiaUPC" panose="020B0304020202020204" pitchFamily="34" charset="-34"/>
                  <a:ea typeface="MS Mincho" pitchFamily="49" charset="-128"/>
                  <a:cs typeface="CordiaUPC" panose="020B0304020202020204" pitchFamily="34" charset="-34"/>
                </a:rPr>
                <a:t>Time</a:t>
              </a:r>
              <a:endParaRPr kumimoji="0" lang="th-TH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  <p:cxnSp>
          <p:nvCxnSpPr>
            <p:cNvPr id="43" name="AutoShape 11"/>
            <p:cNvCxnSpPr>
              <a:cxnSpLocks noChangeShapeType="1"/>
            </p:cNvCxnSpPr>
            <p:nvPr/>
          </p:nvCxnSpPr>
          <p:spPr bwMode="auto">
            <a:xfrm>
              <a:off x="4317206" y="6446341"/>
              <a:ext cx="769466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5"/>
          <p:cNvGrpSpPr/>
          <p:nvPr/>
        </p:nvGrpSpPr>
        <p:grpSpPr>
          <a:xfrm>
            <a:off x="1669714" y="2452420"/>
            <a:ext cx="615553" cy="2272724"/>
            <a:chOff x="1669714" y="2668444"/>
            <a:chExt cx="615553" cy="2272724"/>
          </a:xfrm>
        </p:grpSpPr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1669714" y="3436034"/>
              <a:ext cx="615553" cy="1505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ea typeface="MS Mincho" pitchFamily="49" charset="-128"/>
                  <a:cs typeface="CordiaUPC" panose="020B0304020202020204" pitchFamily="34" charset="-34"/>
                </a:rPr>
                <a:t>Salinity (g/l)</a:t>
              </a:r>
              <a:endParaRPr kumimoji="0" lang="th-TH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  <p:cxnSp>
          <p:nvCxnSpPr>
            <p:cNvPr id="44" name="AutoShape 11"/>
            <p:cNvCxnSpPr>
              <a:cxnSpLocks noChangeShapeType="1"/>
            </p:cNvCxnSpPr>
            <p:nvPr/>
          </p:nvCxnSpPr>
          <p:spPr bwMode="auto">
            <a:xfrm flipV="1">
              <a:off x="1995478" y="2668444"/>
              <a:ext cx="0" cy="79211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1" name="Text Box 76"/>
          <p:cNvSpPr txBox="1">
            <a:spLocks noChangeArrowheads="1"/>
          </p:cNvSpPr>
          <p:nvPr/>
        </p:nvSpPr>
        <p:spPr bwMode="auto">
          <a:xfrm>
            <a:off x="2599548" y="1365358"/>
            <a:ext cx="212946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</a:t>
            </a:r>
            <a:r>
              <a:rPr lang="th-TH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at Bang </a:t>
            </a:r>
            <a:r>
              <a:rPr lang="en-GB" sz="2400" b="1" dirty="0" err="1">
                <a:latin typeface="CordiaUPC" panose="020B0304020202020204" pitchFamily="34" charset="-34"/>
                <a:cs typeface="CordiaUPC" panose="020B0304020202020204" pitchFamily="34" charset="-34"/>
              </a:rPr>
              <a:t>Sai</a:t>
            </a:r>
            <a:endParaRPr lang="en-US" sz="2400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=0.91, IA = 0.72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2" name="Text Box 76"/>
          <p:cNvSpPr txBox="1">
            <a:spLocks noChangeArrowheads="1"/>
          </p:cNvSpPr>
          <p:nvPr/>
        </p:nvSpPr>
        <p:spPr bwMode="auto">
          <a:xfrm>
            <a:off x="2658564" y="2924944"/>
            <a:ext cx="212946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b</a:t>
            </a:r>
            <a:r>
              <a:rPr lang="th-TH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at </a:t>
            </a:r>
            <a:r>
              <a:rPr lang="en-GB" sz="2400" b="1" dirty="0" err="1">
                <a:latin typeface="CordiaUPC" panose="020B0304020202020204" pitchFamily="34" charset="-34"/>
                <a:cs typeface="CordiaUPC" panose="020B0304020202020204" pitchFamily="34" charset="-34"/>
              </a:rPr>
              <a:t>Samlae</a:t>
            </a:r>
            <a:endParaRPr lang="en-US" sz="24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=0.71, IA = 0.78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3" name="Text Box 76"/>
          <p:cNvSpPr txBox="1">
            <a:spLocks noChangeArrowheads="1"/>
          </p:cNvSpPr>
          <p:nvPr/>
        </p:nvSpPr>
        <p:spPr bwMode="auto">
          <a:xfrm>
            <a:off x="2643550" y="4280029"/>
            <a:ext cx="264853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c</a:t>
            </a:r>
            <a:r>
              <a:rPr lang="th-TH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at </a:t>
            </a:r>
            <a:r>
              <a:rPr lang="en-GB" sz="2400" b="1" dirty="0" err="1">
                <a:latin typeface="CordiaUPC" panose="020B0304020202020204" pitchFamily="34" charset="-34"/>
                <a:cs typeface="CordiaUPC" panose="020B0304020202020204" pitchFamily="34" charset="-34"/>
              </a:rPr>
              <a:t>Phra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GB" sz="2400" b="1" dirty="0" err="1">
                <a:latin typeface="CordiaUPC" panose="020B0304020202020204" pitchFamily="34" charset="-34"/>
                <a:cs typeface="CordiaUPC" panose="020B0304020202020204" pitchFamily="34" charset="-34"/>
              </a:rPr>
              <a:t>Pradaeng</a:t>
            </a:r>
            <a:endParaRPr lang="en-US" sz="2400" b="1" dirty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=0.91, IA = 0.87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5" name="Text Box 76"/>
          <p:cNvSpPr txBox="1">
            <a:spLocks noChangeArrowheads="1"/>
          </p:cNvSpPr>
          <p:nvPr/>
        </p:nvSpPr>
        <p:spPr bwMode="auto">
          <a:xfrm>
            <a:off x="0" y="6237312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Global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Dispersion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Factor =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500-1,800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/s, Global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Exponent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=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0.1-0.8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and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K</a:t>
            </a:r>
            <a:r>
              <a:rPr lang="en-US" sz="2400" b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mix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=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500-1,800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hr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-1</a:t>
            </a:r>
            <a:endParaRPr lang="th-TH" sz="2400" b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0" y="51093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Calibration AD </a:t>
            </a:r>
            <a:r>
              <a:rPr lang="en-US" altLang="ja-JP" sz="4000" b="1" dirty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Module (Jan. - </a:t>
            </a:r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Jun. 2008)</a:t>
            </a:r>
            <a:endParaRPr lang="en-US" altLang="ja-JP" b="1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841032" y="5498068"/>
            <a:ext cx="1035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2008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45612"/>
            <a:ext cx="2664296" cy="31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Arrow Connector 2"/>
          <p:cNvCxnSpPr/>
          <p:nvPr/>
        </p:nvCxnSpPr>
        <p:spPr>
          <a:xfrm>
            <a:off x="4317206" y="1803939"/>
            <a:ext cx="3135114" cy="222612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"/>
          <p:cNvCxnSpPr/>
          <p:nvPr/>
        </p:nvCxnSpPr>
        <p:spPr>
          <a:xfrm>
            <a:off x="4073252" y="3220010"/>
            <a:ext cx="3417838" cy="99495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"/>
          <p:cNvCxnSpPr/>
          <p:nvPr/>
        </p:nvCxnSpPr>
        <p:spPr>
          <a:xfrm>
            <a:off x="4729008" y="4549596"/>
            <a:ext cx="2795320" cy="492542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72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7" y="1196752"/>
            <a:ext cx="450497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76" y="2708920"/>
            <a:ext cx="4498961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57192"/>
            <a:ext cx="4464493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635896" y="5930096"/>
            <a:ext cx="1450776" cy="523240"/>
            <a:chOff x="3635896" y="6146120"/>
            <a:chExt cx="1450776" cy="523240"/>
          </a:xfrm>
        </p:grpSpPr>
        <p:sp>
          <p:nvSpPr>
            <p:cNvPr id="42" name="Text Box 10"/>
            <p:cNvSpPr txBox="1">
              <a:spLocks noChangeArrowheads="1"/>
            </p:cNvSpPr>
            <p:nvPr/>
          </p:nvSpPr>
          <p:spPr bwMode="auto">
            <a:xfrm>
              <a:off x="3635896" y="6146120"/>
              <a:ext cx="874712" cy="523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b="1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ordiaUPC" panose="020B0304020202020204" pitchFamily="34" charset="-34"/>
                  <a:ea typeface="MS Mincho" pitchFamily="49" charset="-128"/>
                  <a:cs typeface="CordiaUPC" panose="020B0304020202020204" pitchFamily="34" charset="-34"/>
                </a:rPr>
                <a:t>Time</a:t>
              </a:r>
              <a:endParaRPr kumimoji="0" lang="th-TH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  <p:cxnSp>
          <p:nvCxnSpPr>
            <p:cNvPr id="43" name="AutoShape 11"/>
            <p:cNvCxnSpPr>
              <a:cxnSpLocks noChangeShapeType="1"/>
            </p:cNvCxnSpPr>
            <p:nvPr/>
          </p:nvCxnSpPr>
          <p:spPr bwMode="auto">
            <a:xfrm>
              <a:off x="4317206" y="6446341"/>
              <a:ext cx="769466" cy="0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5"/>
          <p:cNvGrpSpPr/>
          <p:nvPr/>
        </p:nvGrpSpPr>
        <p:grpSpPr>
          <a:xfrm>
            <a:off x="1669714" y="2452420"/>
            <a:ext cx="615553" cy="2272724"/>
            <a:chOff x="1669714" y="2668444"/>
            <a:chExt cx="615553" cy="2272724"/>
          </a:xfrm>
        </p:grpSpPr>
        <p:sp>
          <p:nvSpPr>
            <p:cNvPr id="3084" name="Text Box 12"/>
            <p:cNvSpPr txBox="1">
              <a:spLocks noChangeArrowheads="1"/>
            </p:cNvSpPr>
            <p:nvPr/>
          </p:nvSpPr>
          <p:spPr bwMode="auto">
            <a:xfrm>
              <a:off x="1669714" y="3436034"/>
              <a:ext cx="615553" cy="1505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altLang="ja-JP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anose="020B0304020202020204" pitchFamily="34" charset="-34"/>
                  <a:ea typeface="MS Mincho" pitchFamily="49" charset="-128"/>
                  <a:cs typeface="CordiaUPC" panose="020B0304020202020204" pitchFamily="34" charset="-34"/>
                </a:rPr>
                <a:t>Salinity (g/l)</a:t>
              </a:r>
              <a:endParaRPr kumimoji="0" lang="th-TH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endParaRPr>
            </a:p>
          </p:txBody>
        </p:sp>
        <p:cxnSp>
          <p:nvCxnSpPr>
            <p:cNvPr id="44" name="AutoShape 11"/>
            <p:cNvCxnSpPr>
              <a:cxnSpLocks noChangeShapeType="1"/>
            </p:cNvCxnSpPr>
            <p:nvPr/>
          </p:nvCxnSpPr>
          <p:spPr bwMode="auto">
            <a:xfrm flipV="1">
              <a:off x="1995478" y="2668444"/>
              <a:ext cx="0" cy="792111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48" name="Text Box 76"/>
          <p:cNvSpPr txBox="1">
            <a:spLocks noChangeArrowheads="1"/>
          </p:cNvSpPr>
          <p:nvPr/>
        </p:nvSpPr>
        <p:spPr bwMode="auto">
          <a:xfrm>
            <a:off x="2599548" y="1356534"/>
            <a:ext cx="212946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a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t Bang </a:t>
            </a:r>
            <a:r>
              <a:rPr lang="en-GB" sz="2400" b="1" dirty="0" err="1" smtClean="0">
                <a:latin typeface="CordiaUPC" panose="020B0304020202020204" pitchFamily="34" charset="-34"/>
                <a:cs typeface="CordiaUPC" panose="020B0304020202020204" pitchFamily="34" charset="-34"/>
              </a:rPr>
              <a:t>Sai</a:t>
            </a:r>
            <a:endParaRPr lang="en-US" sz="2400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=0.86, IA = 0.75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49" name="Text Box 76"/>
          <p:cNvSpPr txBox="1">
            <a:spLocks noChangeArrowheads="1"/>
          </p:cNvSpPr>
          <p:nvPr/>
        </p:nvSpPr>
        <p:spPr bwMode="auto">
          <a:xfrm>
            <a:off x="2658564" y="2916120"/>
            <a:ext cx="212946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b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at </a:t>
            </a:r>
            <a:r>
              <a:rPr lang="en-GB" sz="2400" b="1" dirty="0" err="1" smtClean="0">
                <a:latin typeface="CordiaUPC" panose="020B0304020202020204" pitchFamily="34" charset="-34"/>
                <a:cs typeface="CordiaUPC" panose="020B0304020202020204" pitchFamily="34" charset="-34"/>
              </a:rPr>
              <a:t>Samlae</a:t>
            </a:r>
            <a:endParaRPr lang="en-US" sz="2400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=0.90, IA = 0.71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50" name="Text Box 76"/>
          <p:cNvSpPr txBox="1">
            <a:spLocks noChangeArrowheads="1"/>
          </p:cNvSpPr>
          <p:nvPr/>
        </p:nvSpPr>
        <p:spPr bwMode="auto">
          <a:xfrm>
            <a:off x="2643550" y="4271205"/>
            <a:ext cx="2648530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c</a:t>
            </a:r>
            <a:r>
              <a:rPr lang="th-TH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) </a:t>
            </a:r>
            <a:r>
              <a:rPr lang="en-GB" sz="2400" b="1" dirty="0">
                <a:latin typeface="CordiaUPC" panose="020B0304020202020204" pitchFamily="34" charset="-34"/>
                <a:cs typeface="CordiaUPC" panose="020B0304020202020204" pitchFamily="34" charset="-34"/>
              </a:rPr>
              <a:t>at </a:t>
            </a:r>
            <a:r>
              <a:rPr lang="en-GB" sz="2400" b="1" dirty="0" err="1" smtClean="0">
                <a:latin typeface="CordiaUPC" panose="020B0304020202020204" pitchFamily="34" charset="-34"/>
                <a:cs typeface="CordiaUPC" panose="020B0304020202020204" pitchFamily="34" charset="-34"/>
              </a:rPr>
              <a:t>Phra</a:t>
            </a:r>
            <a:r>
              <a:rPr lang="en-GB" sz="2400" b="1" dirty="0" smtClean="0"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GB" sz="2400" b="1" dirty="0" err="1" smtClean="0">
                <a:latin typeface="CordiaUPC" panose="020B0304020202020204" pitchFamily="34" charset="-34"/>
                <a:cs typeface="CordiaUPC" panose="020B0304020202020204" pitchFamily="34" charset="-34"/>
              </a:rPr>
              <a:t>Pradaeng</a:t>
            </a:r>
            <a:endParaRPr lang="en-US" sz="2400" b="1" dirty="0" smtClean="0"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>
              <a:spcBef>
                <a:spcPct val="50000"/>
              </a:spcBef>
            </a:pP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R</a:t>
            </a:r>
            <a:r>
              <a:rPr lang="en-US" sz="1800" b="1" baseline="30000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1800" b="1" dirty="0" smtClean="0">
                <a:solidFill>
                  <a:srgbClr val="FF00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=0.96, IA = 0.94</a:t>
            </a:r>
            <a:endParaRPr lang="en-US" sz="1800" b="1" dirty="0">
              <a:solidFill>
                <a:srgbClr val="FF00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51093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Validation AD </a:t>
            </a:r>
            <a:r>
              <a:rPr lang="en-US" altLang="ja-JP" sz="4000" b="1" dirty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Module (Jan. - </a:t>
            </a:r>
            <a:r>
              <a:rPr lang="en-US" altLang="ja-JP" sz="4000" b="1" dirty="0" smtClean="0">
                <a:solidFill>
                  <a:srgbClr val="FFFF00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Jun. 2010)</a:t>
            </a:r>
            <a:endParaRPr lang="en-US" altLang="ja-JP" b="1" dirty="0">
              <a:solidFill>
                <a:srgbClr val="FFFF00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6" name="Text Box 76"/>
          <p:cNvSpPr txBox="1">
            <a:spLocks noChangeArrowheads="1"/>
          </p:cNvSpPr>
          <p:nvPr/>
        </p:nvSpPr>
        <p:spPr bwMode="auto">
          <a:xfrm>
            <a:off x="0" y="6237312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Global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Dispersion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Factor =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500-1,800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/s, Global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Exponent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=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0.1-0.8 </a:t>
            </a:r>
            <a:r>
              <a:rPr lang="en-GB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and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K</a:t>
            </a:r>
            <a:r>
              <a:rPr lang="en-US" sz="2400" b="1" baseline="-25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mix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=</a:t>
            </a: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500-1,800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hr</a:t>
            </a:r>
            <a:r>
              <a:rPr lang="en-US" sz="24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-1</a:t>
            </a:r>
            <a:endParaRPr lang="th-TH" sz="2400" b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841032" y="5589240"/>
            <a:ext cx="1035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2010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2666" y="4073153"/>
            <a:ext cx="357768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Model Application</a:t>
            </a:r>
            <a:endParaRPr lang="th-TH" altLang="ja-JP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9512" y="1412776"/>
            <a:ext cx="8788243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GB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Sea level rise compared with base year of 2008</a:t>
            </a:r>
          </a:p>
          <a:p>
            <a:pPr lvl="1" algn="thaiDist"/>
            <a:r>
              <a:rPr lang="en-GB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          </a:t>
            </a:r>
            <a:r>
              <a:rPr lang="en-GB" altLang="ja-JP" sz="40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Year	sea level rise</a:t>
            </a:r>
            <a:endParaRPr lang="en-GB" altLang="ja-JP" sz="4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/>
            <a:r>
              <a:rPr lang="th-TH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en-GB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2025 </a:t>
            </a:r>
            <a:r>
              <a:rPr lang="en-US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+ 8 cm</a:t>
            </a:r>
            <a:endParaRPr lang="th-TH" altLang="ja-JP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/>
            <a:r>
              <a:rPr lang="th-TH" altLang="ja-JP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altLang="ja-JP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2050 </a:t>
            </a:r>
            <a:r>
              <a:rPr lang="en-US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+ 17 </a:t>
            </a:r>
            <a:r>
              <a:rPr lang="en-US" altLang="ja-JP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cm</a:t>
            </a:r>
            <a:endParaRPr lang="th-TH" altLang="ja-JP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/>
            <a:r>
              <a:rPr lang="th-TH" altLang="ja-JP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altLang="ja-JP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2075 </a:t>
            </a:r>
            <a:r>
              <a:rPr lang="en-US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+ 33 </a:t>
            </a:r>
            <a:r>
              <a:rPr lang="en-US" altLang="ja-JP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cm</a:t>
            </a:r>
            <a:endParaRPr lang="th-TH" altLang="ja-JP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/>
            <a:r>
              <a:rPr lang="th-TH" altLang="ja-JP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</a:t>
            </a:r>
            <a:r>
              <a:rPr lang="th-TH" altLang="ja-JP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2100 </a:t>
            </a:r>
            <a:r>
              <a:rPr lang="en-US" altLang="ja-JP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+ 48 cm</a:t>
            </a:r>
            <a:endParaRPr lang="th-TH" altLang="ja-JP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pPr algn="thaiDist"/>
            <a: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A1Fl </a:t>
            </a:r>
            <a:r>
              <a:rPr lang="en-US" altLang="ja-JP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An </a:t>
            </a:r>
            <a:r>
              <a:rPr lang="en-US" altLang="ja-JP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emphasis on fossil-fuels </a:t>
            </a:r>
            <a:r>
              <a:rPr lang="en-US" altLang="ja-JP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US" altLang="ja-JP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Fossil Intensive)</a:t>
            </a:r>
            <a:endParaRPr lang="th-TH" altLang="ja-JP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24" name="ลูกศรเชื่อมต่อแบบตรง 22"/>
          <p:cNvCxnSpPr/>
          <p:nvPr/>
        </p:nvCxnSpPr>
        <p:spPr bwMode="auto">
          <a:xfrm flipH="1">
            <a:off x="5884867" y="4293096"/>
            <a:ext cx="2485188" cy="391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ลูกศรเชื่อมต่อแบบตรง 25"/>
          <p:cNvCxnSpPr/>
          <p:nvPr/>
        </p:nvCxnSpPr>
        <p:spPr bwMode="auto">
          <a:xfrm>
            <a:off x="8099684" y="4293096"/>
            <a:ext cx="0" cy="168837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29" name="ลูกศรเชื่อมต่อแบบตรง 28"/>
          <p:cNvCxnSpPr/>
          <p:nvPr/>
        </p:nvCxnSpPr>
        <p:spPr bwMode="auto">
          <a:xfrm>
            <a:off x="6647660" y="5047290"/>
            <a:ext cx="1452024" cy="283163"/>
          </a:xfrm>
          <a:prstGeom prst="straightConnector1">
            <a:avLst/>
          </a:pr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ลูกศรเชื่อมต่อแบบตรง 23"/>
          <p:cNvCxnSpPr/>
          <p:nvPr/>
        </p:nvCxnSpPr>
        <p:spPr bwMode="auto">
          <a:xfrm flipH="1">
            <a:off x="5920464" y="6021288"/>
            <a:ext cx="2485188" cy="391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232612" y="4501899"/>
            <a:ext cx="3083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A1FI (+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48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cm)</a:t>
            </a:r>
            <a:endParaRPr lang="th-TH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74346" y="5066020"/>
            <a:ext cx="2377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in the year of  2100</a:t>
            </a:r>
            <a:endParaRPr lang="th-T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3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48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9512" y="1196752"/>
            <a:ext cx="87882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Sea level rise </a:t>
            </a:r>
            <a:r>
              <a:rPr lang="en-US" altLang="ja-JP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nd Salinity concentrations 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(MWA’s criteria 0.25 </a:t>
            </a:r>
            <a:r>
              <a:rPr lang="en-GB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g/l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)</a:t>
            </a:r>
            <a:endParaRPr lang="th-TH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aphicFrame>
        <p:nvGraphicFramePr>
          <p:cNvPr id="11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926038"/>
              </p:ext>
            </p:extLst>
          </p:nvPr>
        </p:nvGraphicFramePr>
        <p:xfrm>
          <a:off x="179511" y="2204864"/>
          <a:ext cx="8788244" cy="4032450"/>
        </p:xfrm>
        <a:graphic>
          <a:graphicData uri="http://schemas.openxmlformats.org/drawingml/2006/table">
            <a:tbl>
              <a:tblPr/>
              <a:tblGrid>
                <a:gridCol w="1512169"/>
                <a:gridCol w="2736304"/>
                <a:gridCol w="2367723"/>
                <a:gridCol w="2172048"/>
              </a:tblGrid>
              <a:tr h="810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Year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444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salinity</a:t>
                      </a: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0.25 g/l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Max. salinity at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Samlae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106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Name of location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Distance from Chao Phraya Dam</a:t>
                      </a: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(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km.</a:t>
                      </a: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)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(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g/l</a:t>
                      </a: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)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02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2008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Ban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Kok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Chang, Bang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Sai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164.0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F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0.293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2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Bang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Sai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, Bang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Sai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163.0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0.296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2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Maitra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, Bang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Sai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161.0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F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0.300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2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2075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BanPaeng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, Bang Pa-in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144.0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0.370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627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Ban Po, Bang Pa-in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142.0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0.375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Model Application</a:t>
            </a:r>
            <a:endParaRPr lang="th-TH" altLang="ja-JP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36096" y="6237312"/>
            <a:ext cx="3468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(MWA’s criteria 0.25 </a:t>
            </a:r>
            <a:r>
              <a:rPr lang="en-GB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g/l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)</a:t>
            </a:r>
            <a:endParaRPr lang="th-TH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892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9512" y="1196752"/>
            <a:ext cx="87882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With constant salinity concentration 3</a:t>
            </a:r>
            <a:r>
              <a:rPr lang="th-TH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 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g/l</a:t>
            </a:r>
            <a:r>
              <a:rPr lang="th-TH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at the Gulf of Thailand</a:t>
            </a:r>
            <a:endParaRPr lang="th-TH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aphicFrame>
        <p:nvGraphicFramePr>
          <p:cNvPr id="12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73196"/>
              </p:ext>
            </p:extLst>
          </p:nvPr>
        </p:nvGraphicFramePr>
        <p:xfrm>
          <a:off x="153392" y="2348880"/>
          <a:ext cx="8788243" cy="3742114"/>
        </p:xfrm>
        <a:graphic>
          <a:graphicData uri="http://schemas.openxmlformats.org/drawingml/2006/table">
            <a:tbl>
              <a:tblPr/>
              <a:tblGrid>
                <a:gridCol w="1534750"/>
                <a:gridCol w="2923333"/>
                <a:gridCol w="2159056"/>
                <a:gridCol w="2171104"/>
              </a:tblGrid>
              <a:tr h="7949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Year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marL="4445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4445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salinity</a:t>
                      </a: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0.25 g/l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Max. salinity at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Samlae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668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Name of location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Distance from Chao Phraya Dam</a:t>
                      </a: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(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km.</a:t>
                      </a: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)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(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g/l</a:t>
                      </a:r>
                      <a:r>
                        <a:rPr kumimoji="0" lang="th-TH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)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012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2008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Sai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Noi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, Bang Ban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115.0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F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0.751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53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Bang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Chanee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, Bang Ban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114.0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0.759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289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Bang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Chanee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, Bang Ban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113.0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EEF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0.770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53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2075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Phong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Pheng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, Pa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Mok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108.0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DA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0.969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53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Pa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Mok</a:t>
                      </a: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, Pa </a:t>
                      </a:r>
                      <a:r>
                        <a:rPr kumimoji="0" lang="en-US" altLang="th-TH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Mok</a:t>
                      </a:r>
                      <a:endParaRPr kumimoji="0" lang="en-US" altLang="th-TH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106.0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0.987</a:t>
                      </a: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Model Application</a:t>
            </a:r>
            <a:endParaRPr lang="th-TH" altLang="ja-JP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436096" y="6165304"/>
            <a:ext cx="34680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(MWA’s criteria 0.25 </a:t>
            </a:r>
            <a:r>
              <a:rPr lang="en-GB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g/l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)</a:t>
            </a:r>
            <a:endParaRPr lang="th-TH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5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Solution to the problem of salinity </a:t>
            </a:r>
            <a:r>
              <a:rPr lang="en-US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intrusion in </a:t>
            </a:r>
            <a:r>
              <a:rPr lang="en-US" altLang="ja-JP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Chao Phraya </a:t>
            </a:r>
            <a:r>
              <a:rPr lang="en-US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River.</a:t>
            </a:r>
            <a:r>
              <a:rPr lang="th-TH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endParaRPr lang="th-TH" altLang="ja-JP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(a)</a:t>
            </a:r>
            <a:r>
              <a:rPr lang="th-TH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Chao Phraya Dam</a:t>
            </a:r>
          </a:p>
          <a:p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(Q = 30, 35, 40, 45, 50, 55, 60 m</a:t>
            </a:r>
            <a:r>
              <a:rPr lang="en-US" altLang="ja-JP" sz="3200" b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/s)</a:t>
            </a:r>
            <a:endParaRPr lang="th-TH" altLang="ja-JP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(b)</a:t>
            </a:r>
            <a:r>
              <a:rPr lang="th-TH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Mae </a:t>
            </a:r>
            <a:r>
              <a:rPr lang="en-US" altLang="ja-JP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Klong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River</a:t>
            </a:r>
            <a:endParaRPr lang="en-US" altLang="ja-JP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Q = 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, 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5, 10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, 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15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, 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20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, 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25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, 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30 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</a:t>
            </a:r>
            <a:r>
              <a:rPr lang="en-US" altLang="ja-JP" sz="3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/s)</a:t>
            </a:r>
            <a:endParaRPr lang="th-TH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  <a:p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(c)</a:t>
            </a:r>
            <a:r>
              <a:rPr lang="th-TH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Pa </a:t>
            </a:r>
            <a:r>
              <a:rPr lang="en-US" altLang="ja-JP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Sak</a:t>
            </a:r>
            <a:r>
              <a:rPr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River</a:t>
            </a:r>
          </a:p>
          <a:p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(</a:t>
            </a:r>
            <a:r>
              <a: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Q = 0, 5, 10, 15, 20, 25, 30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</a:t>
            </a:r>
            <a:r>
              <a:rPr lang="en-US" altLang="ja-JP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US" altLang="ja-JP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)</a:t>
            </a:r>
            <a:endParaRPr lang="th-TH" altLang="ja-JP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" t="11328" r="60907" b="8022"/>
          <a:stretch>
            <a:fillRect/>
          </a:stretch>
        </p:blipFill>
        <p:spPr bwMode="auto">
          <a:xfrm>
            <a:off x="5494492" y="2492896"/>
            <a:ext cx="3037948" cy="370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ลูกศรเชื่อมต่อแบบตรง 3"/>
          <p:cNvCxnSpPr/>
          <p:nvPr/>
        </p:nvCxnSpPr>
        <p:spPr>
          <a:xfrm flipH="1">
            <a:off x="7335168" y="4092955"/>
            <a:ext cx="288032" cy="367029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ลูกศรเชื่อมต่อแบบตรง 4"/>
          <p:cNvCxnSpPr/>
          <p:nvPr/>
        </p:nvCxnSpPr>
        <p:spPr>
          <a:xfrm>
            <a:off x="6070556" y="4171785"/>
            <a:ext cx="1058162" cy="33741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ลูกศรเชื่อมต่อแบบตรง 5"/>
          <p:cNvCxnSpPr/>
          <p:nvPr/>
        </p:nvCxnSpPr>
        <p:spPr>
          <a:xfrm>
            <a:off x="6740586" y="3170662"/>
            <a:ext cx="272880" cy="393121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22484" y="3861125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b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.) Mae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Klong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River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54532" y="2853013"/>
            <a:ext cx="2173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a) .Chao Phraya Dam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7052" y="3687415"/>
            <a:ext cx="187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.) Pa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Sak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River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92280" y="4243735"/>
            <a:ext cx="165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Samlae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1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5879013"/>
            <a:ext cx="8501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Chao </a:t>
            </a:r>
            <a:r>
              <a:rPr lang="fr-FR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Phraya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 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River Basin</a:t>
            </a:r>
            <a:r>
              <a:rPr lang="fr-F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.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63689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09" y="764704"/>
            <a:ext cx="2917195" cy="291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825189" y="2875583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Ping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2915816" y="1772816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Wang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3851920" y="1700808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Yom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4499992" y="2731567"/>
            <a:ext cx="15307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Nan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716016" y="4459759"/>
            <a:ext cx="25388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Chao Phraya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214282" y="357166"/>
            <a:ext cx="87868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Chao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Phraya River Basin</a:t>
            </a:r>
            <a:endParaRPr lang="th-TH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144015" y="3645024"/>
            <a:ext cx="550810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alibri"/>
              </a:rPr>
              <a:t>total drainage </a:t>
            </a:r>
            <a:r>
              <a:rPr lang="en-US" sz="3600" b="1" dirty="0" smtClean="0">
                <a:solidFill>
                  <a:srgbClr val="FFFF00"/>
                </a:solidFill>
                <a:latin typeface="Calibri"/>
              </a:rPr>
              <a:t>area </a:t>
            </a:r>
            <a:r>
              <a:rPr lang="en-US" sz="3600" b="1" dirty="0">
                <a:solidFill>
                  <a:srgbClr val="FFFF00"/>
                </a:solidFill>
                <a:latin typeface="Calibri"/>
              </a:rPr>
              <a:t>is approximately 157,924 km</a:t>
            </a:r>
            <a:r>
              <a:rPr lang="en-US" sz="3600" b="1" baseline="30000" dirty="0">
                <a:solidFill>
                  <a:srgbClr val="FFFF00"/>
                </a:solidFill>
                <a:latin typeface="Calibri"/>
              </a:rPr>
              <a:t>2</a:t>
            </a:r>
            <a:r>
              <a:rPr lang="en-US" sz="3600" b="1" dirty="0">
                <a:solidFill>
                  <a:srgbClr val="FFFF00"/>
                </a:solidFill>
                <a:latin typeface="Calibri"/>
              </a:rPr>
              <a:t>, covering about 35% of the nation's land.</a:t>
            </a:r>
            <a:endParaRPr lang="th-TH" sz="36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4355976" y="3573016"/>
            <a:ext cx="180000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4499992" y="3358733"/>
            <a:ext cx="9361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C.2</a:t>
            </a:r>
            <a:endParaRPr lang="th-TH" sz="24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62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9512" y="1196752"/>
            <a:ext cx="87882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a. </a:t>
            </a:r>
            <a:r>
              <a:rPr lang="en-US" altLang="ja-JP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Chao Phraya Dam</a:t>
            </a:r>
            <a:endParaRPr lang="th-TH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aphicFrame>
        <p:nvGraphicFramePr>
          <p:cNvPr id="12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639122"/>
              </p:ext>
            </p:extLst>
          </p:nvPr>
        </p:nvGraphicFramePr>
        <p:xfrm>
          <a:off x="1002532" y="1985242"/>
          <a:ext cx="7169868" cy="3839295"/>
        </p:xfrm>
        <a:graphic>
          <a:graphicData uri="http://schemas.openxmlformats.org/drawingml/2006/table">
            <a:tbl>
              <a:tblPr/>
              <a:tblGrid>
                <a:gridCol w="3982270"/>
                <a:gridCol w="3187598"/>
              </a:tblGrid>
              <a:tr h="8494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Discharge, Q (m</a:t>
                      </a:r>
                      <a:r>
                        <a:rPr kumimoji="0" lang="en-GB" altLang="th-TH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</a:t>
                      </a: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/s)</a:t>
                      </a:r>
                      <a:endParaRPr kumimoji="0" lang="en-US" alt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Max. Salinity at </a:t>
                      </a:r>
                      <a:r>
                        <a:rPr kumimoji="0" lang="en-GB" altLang="th-TH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Samlae</a:t>
                      </a: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(g/l)</a:t>
                      </a:r>
                      <a:endParaRPr kumimoji="0" lang="en-US" alt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4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1.637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952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1.449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4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1.282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4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45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1.130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4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50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0.994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4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55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0.874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247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60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0.768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Model Application</a:t>
            </a:r>
            <a:endParaRPr lang="th-TH" altLang="ja-JP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464496" y="5683895"/>
            <a:ext cx="34198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&gt; Salinity </a:t>
            </a:r>
            <a:r>
              <a:rPr lang="th-TH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0.25 </a:t>
            </a:r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g/l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120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9512" y="1196752"/>
            <a:ext cx="87882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b. </a:t>
            </a:r>
            <a:r>
              <a:rPr lang="en-US" altLang="ja-JP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Mae </a:t>
            </a:r>
            <a:r>
              <a:rPr lang="en-US" altLang="ja-JP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Klong</a:t>
            </a:r>
            <a:r>
              <a:rPr lang="en-US" altLang="ja-JP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River</a:t>
            </a:r>
            <a:endParaRPr lang="th-TH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aphicFrame>
        <p:nvGraphicFramePr>
          <p:cNvPr id="11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840794"/>
              </p:ext>
            </p:extLst>
          </p:nvPr>
        </p:nvGraphicFramePr>
        <p:xfrm>
          <a:off x="1043608" y="1988840"/>
          <a:ext cx="7237413" cy="3703003"/>
        </p:xfrm>
        <a:graphic>
          <a:graphicData uri="http://schemas.openxmlformats.org/drawingml/2006/table">
            <a:tbl>
              <a:tblPr/>
              <a:tblGrid>
                <a:gridCol w="3944938"/>
                <a:gridCol w="3292475"/>
              </a:tblGrid>
              <a:tr h="715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Discharge, Q (m</a:t>
                      </a:r>
                      <a:r>
                        <a:rPr kumimoji="0" lang="en-GB" altLang="th-TH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</a:t>
                      </a: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/s)</a:t>
                      </a:r>
                      <a:endParaRPr kumimoji="0" lang="en-US" alt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Max. Salinity at </a:t>
                      </a:r>
                      <a:r>
                        <a:rPr kumimoji="0" lang="en-GB" altLang="th-TH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Samlae</a:t>
                      </a: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(g/l)</a:t>
                      </a:r>
                      <a:endParaRPr kumimoji="0" lang="en-US" alt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30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0.987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95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0.873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0.768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0.675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0.592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841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0.519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657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0.455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Model Application</a:t>
            </a:r>
            <a:endParaRPr lang="th-TH" altLang="ja-JP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464496" y="5683895"/>
            <a:ext cx="34198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&gt; Salinity </a:t>
            </a:r>
            <a:r>
              <a:rPr lang="th-TH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0.25 </a:t>
            </a:r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g/l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65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79512" y="1196752"/>
            <a:ext cx="878824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thaiDist"/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c. </a:t>
            </a:r>
            <a:r>
              <a:rPr lang="en-US" altLang="ja-JP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Pa </a:t>
            </a:r>
            <a:r>
              <a:rPr lang="en-US" altLang="ja-JP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Sak</a:t>
            </a:r>
            <a:r>
              <a:rPr lang="en-US" altLang="ja-JP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River</a:t>
            </a:r>
            <a:endParaRPr lang="th-TH" altLang="ja-JP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graphicFrame>
        <p:nvGraphicFramePr>
          <p:cNvPr id="12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74716"/>
              </p:ext>
            </p:extLst>
          </p:nvPr>
        </p:nvGraphicFramePr>
        <p:xfrm>
          <a:off x="1187623" y="1988840"/>
          <a:ext cx="7128792" cy="3819011"/>
        </p:xfrm>
        <a:graphic>
          <a:graphicData uri="http://schemas.openxmlformats.org/drawingml/2006/table">
            <a:tbl>
              <a:tblPr/>
              <a:tblGrid>
                <a:gridCol w="3788494"/>
                <a:gridCol w="3340298"/>
              </a:tblGrid>
              <a:tr h="83197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Discharge, Q (m</a:t>
                      </a:r>
                      <a:r>
                        <a:rPr kumimoji="0" lang="en-GB" altLang="th-TH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</a:t>
                      </a: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/s)</a:t>
                      </a:r>
                      <a:endParaRPr kumimoji="0" lang="en-US" alt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Max. Salinity at </a:t>
                      </a:r>
                      <a:r>
                        <a:rPr kumimoji="0" lang="en-GB" altLang="th-TH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Samlae</a:t>
                      </a:r>
                      <a:r>
                        <a:rPr kumimoji="0" lang="en-GB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 (g/l)</a:t>
                      </a:r>
                      <a:endParaRPr kumimoji="0" lang="en-US" altLang="th-TH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rdiaUPC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57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1.005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57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0.888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57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0.787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57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15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0.693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57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0.612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57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25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0.544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577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ngsana New" pitchFamily="18" charset="-3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th-TH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cs typeface="CordiaUPC" panose="020B0304020202020204" pitchFamily="34" charset="-34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rdiaUPC" panose="020B0304020202020204" pitchFamily="34" charset="-34"/>
                          <a:ea typeface="Cordia New"/>
                          <a:cs typeface="CordiaUPC" panose="020B0304020202020204" pitchFamily="34" charset="-34"/>
                        </a:rPr>
                        <a:t>0.485</a:t>
                      </a: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4868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Model Application</a:t>
            </a:r>
            <a:endParaRPr lang="th-TH" altLang="ja-JP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464496" y="5683895"/>
            <a:ext cx="34198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&gt; Salinity </a:t>
            </a:r>
            <a:r>
              <a:rPr lang="th-TH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0.25 </a:t>
            </a:r>
            <a:r>
              <a:rPr lang="en-GB" altLang="ja-JP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g/l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51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0" y="546903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Relationship between divert flow discharge at Chao Phraya Dam and salinity at </a:t>
            </a:r>
            <a:r>
              <a:rPr lang="en-GB" altLang="ja-JP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Samlae</a:t>
            </a:r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Intake station</a:t>
            </a:r>
            <a:endParaRPr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2" y="908719"/>
            <a:ext cx="8715686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7740352" y="3697982"/>
            <a:ext cx="1260088" cy="36004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3568" y="4077072"/>
            <a:ext cx="8154880" cy="90010"/>
          </a:xfrm>
          <a:prstGeom prst="line">
            <a:avLst/>
          </a:prstGeom>
          <a:ln w="762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1599" y="3574757"/>
            <a:ext cx="66733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Salinity</a:t>
            </a:r>
            <a:r>
              <a:rPr lang="th-TH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0.25 g/l, Q =</a:t>
            </a:r>
            <a:r>
              <a:rPr lang="th-TH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76.55 m</a:t>
            </a:r>
            <a:r>
              <a:rPr lang="en-US" altLang="ja-JP" sz="3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</a:t>
            </a:r>
            <a:endParaRPr lang="en-US" altLang="ja-JP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363127" y="1484784"/>
            <a:ext cx="5089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Chao Phraya Dam</a:t>
            </a:r>
            <a:endParaRPr lang="en-US" altLang="ja-JP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08104" y="4797152"/>
            <a:ext cx="338437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Discharge,  Q(m</a:t>
            </a:r>
            <a:r>
              <a:rPr lang="en-GB" altLang="ja-JP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GB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/s)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32730" y="852478"/>
            <a:ext cx="280831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Salinity (g/l)</a:t>
            </a:r>
            <a:endParaRPr lang="en-US" altLang="ja-JP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0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1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4" y="908719"/>
            <a:ext cx="8575566" cy="4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7416418" y="3337942"/>
            <a:ext cx="1476062" cy="360040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09608" y="3831687"/>
            <a:ext cx="8154880" cy="90010"/>
          </a:xfrm>
          <a:prstGeom prst="line">
            <a:avLst/>
          </a:prstGeom>
          <a:ln w="762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1599" y="3284984"/>
            <a:ext cx="66733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Salinity</a:t>
            </a:r>
            <a:r>
              <a:rPr lang="th-TH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0.25 g/l, Q = </a:t>
            </a:r>
            <a:r>
              <a:rPr lang="th-TH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40.19 </a:t>
            </a:r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</a:t>
            </a:r>
            <a:r>
              <a:rPr lang="en-US" altLang="ja-JP" sz="3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</a:t>
            </a:r>
            <a:endParaRPr lang="en-US" altLang="ja-JP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363127" y="1484784"/>
            <a:ext cx="5281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Mae </a:t>
            </a:r>
            <a:r>
              <a:rPr lang="en-US" altLang="ja-JP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Klong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River</a:t>
            </a:r>
            <a:endParaRPr lang="en-US" altLang="ja-JP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546903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Relationship between divert flow discharge at Mae </a:t>
            </a:r>
            <a:r>
              <a:rPr lang="en-GB" altLang="ja-JP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Klong</a:t>
            </a:r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River and salinity at </a:t>
            </a:r>
            <a:r>
              <a:rPr lang="en-GB" altLang="ja-JP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Samlae</a:t>
            </a:r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Intake station</a:t>
            </a:r>
            <a:endParaRPr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508104" y="4797152"/>
            <a:ext cx="338437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Discharge,  Q(m</a:t>
            </a:r>
            <a:r>
              <a:rPr lang="en-GB" altLang="ja-JP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GB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/s)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32730" y="852478"/>
            <a:ext cx="280831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Salinity (g/l)</a:t>
            </a:r>
            <a:endParaRPr lang="en-US" altLang="ja-JP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1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5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1" y="902075"/>
            <a:ext cx="8832498" cy="45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7596336" y="3284984"/>
            <a:ext cx="1260088" cy="289773"/>
          </a:xfrm>
          <a:prstGeom prst="line">
            <a:avLst/>
          </a:prstGeom>
          <a:ln w="762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3568" y="4121460"/>
            <a:ext cx="8154880" cy="90010"/>
          </a:xfrm>
          <a:prstGeom prst="line">
            <a:avLst/>
          </a:prstGeom>
          <a:ln w="762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971599" y="3574757"/>
            <a:ext cx="66733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Salinity</a:t>
            </a:r>
            <a:r>
              <a:rPr lang="th-TH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0.25 g/l, Q =</a:t>
            </a:r>
            <a:r>
              <a:rPr lang="th-TH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41.96 </a:t>
            </a:r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m</a:t>
            </a:r>
            <a:r>
              <a:rPr lang="en-US" altLang="ja-JP" sz="3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</a:t>
            </a:r>
            <a:endParaRPr lang="en-US" altLang="ja-JP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546903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Relationship between divert flow discharge at Pa </a:t>
            </a:r>
            <a:r>
              <a:rPr lang="en-GB" altLang="ja-JP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Sak</a:t>
            </a:r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River and salinity at </a:t>
            </a:r>
            <a:r>
              <a:rPr lang="en-GB" altLang="ja-JP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Samlae</a:t>
            </a:r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Intake station</a:t>
            </a:r>
            <a:endParaRPr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63127" y="1484784"/>
            <a:ext cx="52818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divert flow from 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Pa </a:t>
            </a:r>
            <a:r>
              <a:rPr lang="en-US" altLang="ja-JP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Sak</a:t>
            </a:r>
            <a:r>
              <a:rPr lang="en-US" altLang="ja-JP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 River</a:t>
            </a:r>
            <a:endParaRPr lang="en-US" altLang="ja-JP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508104" y="4797152"/>
            <a:ext cx="3384376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Discharge,  Q(m</a:t>
            </a:r>
            <a:r>
              <a:rPr lang="en-GB" altLang="ja-JP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3</a:t>
            </a:r>
            <a:r>
              <a:rPr lang="en-GB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/s)</a:t>
            </a:r>
            <a:endParaRPr lang="en-US" altLang="ja-JP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7544" y="852478"/>
            <a:ext cx="280831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	Salinity (g/l)</a:t>
            </a:r>
            <a:endParaRPr lang="en-US" altLang="ja-JP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12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13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158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785813"/>
            <a:ext cx="8501062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Thank you</a:t>
            </a:r>
            <a:endParaRPr lang="th-TH" sz="16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  <a:p>
            <a:pPr algn="ctr">
              <a:defRPr/>
            </a:pPr>
            <a:endParaRPr lang="en-US" sz="4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  <a:hlinkClick r:id="rId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5643578"/>
            <a:ext cx="9144000" cy="1226588"/>
            <a:chOff x="0" y="5643578"/>
            <a:chExt cx="9144000" cy="1226588"/>
          </a:xfrm>
        </p:grpSpPr>
        <p:sp>
          <p:nvSpPr>
            <p:cNvPr id="5" name="TextBox 3"/>
            <p:cNvSpPr txBox="1">
              <a:spLocks noChangeArrowheads="1"/>
            </p:cNvSpPr>
            <p:nvPr/>
          </p:nvSpPr>
          <p:spPr bwMode="auto">
            <a:xfrm>
              <a:off x="0" y="6500834"/>
              <a:ext cx="9144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sanit.won@kmutt.ac.th    </a:t>
              </a:r>
              <a:r>
                <a:rPr lang="th-TH" sz="1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สนิท </a:t>
              </a:r>
              <a:r>
                <a:rPr lang="th-TH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diaUPC" pitchFamily="34" charset="-34"/>
                  <a:cs typeface="CordiaUPC" pitchFamily="34" charset="-34"/>
                </a:rPr>
                <a:t>วงษา</a:t>
              </a:r>
            </a:p>
          </p:txBody>
        </p:sp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781977" y="5643578"/>
              <a:ext cx="1147741" cy="852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80"/>
            <a:ext cx="670742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185" y="116680"/>
            <a:ext cx="504000" cy="5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1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46865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ชื่อเรื่อง 1"/>
          <p:cNvSpPr>
            <a:spLocks noGrp="1"/>
          </p:cNvSpPr>
          <p:nvPr>
            <p:ph type="title"/>
          </p:nvPr>
        </p:nvSpPr>
        <p:spPr>
          <a:xfrm>
            <a:off x="2627783" y="2060848"/>
            <a:ext cx="3168353" cy="129614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Dredging</a:t>
            </a:r>
            <a:br>
              <a:rPr lang="en-US" sz="6000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</a:br>
            <a:r>
              <a:rPr lang="en-US" sz="6000" b="1" dirty="0" smtClean="0">
                <a:solidFill>
                  <a:schemeClr val="bg1"/>
                </a:solidFill>
                <a:latin typeface="CordiaUPC" panose="020B0304020202020204" pitchFamily="34" charset="-34"/>
                <a:cs typeface="CordiaUPC" panose="020B0304020202020204" pitchFamily="34" charset="-34"/>
              </a:rPr>
              <a:t>2 and 4 m</a:t>
            </a:r>
            <a:endParaRPr lang="th-TH" sz="6000" b="1" dirty="0">
              <a:solidFill>
                <a:schemeClr val="bg1"/>
              </a:solidFill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4" name="วงรี 3"/>
          <p:cNvSpPr/>
          <p:nvPr/>
        </p:nvSpPr>
        <p:spPr>
          <a:xfrm>
            <a:off x="5076056" y="5157192"/>
            <a:ext cx="792088" cy="576064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5"/>
          <p:cNvCxnSpPr/>
          <p:nvPr/>
        </p:nvCxnSpPr>
        <p:spPr>
          <a:xfrm>
            <a:off x="4067944" y="3356992"/>
            <a:ext cx="1260140" cy="1728192"/>
          </a:xfrm>
          <a:prstGeom prst="line">
            <a:avLst/>
          </a:prstGeom>
          <a:ln w="762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7824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0" y="5469031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Effect of dredging on salinity intrusion in  Chao Phraya River</a:t>
            </a:r>
            <a:endParaRPr lang="en-US" altLang="ja-JP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980728"/>
            <a:ext cx="782002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403648" y="2494637"/>
            <a:ext cx="22284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Dredging 4 m</a:t>
            </a:r>
            <a:endParaRPr lang="en-US" altLang="ja-JP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14" name="Straight Connector 15"/>
          <p:cNvCxnSpPr/>
          <p:nvPr/>
        </p:nvCxnSpPr>
        <p:spPr>
          <a:xfrm>
            <a:off x="3275856" y="2780928"/>
            <a:ext cx="3006334" cy="576064"/>
          </a:xfrm>
          <a:prstGeom prst="line">
            <a:avLst/>
          </a:prstGeom>
          <a:ln w="508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5"/>
          <p:cNvCxnSpPr/>
          <p:nvPr/>
        </p:nvCxnSpPr>
        <p:spPr>
          <a:xfrm>
            <a:off x="2987824" y="3356992"/>
            <a:ext cx="3168352" cy="576064"/>
          </a:xfrm>
          <a:prstGeom prst="line">
            <a:avLst/>
          </a:prstGeom>
          <a:ln w="508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171692" y="3068960"/>
            <a:ext cx="21761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Dredging 2 m</a:t>
            </a:r>
            <a:endParaRPr lang="en-US" altLang="ja-JP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411760" y="4119463"/>
            <a:ext cx="22284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anose="020B0304020202020204" pitchFamily="34" charset="-34"/>
                <a:cs typeface="CordiaUPC" panose="020B0304020202020204" pitchFamily="34" charset="-34"/>
              </a:rPr>
              <a:t>Present condition</a:t>
            </a:r>
            <a:endParaRPr lang="en-US" altLang="ja-JP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anose="020B0304020202020204" pitchFamily="34" charset="-34"/>
              <a:cs typeface="CordiaUPC" panose="020B0304020202020204" pitchFamily="34" charset="-34"/>
            </a:endParaRPr>
          </a:p>
        </p:txBody>
      </p:sp>
      <p:cxnSp>
        <p:nvCxnSpPr>
          <p:cNvPr id="9" name="Straight Connector 15"/>
          <p:cNvCxnSpPr/>
          <p:nvPr/>
        </p:nvCxnSpPr>
        <p:spPr>
          <a:xfrm>
            <a:off x="4139952" y="4350295"/>
            <a:ext cx="1656184" cy="230833"/>
          </a:xfrm>
          <a:prstGeom prst="line">
            <a:avLst/>
          </a:prstGeom>
          <a:ln w="50800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6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5951021"/>
            <a:ext cx="8501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Average Monthly Rainfall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and Daily Discharge (1973-2008)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2" name="Picture 2" descr="station_warni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548680"/>
            <a:ext cx="2925762" cy="523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2912075" y="1210668"/>
            <a:ext cx="795829" cy="1245962"/>
          </a:xfrm>
          <a:prstGeom prst="straightConnector1">
            <a:avLst/>
          </a:prstGeom>
          <a:ln w="762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4357688" y="2276872"/>
            <a:ext cx="1874180" cy="503856"/>
          </a:xfrm>
          <a:prstGeom prst="straightConnector1">
            <a:avLst/>
          </a:prstGeom>
          <a:ln w="76200">
            <a:solidFill>
              <a:srgbClr val="FFFF00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1868" y="936404"/>
            <a:ext cx="2842969" cy="1844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504" y="637216"/>
            <a:ext cx="2804571" cy="18194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2804571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3"/>
          <a:stretch>
            <a:fillRect/>
          </a:stretch>
        </p:blipFill>
        <p:spPr bwMode="auto">
          <a:xfrm>
            <a:off x="6231868" y="2821604"/>
            <a:ext cx="2876636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1" name="TextBox 3"/>
          <p:cNvSpPr txBox="1">
            <a:spLocks noChangeArrowheads="1"/>
          </p:cNvSpPr>
          <p:nvPr/>
        </p:nvSpPr>
        <p:spPr bwMode="auto">
          <a:xfrm>
            <a:off x="952981" y="4149080"/>
            <a:ext cx="195909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Ping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6497597" y="4603775"/>
            <a:ext cx="25388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Chao Phraya</a:t>
            </a:r>
            <a:endParaRPr lang="th-TH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467544" y="5097958"/>
            <a:ext cx="80657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Ave. rainfall = 1,122 – 1,511 mm/year</a:t>
            </a:r>
            <a:endParaRPr lang="th-TH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15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6444208" y="2780928"/>
            <a:ext cx="792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C.2</a:t>
            </a: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1979712" y="2587551"/>
            <a:ext cx="7920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P.1</a:t>
            </a:r>
            <a:endParaRPr lang="th-TH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757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3"/>
          <p:cNvSpPr txBox="1">
            <a:spLocks noChangeArrowheads="1"/>
          </p:cNvSpPr>
          <p:nvPr/>
        </p:nvSpPr>
        <p:spPr bwMode="auto">
          <a:xfrm>
            <a:off x="357188" y="5397023"/>
            <a:ext cx="8501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Tropical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storms affected Thailand 2011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.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(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RID, Thailand)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375" y="1053216"/>
            <a:ext cx="6875999" cy="4320000"/>
          </a:xfrm>
          <a:prstGeom prst="rect">
            <a:avLst/>
          </a:prstGeom>
        </p:spPr>
      </p:pic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14282" y="357166"/>
            <a:ext cx="87868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thaiDist"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Thailand 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diaUPC" pitchFamily="34" charset="-34"/>
                <a:cs typeface="CordiaUPC" pitchFamily="34" charset="-34"/>
              </a:rPr>
              <a:t>Flood 2011</a:t>
            </a:r>
            <a:endParaRPr lang="th-TH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diaUPC" pitchFamily="34" charset="-34"/>
              <a:cs typeface="CordiaUPC" pitchFamily="34" charset="-34"/>
            </a:endParaRPr>
          </a:p>
        </p:txBody>
      </p:sp>
      <p:pic>
        <p:nvPicPr>
          <p:cNvPr id="5" name="Picture 6" descr="http://tuewelcome6.6te.net/image/new-logo-kmut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56" y="116680"/>
            <a:ext cx="420087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712" y="116680"/>
            <a:ext cx="583912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358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สำนักงา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สำนักงา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สำนักงา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4473</TotalTime>
  <Words>3025</Words>
  <Application>Microsoft Office PowerPoint</Application>
  <PresentationFormat>นำเสนอทางหน้าจอ (4:3)</PresentationFormat>
  <Paragraphs>654</Paragraphs>
  <Slides>78</Slides>
  <Notes>35</Notes>
  <HiddenSlides>0</HiddenSlides>
  <MMClips>0</MMClips>
  <ScaleCrop>false</ScaleCrop>
  <HeadingPairs>
    <vt:vector size="6" baseType="variant">
      <vt:variant>
        <vt:lpstr>ชุดรูปแบบ</vt:lpstr>
      </vt:variant>
      <vt:variant>
        <vt:i4>1</vt:i4>
      </vt:variant>
      <vt:variant>
        <vt:lpstr>เซิร์ฟเวอร์ OLE ฝังตัว</vt:lpstr>
      </vt:variant>
      <vt:variant>
        <vt:i4>1</vt:i4>
      </vt:variant>
      <vt:variant>
        <vt:lpstr>ชื่อเรื่องภาพนิ่ง</vt:lpstr>
      </vt:variant>
      <vt:variant>
        <vt:i4>78</vt:i4>
      </vt:variant>
    </vt:vector>
  </HeadingPairs>
  <TitlesOfParts>
    <vt:vector size="80" baseType="lpstr">
      <vt:lpstr>ชุดรูปแบบของ Office</vt:lpstr>
      <vt:lpstr>Equation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Module A5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Dredging 2 and 4 m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sanit</dc:creator>
  <cp:lastModifiedBy>sanit</cp:lastModifiedBy>
  <cp:revision>310</cp:revision>
  <dcterms:modified xsi:type="dcterms:W3CDTF">2014-09-22T15:28:09Z</dcterms:modified>
</cp:coreProperties>
</file>