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369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75" r:id="rId12"/>
    <p:sldId id="278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289" r:id="rId21"/>
    <p:sldId id="291" r:id="rId22"/>
    <p:sldId id="292" r:id="rId23"/>
    <p:sldId id="293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297" r:id="rId32"/>
    <p:sldId id="299" r:id="rId33"/>
    <p:sldId id="319" r:id="rId34"/>
    <p:sldId id="320" r:id="rId35"/>
    <p:sldId id="321" r:id="rId36"/>
    <p:sldId id="328" r:id="rId37"/>
    <p:sldId id="324" r:id="rId38"/>
    <p:sldId id="325" r:id="rId39"/>
    <p:sldId id="326" r:id="rId40"/>
    <p:sldId id="327" r:id="rId41"/>
    <p:sldId id="334" r:id="rId42"/>
    <p:sldId id="335" r:id="rId43"/>
    <p:sldId id="336" r:id="rId44"/>
    <p:sldId id="366" r:id="rId45"/>
    <p:sldId id="331" r:id="rId46"/>
    <p:sldId id="353" r:id="rId47"/>
    <p:sldId id="370" r:id="rId48"/>
    <p:sldId id="371" r:id="rId49"/>
    <p:sldId id="338" r:id="rId50"/>
    <p:sldId id="339" r:id="rId51"/>
    <p:sldId id="341" r:id="rId52"/>
    <p:sldId id="342" r:id="rId53"/>
    <p:sldId id="343" r:id="rId54"/>
    <p:sldId id="344" r:id="rId55"/>
    <p:sldId id="354" r:id="rId56"/>
    <p:sldId id="35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EFDB3-DE5C-412A-B23B-39688B4C8DE5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B4BE3-9DD7-46A2-80AD-21179B34A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AFF4C-CF08-42FB-8963-9935543C41C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9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1pPr>
            <a:lvl2pPr marL="38102418" indent="-37643160"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5pPr>
            <a:lvl6pPr marL="459257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6pPr>
            <a:lvl7pPr marL="918515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7pPr>
            <a:lvl8pPr marL="1377772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8pPr>
            <a:lvl9pPr marL="183703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9pPr>
          </a:lstStyle>
          <a:p>
            <a:fld id="{7CB665BD-A942-415A-878F-3D25ED245FE5}" type="slidenum">
              <a:rPr lang="de-DE" sz="1000">
                <a:latin typeface="Times New Roman" pitchFamily="-65" charset="0"/>
              </a:rPr>
              <a:pPr/>
              <a:t>10</a:t>
            </a:fld>
            <a:endParaRPr lang="de-DE" sz="1000">
              <a:latin typeface="Times New Roman" pitchFamily="-65" charset="0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5879" y="8687095"/>
            <a:ext cx="2972123" cy="45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5926" rIns="91851" bIns="45926"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B8EA2FD-ABB6-45F7-9834-5C963E45EAA3}" type="slidenum">
              <a:rPr lang="en-GB" sz="1200">
                <a:solidFill>
                  <a:srgbClr val="003366"/>
                </a:solidFill>
                <a:latin typeface="MicrogrammaDMedExt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sz="1200" dirty="0">
              <a:solidFill>
                <a:srgbClr val="003366"/>
              </a:solidFill>
              <a:latin typeface="MicrogrammaDMedExt" pitchFamily="3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5926" rIns="91851" bIns="45926"/>
          <a:lstStyle/>
          <a:p>
            <a:pPr eaLnBrk="1" hangingPunct="1"/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49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F41AD8-B40B-4B24-BFC2-E803B8FB3382}" type="slidenum">
              <a:rPr lang="en-US" smtClean="0">
                <a:cs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3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BF2322A-8A20-465C-8FB6-35574534B201}" type="slidenum">
              <a:rPr lang="en-GB" sz="1200" smtClean="0"/>
              <a:pPr/>
              <a:t>31</a:t>
            </a:fld>
            <a:endParaRPr lang="en-GB" sz="1200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46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C82B-2EBE-41C5-AD0E-9E3835D8ED5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1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66"/>
                </a:solidFill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FF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9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3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5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Arial Rounded MT Bold" pitchFamily="34" charset="0"/>
              </a:defRPr>
            </a:lvl1pPr>
            <a:lvl2pPr>
              <a:defRPr>
                <a:solidFill>
                  <a:srgbClr val="0000FF"/>
                </a:solidFill>
                <a:latin typeface="Arial Rounded MT Bold" pitchFamily="34" charset="0"/>
              </a:defRPr>
            </a:lvl2pPr>
            <a:lvl3pPr>
              <a:defRPr>
                <a:solidFill>
                  <a:srgbClr val="0000FF"/>
                </a:solidFill>
                <a:latin typeface="Arial Rounded MT Bold" pitchFamily="34" charset="0"/>
              </a:defRPr>
            </a:lvl3pPr>
            <a:lvl4pPr>
              <a:defRPr>
                <a:solidFill>
                  <a:srgbClr val="0000FF"/>
                </a:solidFill>
                <a:latin typeface="Arial Rounded MT Bold" pitchFamily="34" charset="0"/>
              </a:defRPr>
            </a:lvl4pPr>
            <a:lvl5pPr>
              <a:defRPr>
                <a:solidFill>
                  <a:srgbClr val="0000FF"/>
                </a:solidFill>
                <a:latin typeface="Arial Rounded MT Bold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" y="6371571"/>
            <a:ext cx="836429" cy="4864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57948"/>
            <a:ext cx="1579745" cy="58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FF"/>
                </a:solidFill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FF"/>
                </a:solidFill>
                <a:latin typeface="Arial Rounded MT Bol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" y="6371571"/>
            <a:ext cx="836429" cy="48642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57948"/>
            <a:ext cx="1579745" cy="58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3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00FF"/>
                </a:solidFill>
              </a:defRPr>
            </a:lvl1pPr>
            <a:lvl2pPr>
              <a:defRPr sz="2400">
                <a:solidFill>
                  <a:srgbClr val="0000FF"/>
                </a:solidFill>
              </a:defRPr>
            </a:lvl2pPr>
            <a:lvl3pPr>
              <a:defRPr sz="2000">
                <a:solidFill>
                  <a:srgbClr val="0000FF"/>
                </a:solidFill>
              </a:defRPr>
            </a:lvl3pPr>
            <a:lvl4pPr>
              <a:defRPr sz="1800">
                <a:solidFill>
                  <a:srgbClr val="0000FF"/>
                </a:solidFill>
              </a:defRPr>
            </a:lvl4pPr>
            <a:lvl5pPr>
              <a:defRPr sz="1800">
                <a:solidFill>
                  <a:srgbClr val="0000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00FF"/>
                </a:solidFill>
              </a:defRPr>
            </a:lvl1pPr>
            <a:lvl2pPr>
              <a:defRPr sz="2400">
                <a:solidFill>
                  <a:srgbClr val="0000FF"/>
                </a:solidFill>
              </a:defRPr>
            </a:lvl2pPr>
            <a:lvl3pPr>
              <a:defRPr sz="2000">
                <a:solidFill>
                  <a:srgbClr val="0000FF"/>
                </a:solidFill>
              </a:defRPr>
            </a:lvl3pPr>
            <a:lvl4pPr>
              <a:defRPr sz="1800">
                <a:solidFill>
                  <a:srgbClr val="0000FF"/>
                </a:solidFill>
              </a:defRPr>
            </a:lvl4pPr>
            <a:lvl5pPr>
              <a:defRPr sz="1800">
                <a:solidFill>
                  <a:srgbClr val="0000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" y="6371571"/>
            <a:ext cx="836429" cy="48642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57948"/>
            <a:ext cx="1579745" cy="58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2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</a:defRPr>
            </a:lvl1pPr>
            <a:lvl2pPr>
              <a:defRPr sz="2000">
                <a:solidFill>
                  <a:srgbClr val="0000FF"/>
                </a:solidFill>
              </a:defRPr>
            </a:lvl2pPr>
            <a:lvl3pPr>
              <a:defRPr sz="1800">
                <a:solidFill>
                  <a:srgbClr val="0000FF"/>
                </a:solidFill>
              </a:defRPr>
            </a:lvl3pPr>
            <a:lvl4pPr>
              <a:defRPr sz="1600">
                <a:solidFill>
                  <a:srgbClr val="0000FF"/>
                </a:solidFill>
              </a:defRPr>
            </a:lvl4pPr>
            <a:lvl5pPr>
              <a:defRPr sz="1600">
                <a:solidFill>
                  <a:srgbClr val="0000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</a:defRPr>
            </a:lvl1pPr>
            <a:lvl2pPr>
              <a:defRPr sz="2000">
                <a:solidFill>
                  <a:srgbClr val="0000FF"/>
                </a:solidFill>
              </a:defRPr>
            </a:lvl2pPr>
            <a:lvl3pPr>
              <a:defRPr sz="1800">
                <a:solidFill>
                  <a:srgbClr val="0000FF"/>
                </a:solidFill>
              </a:defRPr>
            </a:lvl3pPr>
            <a:lvl4pPr>
              <a:defRPr sz="1600">
                <a:solidFill>
                  <a:srgbClr val="0000FF"/>
                </a:solidFill>
              </a:defRPr>
            </a:lvl4pPr>
            <a:lvl5pPr>
              <a:defRPr sz="1600">
                <a:solidFill>
                  <a:srgbClr val="0000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" y="6371571"/>
            <a:ext cx="836429" cy="48642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57948"/>
            <a:ext cx="1579745" cy="58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03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" y="6371571"/>
            <a:ext cx="836429" cy="48642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57948"/>
            <a:ext cx="1579745" cy="58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31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" y="6371571"/>
            <a:ext cx="836429" cy="48642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57948"/>
            <a:ext cx="1579745" cy="58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15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3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9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6FA9-FA26-4D89-AA15-5262CC0E0E63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5EDE-9C3B-4461-959C-592CAE163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5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382000" cy="3124200"/>
          </a:xfrm>
        </p:spPr>
        <p:txBody>
          <a:bodyPr>
            <a:normAutofit/>
          </a:bodyPr>
          <a:lstStyle/>
          <a:p>
            <a:r>
              <a:rPr lang="en-US" altLang="ja-JP" sz="5400" dirty="0" smtClean="0"/>
              <a:t>Climate Change Adaptation and IWRM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800600"/>
            <a:ext cx="5334000" cy="1447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GB" dirty="0" smtClean="0"/>
              <a:t>Dr. R. Jayakumar</a:t>
            </a:r>
          </a:p>
          <a:p>
            <a:pPr algn="r"/>
            <a:r>
              <a:rPr lang="en-GB" dirty="0" smtClean="0"/>
              <a:t>UNESCO Bangkok </a:t>
            </a:r>
          </a:p>
          <a:p>
            <a:pPr algn="r"/>
            <a:r>
              <a:rPr lang="en-US" dirty="0" smtClean="0"/>
              <a:t>r.jayakumar@unesco.org</a:t>
            </a:r>
            <a:endParaRPr lang="en-GB" dirty="0"/>
          </a:p>
        </p:txBody>
      </p:sp>
      <p:pic>
        <p:nvPicPr>
          <p:cNvPr id="4" name="Picture 2" descr="C:\Documents and Settings\user\Local Settings\Temporary Internet Files\Content.IE5\KICF8XXU\MPj04372760000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8" y="3048000"/>
            <a:ext cx="1737881" cy="36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/>
          <a:p>
            <a:pPr algn="r">
              <a:spcBef>
                <a:spcPct val="0"/>
              </a:spcBef>
              <a:buFontTx/>
              <a:buNone/>
            </a:pPr>
            <a:endParaRPr lang="en-US" sz="1500" b="1" noProof="1">
              <a:solidFill>
                <a:schemeClr val="folHlink"/>
              </a:solidFill>
              <a:latin typeface="Arial Black" pitchFamily="-65" charset="0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800600" y="3775075"/>
            <a:ext cx="2590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3000" dirty="0">
              <a:solidFill>
                <a:srgbClr val="003366"/>
              </a:solidFill>
              <a:latin typeface="MicrogrammaDMedExt" pitchFamily="34" charset="0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1066800" y="762000"/>
            <a:ext cx="7543800" cy="501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latin typeface="Arial Rounded MT Bold" pitchFamily="34" charset="0"/>
              </a:rPr>
              <a:t>The cycle is changing?</a:t>
            </a:r>
          </a:p>
          <a:p>
            <a:pPr marL="457200" indent="-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latin typeface="Arial Rounded MT Bold" pitchFamily="34" charset="0"/>
              </a:rPr>
              <a:t>Increased risks?</a:t>
            </a:r>
          </a:p>
          <a:p>
            <a:pPr marL="457200" indent="-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latin typeface="Arial Rounded MT Bold" pitchFamily="34" charset="0"/>
              </a:rPr>
              <a:t>Growing vulnerability?</a:t>
            </a:r>
          </a:p>
          <a:p>
            <a:pPr marL="457200" indent="-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latin typeface="Arial Rounded MT Bold" pitchFamily="34" charset="0"/>
              </a:rPr>
              <a:t>More disasters ?</a:t>
            </a:r>
          </a:p>
          <a:p>
            <a:pPr marL="457200" indent="-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latin typeface="Arial Rounded MT Bold" pitchFamily="34" charset="0"/>
              </a:rPr>
              <a:t>Less water for people?</a:t>
            </a:r>
          </a:p>
          <a:p>
            <a:pPr marL="457200" indent="-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latin typeface="Arial Rounded MT Bold" pitchFamily="34" charset="0"/>
              </a:rPr>
              <a:t>Crisis is looming?</a:t>
            </a:r>
          </a:p>
          <a:p>
            <a:pPr marL="457200" indent="-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latin typeface="Arial Rounded MT Bold" pitchFamily="34" charset="0"/>
              </a:rPr>
              <a:t>What crisis?</a:t>
            </a:r>
          </a:p>
          <a:p>
            <a:pPr marL="457200" indent="-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latin typeface="Arial Rounded MT Bold" pitchFamily="34" charset="0"/>
              </a:rPr>
              <a:t>Global or local?</a:t>
            </a:r>
            <a:endParaRPr lang="en-GB" sz="40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0668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Water – Essential to sustain human life, environment, but…..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343400"/>
          </a:xfrm>
        </p:spPr>
        <p:txBody>
          <a:bodyPr>
            <a:normAutofit/>
          </a:bodyPr>
          <a:lstStyle/>
          <a:p>
            <a:r>
              <a:rPr lang="en-GB" dirty="0" smtClean="0"/>
              <a:t>Competition for scarce water resources is already a source of conflict and it to escalate!</a:t>
            </a:r>
          </a:p>
          <a:p>
            <a:pPr lvl="1"/>
            <a:r>
              <a:rPr lang="en-GB" dirty="0" smtClean="0"/>
              <a:t>Urban vs Rural</a:t>
            </a:r>
          </a:p>
          <a:p>
            <a:pPr lvl="1"/>
            <a:r>
              <a:rPr lang="en-GB" dirty="0" smtClean="0"/>
              <a:t>Upstream vs Downstream </a:t>
            </a:r>
          </a:p>
          <a:p>
            <a:pPr lvl="1"/>
            <a:r>
              <a:rPr lang="en-GB" dirty="0" smtClean="0"/>
              <a:t>Human activities vs Environmental needs</a:t>
            </a:r>
          </a:p>
          <a:p>
            <a:pPr lvl="1"/>
            <a:r>
              <a:rPr lang="en-GB" dirty="0" smtClean="0"/>
              <a:t>National vs International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8077200" cy="2133600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Drivers of Climate Change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8256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/>
          <a:lstStyle/>
          <a:p>
            <a:pPr eaLnBrk="1" hangingPunct="1"/>
            <a:r>
              <a:rPr lang="en-GB" sz="4800" dirty="0" smtClean="0"/>
              <a:t>What is Climate Change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34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When we use the term 'climate' what we actually mean is the average weather experienced in a region over a long period of time. </a:t>
            </a:r>
          </a:p>
          <a:p>
            <a:pPr eaLnBrk="1" hangingPunct="1"/>
            <a:r>
              <a:rPr lang="en-US" sz="3600" dirty="0" smtClean="0"/>
              <a:t>The climate on earth has undergone many changes in the past and this is entirely natural. </a:t>
            </a:r>
          </a:p>
        </p:txBody>
      </p:sp>
    </p:spTree>
    <p:extLst>
      <p:ext uri="{BB962C8B-B14F-4D97-AF65-F5344CB8AC3E}">
        <p14:creationId xmlns:p14="http://schemas.microsoft.com/office/powerpoint/2010/main" val="213916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7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However, the rate at which the climate has been changing over the past 50 years has led to a consensus amongst scientists that this recent change is likely to be as a result of human's activities. </a:t>
            </a:r>
          </a:p>
          <a:p>
            <a:pPr eaLnBrk="1" hangingPunct="1"/>
            <a:r>
              <a:rPr lang="en-US" sz="3600" dirty="0" smtClean="0"/>
              <a:t>This is what we refer to as 'Climate Change'. 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5419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2590800"/>
          </a:xfrm>
        </p:spPr>
        <p:txBody>
          <a:bodyPr/>
          <a:lstStyle/>
          <a:p>
            <a:pPr eaLnBrk="1" hangingPunct="1"/>
            <a:r>
              <a:rPr lang="en-ZA" sz="4000" dirty="0" smtClean="0"/>
              <a:t>Climate change is a global phenomenon, but the problems will be very local and we will have to adapt and plan locally.</a:t>
            </a:r>
          </a:p>
        </p:txBody>
      </p:sp>
    </p:spTree>
    <p:extLst>
      <p:ext uri="{BB962C8B-B14F-4D97-AF65-F5344CB8AC3E}">
        <p14:creationId xmlns:p14="http://schemas.microsoft.com/office/powerpoint/2010/main" val="2438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Main Drivers of climate Change</a:t>
            </a:r>
            <a:endParaRPr lang="en-GB" sz="40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876799" cy="4724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4000" dirty="0" smtClean="0">
                <a:solidFill>
                  <a:srgbClr val="FF3300"/>
                </a:solidFill>
              </a:rPr>
              <a:t>Changes in:</a:t>
            </a:r>
          </a:p>
          <a:p>
            <a:pPr lvl="1" eaLnBrk="1" hangingPunct="1"/>
            <a:r>
              <a:rPr lang="en-US" sz="3600" dirty="0" smtClean="0"/>
              <a:t>Sun’s output</a:t>
            </a:r>
          </a:p>
          <a:p>
            <a:pPr lvl="1" eaLnBrk="1" hangingPunct="1"/>
            <a:r>
              <a:rPr lang="en-US" sz="3600" dirty="0" smtClean="0"/>
              <a:t>Earth’s orbit</a:t>
            </a:r>
          </a:p>
          <a:p>
            <a:pPr lvl="1" eaLnBrk="1" hangingPunct="1"/>
            <a:r>
              <a:rPr lang="en-US" sz="3600" dirty="0" smtClean="0"/>
              <a:t>Drifting continents</a:t>
            </a:r>
          </a:p>
          <a:p>
            <a:pPr lvl="1" eaLnBrk="1" hangingPunct="1"/>
            <a:r>
              <a:rPr lang="en-US" sz="3600" dirty="0" smtClean="0"/>
              <a:t>Volcanic eruptions</a:t>
            </a:r>
          </a:p>
          <a:p>
            <a:pPr lvl="1" eaLnBrk="1" hangingPunct="1"/>
            <a:r>
              <a:rPr lang="en-US" sz="3600" dirty="0" smtClean="0"/>
              <a:t>Greenhouse gases</a:t>
            </a:r>
          </a:p>
          <a:p>
            <a:pPr lvl="1" eaLnBrk="1" hangingPunct="1"/>
            <a:r>
              <a:rPr lang="en-US" sz="3600" dirty="0" smtClean="0"/>
              <a:t>Land-use pattern </a:t>
            </a:r>
            <a:endParaRPr lang="en-GB" sz="3600" dirty="0" smtClean="0"/>
          </a:p>
        </p:txBody>
      </p:sp>
      <p:pic>
        <p:nvPicPr>
          <p:cNvPr id="6" name="Picture 2" descr="C:\Users\R.jayakumar\Pictures\Animations\globe-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758">
            <a:off x="6526972" y="3980950"/>
            <a:ext cx="2037029" cy="21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.jayakumar\Pictures\Animations\Sun-01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600200"/>
            <a:ext cx="1411386" cy="14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4724400" y="2305893"/>
            <a:ext cx="685800" cy="241850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506293" y="3253536"/>
            <a:ext cx="203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NATURAL</a:t>
            </a:r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n So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469802" cy="34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6482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Dr Paal Brekke from the European Space Agency </a:t>
            </a:r>
          </a:p>
        </p:txBody>
      </p:sp>
      <p:pic>
        <p:nvPicPr>
          <p:cNvPr id="1028" name="Picture 4" descr="Figure 7: Image of the sun taken by the Solar and Heliospheric Observatory (SOHO) satellite on 14 September 1997. The sun is essentially the only source of &lt;a href='/article/Energy' title='Energy'&gt;energy&lt;/a&gt; for running the Earth's &lt;a href='/article/Climate' title='Climate'&gt;climate&lt;/a&gt;. Thus, any change in its output will result in changes in the reception of &lt;a href='/w/index.php?title=Insolation&amp;action=edit&amp;redlink=1' class='new' title='Insolation (page does not exist)'&gt;insolation&lt;/a&gt; and the generation of &lt;a href='/w/index.php?title=Heat_energy&amp;action=edit&amp;redlink=1' class='new' title='Heat energy (page does not exist)'&gt;heat energy&lt;/a&gt; which drives the climate system. (Source: &lt;a href='http://sohowww.nascom.nasa.gov/' class='external text' title='http://sohowww.nascom.nasa.gov/' rel='nofollow'&gt;Solar and Heliospheric Observatory&lt;/a&gt;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02" y="990600"/>
            <a:ext cx="3464209" cy="34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55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gs.ac.uk/discoveringGeology/climateChange/general/images/EarthAxisRotation.jpg">
            <a:hlinkClick r:id="" tooltip="Click to clos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276600" cy="53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9" y="1600200"/>
            <a:ext cx="4739367" cy="2400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5257800"/>
            <a:ext cx="6280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The Earth showing angle of axis of rotation. When the angle increases the summers become warmer and the winters become colder.</a:t>
            </a:r>
            <a:endParaRPr lang="en-GB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.jayakumar\My Documents\My Pictures\Geologcail timescale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53" y="352425"/>
            <a:ext cx="4566047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r.jayakumar\My Documents\My Pictures\Fig2-5glob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4338798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9705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722" y="123920"/>
            <a:ext cx="7831417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Hydrological System </a:t>
            </a:r>
            <a:endParaRPr lang="en-GB" sz="4000" dirty="0"/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971007" y="3035166"/>
            <a:ext cx="3433762" cy="2447925"/>
            <a:chOff x="1823" y="1389"/>
            <a:chExt cx="2163" cy="1542"/>
          </a:xfrm>
        </p:grpSpPr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1992" y="1389"/>
              <a:ext cx="1994" cy="680"/>
            </a:xfrm>
            <a:prstGeom prst="curvedDownArrow">
              <a:avLst>
                <a:gd name="adj1" fmla="val 26242"/>
                <a:gd name="adj2" fmla="val 80110"/>
                <a:gd name="adj3" fmla="val 31324"/>
              </a:avLst>
            </a:prstGeom>
            <a:solidFill>
              <a:srgbClr val="FFFF00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onstantia" pitchFamily="18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 flipH="1" flipV="1">
              <a:off x="1823" y="2251"/>
              <a:ext cx="1993" cy="680"/>
            </a:xfrm>
            <a:prstGeom prst="curvedDownArrow">
              <a:avLst>
                <a:gd name="adj1" fmla="val 27151"/>
                <a:gd name="adj2" fmla="val 80993"/>
                <a:gd name="adj3" fmla="val 31324"/>
              </a:avLst>
            </a:prstGeom>
            <a:solidFill>
              <a:srgbClr val="FFFF00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onstantia" pitchFamily="18" charset="0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1538286" y="2497375"/>
            <a:ext cx="6076950" cy="1495425"/>
            <a:chOff x="976" y="1026"/>
            <a:chExt cx="3828" cy="942"/>
          </a:xfrm>
        </p:grpSpPr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2842" y="1069"/>
              <a:ext cx="1962" cy="899"/>
              <a:chOff x="2976" y="1584"/>
              <a:chExt cx="2303" cy="1008"/>
            </a:xfrm>
          </p:grpSpPr>
          <p:sp>
            <p:nvSpPr>
              <p:cNvPr id="13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2976" y="2184"/>
                <a:ext cx="1129" cy="408"/>
              </a:xfrm>
              <a:prstGeom prst="curvedDownArrow">
                <a:avLst>
                  <a:gd name="adj1" fmla="val 25635"/>
                  <a:gd name="adj2" fmla="val 76468"/>
                  <a:gd name="adj3" fmla="val 31324"/>
                </a:avLst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>
                  <a:solidFill>
                    <a:srgbClr val="666666"/>
                  </a:solidFill>
                  <a:latin typeface="Constantia" pitchFamily="18" charset="0"/>
                </a:endParaRPr>
              </a:p>
            </p:txBody>
          </p:sp>
          <p:sp>
            <p:nvSpPr>
              <p:cNvPr id="14" name="AutoShape 32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1129" cy="408"/>
              </a:xfrm>
              <a:prstGeom prst="curvedDownArrow">
                <a:avLst>
                  <a:gd name="adj1" fmla="val 24763"/>
                  <a:gd name="adj2" fmla="val 75597"/>
                  <a:gd name="adj3" fmla="val 31324"/>
                </a:avLst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>
                  <a:solidFill>
                    <a:srgbClr val="666666"/>
                  </a:solidFill>
                  <a:latin typeface="Constantia" pitchFamily="18" charset="0"/>
                </a:endParaRPr>
              </a:p>
            </p:txBody>
          </p:sp>
          <p:sp>
            <p:nvSpPr>
              <p:cNvPr id="15" name="Text Box 39"/>
              <p:cNvSpPr txBox="1">
                <a:spLocks noChangeArrowheads="1"/>
              </p:cNvSpPr>
              <p:nvPr/>
            </p:nvSpPr>
            <p:spPr bwMode="auto">
              <a:xfrm>
                <a:off x="4128" y="1926"/>
                <a:ext cx="1151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b="1" dirty="0">
                    <a:latin typeface="Arial Rounded MT Bold" panose="020F0704030504030204" pitchFamily="34" charset="0"/>
                  </a:rPr>
                  <a:t>Governance</a:t>
                </a:r>
                <a:endParaRPr lang="pl-PL" b="1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976" y="1026"/>
              <a:ext cx="1785" cy="899"/>
              <a:chOff x="787" y="1536"/>
              <a:chExt cx="2093" cy="1008"/>
            </a:xfrm>
          </p:grpSpPr>
          <p:sp>
            <p:nvSpPr>
              <p:cNvPr id="10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1655" y="2136"/>
                <a:ext cx="1126" cy="408"/>
              </a:xfrm>
              <a:prstGeom prst="curvedDownArrow">
                <a:avLst>
                  <a:gd name="adj1" fmla="val 25635"/>
                  <a:gd name="adj2" fmla="val 76468"/>
                  <a:gd name="adj3" fmla="val 3132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11" name="AutoShape 28"/>
              <p:cNvSpPr>
                <a:spLocks noChangeArrowheads="1"/>
              </p:cNvSpPr>
              <p:nvPr/>
            </p:nvSpPr>
            <p:spPr bwMode="auto">
              <a:xfrm>
                <a:off x="1752" y="1536"/>
                <a:ext cx="1128" cy="408"/>
              </a:xfrm>
              <a:prstGeom prst="curvedDownArrow">
                <a:avLst>
                  <a:gd name="adj1" fmla="val 24763"/>
                  <a:gd name="adj2" fmla="val 75597"/>
                  <a:gd name="adj3" fmla="val 3132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>
                  <a:solidFill>
                    <a:srgbClr val="FF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12" name="Text Box 40"/>
              <p:cNvSpPr txBox="1">
                <a:spLocks noChangeArrowheads="1"/>
              </p:cNvSpPr>
              <p:nvPr/>
            </p:nvSpPr>
            <p:spPr bwMode="auto">
              <a:xfrm>
                <a:off x="787" y="1830"/>
                <a:ext cx="766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b="1" dirty="0">
                    <a:latin typeface="Arial Rounded MT Bold" panose="020F0704030504030204" pitchFamily="34" charset="0"/>
                  </a:rPr>
                  <a:t>Poverty</a:t>
                </a:r>
                <a:endParaRPr lang="pl-PL" b="1" dirty="0">
                  <a:latin typeface="Arial Rounded MT Bold" panose="020F0704030504030204" pitchFamily="34" charset="0"/>
                </a:endParaRPr>
              </a:p>
            </p:txBody>
          </p:sp>
        </p:grp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1433514" y="4439310"/>
            <a:ext cx="6523039" cy="1539875"/>
            <a:chOff x="873" y="2432"/>
            <a:chExt cx="4109" cy="970"/>
          </a:xfrm>
        </p:grpSpPr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873" y="2503"/>
              <a:ext cx="1950" cy="899"/>
              <a:chOff x="667" y="3192"/>
              <a:chExt cx="2286" cy="1008"/>
            </a:xfrm>
          </p:grpSpPr>
          <p:sp>
            <p:nvSpPr>
              <p:cNvPr id="21" name="AutoShape 35"/>
              <p:cNvSpPr>
                <a:spLocks noChangeArrowheads="1"/>
              </p:cNvSpPr>
              <p:nvPr/>
            </p:nvSpPr>
            <p:spPr bwMode="auto">
              <a:xfrm>
                <a:off x="1824" y="3192"/>
                <a:ext cx="1129" cy="408"/>
              </a:xfrm>
              <a:prstGeom prst="curvedDownArrow">
                <a:avLst>
                  <a:gd name="adj1" fmla="val 24763"/>
                  <a:gd name="adj2" fmla="val 75597"/>
                  <a:gd name="adj3" fmla="val 31324"/>
                </a:avLst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>
                  <a:solidFill>
                    <a:srgbClr val="666666"/>
                  </a:solidFill>
                  <a:latin typeface="Constantia" pitchFamily="18" charset="0"/>
                </a:endParaRPr>
              </a:p>
            </p:txBody>
          </p:sp>
          <p:sp>
            <p:nvSpPr>
              <p:cNvPr id="22" name="AutoShape 36"/>
              <p:cNvSpPr>
                <a:spLocks noChangeArrowheads="1"/>
              </p:cNvSpPr>
              <p:nvPr/>
            </p:nvSpPr>
            <p:spPr bwMode="auto">
              <a:xfrm flipH="1" flipV="1">
                <a:off x="1728" y="3792"/>
                <a:ext cx="1129" cy="408"/>
              </a:xfrm>
              <a:prstGeom prst="curvedDownArrow">
                <a:avLst>
                  <a:gd name="adj1" fmla="val 25635"/>
                  <a:gd name="adj2" fmla="val 76468"/>
                  <a:gd name="adj3" fmla="val 31324"/>
                </a:avLst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>
                  <a:solidFill>
                    <a:srgbClr val="666666"/>
                  </a:solidFill>
                  <a:latin typeface="Constantia" pitchFamily="18" charset="0"/>
                </a:endParaRPr>
              </a:p>
            </p:txBody>
          </p:sp>
          <p:sp>
            <p:nvSpPr>
              <p:cNvPr id="23" name="Text Box 41"/>
              <p:cNvSpPr txBox="1">
                <a:spLocks noChangeArrowheads="1"/>
              </p:cNvSpPr>
              <p:nvPr/>
            </p:nvSpPr>
            <p:spPr bwMode="auto">
              <a:xfrm>
                <a:off x="667" y="3467"/>
                <a:ext cx="1135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b="1" dirty="0">
                    <a:latin typeface="Arial Rounded MT Bold" panose="020F0704030504030204" pitchFamily="34" charset="0"/>
                  </a:rPr>
                  <a:t>Ecosystems</a:t>
                </a:r>
              </a:p>
              <a:p>
                <a:pPr algn="ctr" eaLnBrk="1" hangingPunct="1"/>
                <a:r>
                  <a:rPr lang="en-GB" b="1" dirty="0">
                    <a:latin typeface="Arial Rounded MT Bold" panose="020F0704030504030204" pitchFamily="34" charset="0"/>
                  </a:rPr>
                  <a:t>at risk</a:t>
                </a:r>
                <a:endParaRPr lang="pl-PL" b="1" dirty="0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8" name="AutoShape 37"/>
            <p:cNvSpPr>
              <a:spLocks noChangeArrowheads="1"/>
            </p:cNvSpPr>
            <p:nvPr/>
          </p:nvSpPr>
          <p:spPr bwMode="auto">
            <a:xfrm>
              <a:off x="3005" y="2432"/>
              <a:ext cx="962" cy="364"/>
            </a:xfrm>
            <a:prstGeom prst="curvedDownArrow">
              <a:avLst>
                <a:gd name="adj1" fmla="val 23651"/>
                <a:gd name="adj2" fmla="val 72201"/>
                <a:gd name="adj3" fmla="val 31324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666666"/>
                </a:solidFill>
                <a:latin typeface="Constantia" pitchFamily="18" charset="0"/>
              </a:endParaRPr>
            </a:p>
          </p:txBody>
        </p:sp>
        <p:sp>
          <p:nvSpPr>
            <p:cNvPr id="19" name="AutoShape 38"/>
            <p:cNvSpPr>
              <a:spLocks noChangeArrowheads="1"/>
            </p:cNvSpPr>
            <p:nvPr/>
          </p:nvSpPr>
          <p:spPr bwMode="auto">
            <a:xfrm flipH="1" flipV="1">
              <a:off x="2923" y="2967"/>
              <a:ext cx="963" cy="364"/>
            </a:xfrm>
            <a:prstGeom prst="curvedDownArrow">
              <a:avLst>
                <a:gd name="adj1" fmla="val 24509"/>
                <a:gd name="adj2" fmla="val 73109"/>
                <a:gd name="adj3" fmla="val 31324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666666"/>
                </a:solidFill>
                <a:latin typeface="Constantia" pitchFamily="18" charset="0"/>
              </a:endParaRPr>
            </a:p>
          </p:txBody>
        </p:sp>
        <p:sp>
          <p:nvSpPr>
            <p:cNvPr id="20" name="Text Box 42"/>
            <p:cNvSpPr txBox="1">
              <a:spLocks noChangeArrowheads="1"/>
            </p:cNvSpPr>
            <p:nvPr/>
          </p:nvSpPr>
          <p:spPr bwMode="auto">
            <a:xfrm>
              <a:off x="4077" y="2663"/>
              <a:ext cx="90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b="1" dirty="0">
                  <a:latin typeface="Arial Rounded MT Bold" panose="020F0704030504030204" pitchFamily="34" charset="0"/>
                </a:rPr>
                <a:t>Social </a:t>
              </a:r>
            </a:p>
            <a:p>
              <a:pPr algn="ctr" eaLnBrk="1" hangingPunct="1"/>
              <a:r>
                <a:rPr lang="en-GB" b="1" dirty="0">
                  <a:latin typeface="Arial Rounded MT Bold" panose="020F0704030504030204" pitchFamily="34" charset="0"/>
                </a:rPr>
                <a:t>Challenges</a:t>
              </a:r>
              <a:endParaRPr lang="pl-PL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1417324" y="1591477"/>
            <a:ext cx="6477000" cy="4495800"/>
          </a:xfrm>
          <a:prstGeom prst="triangle">
            <a:avLst>
              <a:gd name="adj" fmla="val 4675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onstantia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592440" y="4038652"/>
            <a:ext cx="2900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Arial Rounded MT Bold" panose="020F0704030504030204" pitchFamily="34" charset="0"/>
              </a:rPr>
              <a:t>HYDROLOGICAL CYCLE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478486" y="1295400"/>
            <a:ext cx="2044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/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DEPENDENCIES</a:t>
            </a:r>
            <a:endParaRPr lang="pl-PL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7511822" y="5727973"/>
            <a:ext cx="1632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SOCIETAL</a:t>
            </a:r>
          </a:p>
          <a:p>
            <a:pPr algn="ctr" eaLnBrk="1" hangingPunct="1"/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RESPONSES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06121" y="5866473"/>
            <a:ext cx="11112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/>
            <a:r>
              <a:rPr lang="pl-PL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STRESS</a:t>
            </a:r>
            <a:endParaRPr lang="pl-PL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1858986"/>
            <a:ext cx="82296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¬"/>
            </a:pP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Geo-Political Changes</a:t>
            </a:r>
          </a:p>
          <a:p>
            <a:pPr marL="285750" indent="-285750">
              <a:buFont typeface="Wingdings" pitchFamily="2" charset="2"/>
              <a:buChar char="¬"/>
            </a:pPr>
            <a:endParaRPr lang="en-US" sz="36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Wingdings" pitchFamily="2" charset="2"/>
              <a:buChar char="¬"/>
            </a:pP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Technological Changes</a:t>
            </a:r>
          </a:p>
          <a:p>
            <a:pPr marL="285750" indent="-285750">
              <a:buFont typeface="Wingdings" pitchFamily="2" charset="2"/>
              <a:buChar char="¬"/>
            </a:pPr>
            <a:endParaRPr lang="en-US" sz="36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Wingdings" pitchFamily="2" charset="2"/>
              <a:buChar char="¬"/>
            </a:pP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Population Growth and Life Style </a:t>
            </a:r>
          </a:p>
          <a:p>
            <a:pPr marL="285750" indent="-285750">
              <a:buFont typeface="Wingdings" pitchFamily="2" charset="2"/>
              <a:buChar char="¬"/>
            </a:pPr>
            <a:endParaRPr lang="en-US" sz="36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Wingdings" pitchFamily="2" charset="2"/>
              <a:buChar char="¬"/>
            </a:pP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Climate Change </a:t>
            </a:r>
            <a:endParaRPr lang="en-GB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http://www.flightglobal.com/assets/getAsset.aspx?ItemID=337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25" y="0"/>
            <a:ext cx="42672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105400" y="3137325"/>
            <a:ext cx="3810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2010 Iceland Volcanic Eruption – </a:t>
            </a:r>
          </a:p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A </a:t>
            </a:r>
            <a:r>
              <a:rPr lang="en-US" sz="2800" dirty="0">
                <a:latin typeface="Arial Rounded MT Bold" panose="020F0704030504030204" pitchFamily="34" charset="0"/>
              </a:rPr>
              <a:t>Q300 surveillance aircraft which has captured images of the volcanic plume breaking the cloud layer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891825" cy="497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7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0648"/>
            <a:ext cx="8991600" cy="36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Increasing greenhouse gases trap more heat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user.gwdg.de/~mcorre/landuse%20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4" y="381000"/>
            <a:ext cx="9004699" cy="37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923" y="4419600"/>
            <a:ext cx="9004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latin typeface="Arial Rounded MT Bold" panose="020F0704030504030204" pitchFamily="34" charset="0"/>
              </a:rPr>
              <a:t>Chronosequence</a:t>
            </a:r>
            <a:r>
              <a:rPr lang="en-GB" sz="2400" dirty="0" smtClean="0">
                <a:latin typeface="Arial Rounded MT Bold" panose="020F0704030504030204" pitchFamily="34" charset="0"/>
              </a:rPr>
              <a:t> of land-use change: tropical rainforest - corn - cacao </a:t>
            </a:r>
            <a:r>
              <a:rPr lang="en-GB" sz="2400" dirty="0" err="1" smtClean="0">
                <a:latin typeface="Arial Rounded MT Bold" panose="020F0704030504030204" pitchFamily="34" charset="0"/>
              </a:rPr>
              <a:t>agroforest</a:t>
            </a:r>
            <a:r>
              <a:rPr lang="en-GB" sz="2400" dirty="0">
                <a:latin typeface="Arial Rounded MT Bold" panose="020F0704030504030204" pitchFamily="34" charset="0"/>
              </a:rPr>
              <a:t> - </a:t>
            </a:r>
            <a:r>
              <a:rPr lang="en-GB" sz="2400" dirty="0" err="1">
                <a:latin typeface="Arial Rounded MT Bold" panose="020F0704030504030204" pitchFamily="34" charset="0"/>
              </a:rPr>
              <a:t>Dr.</a:t>
            </a:r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err="1">
                <a:latin typeface="Arial Rounded MT Bold" panose="020F0704030504030204" pitchFamily="34" charset="0"/>
              </a:rPr>
              <a:t>Marife</a:t>
            </a:r>
            <a:r>
              <a:rPr lang="en-GB" sz="2400" dirty="0">
                <a:latin typeface="Arial Rounded MT Bold" panose="020F0704030504030204" pitchFamily="34" charset="0"/>
              </a:rPr>
              <a:t> D. </a:t>
            </a:r>
            <a:r>
              <a:rPr lang="en-GB" sz="2400" dirty="0" err="1">
                <a:latin typeface="Arial Rounded MT Bold" panose="020F0704030504030204" pitchFamily="34" charset="0"/>
              </a:rPr>
              <a:t>Corre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10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5327"/>
            <a:ext cx="6649184" cy="468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901764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Arial Rounded MT Bold" pitchFamily="34" charset="0"/>
              </a:rPr>
              <a:t>Emissions of carbon dioxide due to changes in land use mainly come from the cutting down of </a:t>
            </a:r>
            <a:r>
              <a:rPr lang="en-GB" sz="2800" dirty="0" smtClean="0">
                <a:solidFill>
                  <a:srgbClr val="0000FF"/>
                </a:solidFill>
                <a:latin typeface="Arial Rounded MT Bold" pitchFamily="34" charset="0"/>
              </a:rPr>
              <a:t>forests. </a:t>
            </a:r>
          </a:p>
        </p:txBody>
      </p:sp>
    </p:spTree>
    <p:extLst>
      <p:ext uri="{BB962C8B-B14F-4D97-AF65-F5344CB8AC3E}">
        <p14:creationId xmlns:p14="http://schemas.microsoft.com/office/powerpoint/2010/main" val="770590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8968154" cy="5181600"/>
          </a:xfrm>
        </p:spPr>
      </p:pic>
      <p:sp>
        <p:nvSpPr>
          <p:cNvPr id="2" name="TextBox 1"/>
          <p:cNvSpPr txBox="1"/>
          <p:nvPr/>
        </p:nvSpPr>
        <p:spPr>
          <a:xfrm>
            <a:off x="3429000" y="7297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Observed Global Temperature record </a:t>
            </a:r>
            <a:endParaRPr lang="en-GB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8991600" cy="5195147"/>
          </a:xfrm>
        </p:spPr>
      </p:pic>
      <p:sp>
        <p:nvSpPr>
          <p:cNvPr id="2" name="TextBox 1"/>
          <p:cNvSpPr txBox="1"/>
          <p:nvPr/>
        </p:nvSpPr>
        <p:spPr>
          <a:xfrm>
            <a:off x="5181600" y="60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Natural Variability </a:t>
            </a:r>
            <a:endParaRPr lang="en-GB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979877" cy="5188374"/>
          </a:xfrm>
        </p:spPr>
      </p:pic>
      <p:sp>
        <p:nvSpPr>
          <p:cNvPr id="2" name="TextBox 1"/>
          <p:cNvSpPr txBox="1"/>
          <p:nvPr/>
        </p:nvSpPr>
        <p:spPr>
          <a:xfrm>
            <a:off x="4495800" y="685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Human intervention </a:t>
            </a:r>
            <a:endParaRPr lang="en-GB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v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Mitigation</a:t>
            </a:r>
            <a:r>
              <a:rPr lang="en-US" sz="3600" dirty="0"/>
              <a:t>: </a:t>
            </a:r>
          </a:p>
          <a:p>
            <a:pPr lvl="1"/>
            <a:r>
              <a:rPr lang="en-US" sz="3200" dirty="0" smtClean="0"/>
              <a:t>reducing </a:t>
            </a:r>
            <a:r>
              <a:rPr lang="en-US" sz="3200" dirty="0"/>
              <a:t>greenhouse gas emissions</a:t>
            </a:r>
          </a:p>
          <a:p>
            <a:pPr lvl="1"/>
            <a:r>
              <a:rPr lang="en-US" sz="3200" dirty="0" smtClean="0"/>
              <a:t>carbon </a:t>
            </a:r>
            <a:r>
              <a:rPr lang="en-US" sz="3200" dirty="0"/>
              <a:t>trading / taxes</a:t>
            </a:r>
          </a:p>
          <a:p>
            <a:pPr lvl="1"/>
            <a:r>
              <a:rPr lang="en-US" sz="3200" dirty="0" smtClean="0"/>
              <a:t>renewable </a:t>
            </a:r>
            <a:r>
              <a:rPr lang="en-US" sz="3200" dirty="0"/>
              <a:t>(and low carbon)energy</a:t>
            </a:r>
          </a:p>
          <a:p>
            <a:pPr lvl="1"/>
            <a:r>
              <a:rPr lang="en-US" sz="3200" dirty="0" smtClean="0"/>
              <a:t>land </a:t>
            </a:r>
            <a:r>
              <a:rPr lang="en-US" sz="3200" dirty="0"/>
              <a:t>use planning</a:t>
            </a:r>
          </a:p>
          <a:p>
            <a:pPr lvl="1"/>
            <a:r>
              <a:rPr lang="en-US" sz="3200" dirty="0" smtClean="0"/>
              <a:t>protecting </a:t>
            </a:r>
            <a:r>
              <a:rPr lang="en-US" sz="3200" dirty="0"/>
              <a:t>and enhancing natural carbon sinks </a:t>
            </a:r>
          </a:p>
        </p:txBody>
      </p:sp>
    </p:spTree>
    <p:extLst>
      <p:ext uri="{BB962C8B-B14F-4D97-AF65-F5344CB8AC3E}">
        <p14:creationId xmlns:p14="http://schemas.microsoft.com/office/powerpoint/2010/main" val="11494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v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Adaptation </a:t>
            </a:r>
            <a:r>
              <a:rPr lang="en-US" dirty="0"/>
              <a:t>– its about managing: 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impacts (e.g. changes to extreme </a:t>
            </a:r>
            <a:r>
              <a:rPr lang="en-US" dirty="0" smtClean="0"/>
              <a:t> weather</a:t>
            </a:r>
            <a:r>
              <a:rPr lang="en-US" dirty="0"/>
              <a:t>, climate drivers, slow change);</a:t>
            </a:r>
          </a:p>
          <a:p>
            <a:pPr lvl="1"/>
            <a:r>
              <a:rPr lang="en-US" dirty="0" smtClean="0"/>
              <a:t>economic </a:t>
            </a:r>
            <a:r>
              <a:rPr lang="en-US" dirty="0"/>
              <a:t>impact &amp; market shift;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&amp; wellbeing;</a:t>
            </a:r>
          </a:p>
          <a:p>
            <a:pPr lvl="1"/>
            <a:r>
              <a:rPr lang="en-US" dirty="0" smtClean="0"/>
              <a:t>insurance </a:t>
            </a:r>
            <a:r>
              <a:rPr lang="en-US" dirty="0"/>
              <a:t>affordability &amp; availability;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and implementing climate legal risk </a:t>
            </a:r>
            <a:r>
              <a:rPr lang="en-US" dirty="0" smtClean="0"/>
              <a:t>(</a:t>
            </a:r>
            <a:r>
              <a:rPr lang="en-US" dirty="0"/>
              <a:t>regulatory changes, litigation, due diligence, </a:t>
            </a:r>
            <a:r>
              <a:rPr lang="en-US" dirty="0" smtClean="0"/>
              <a:t>contracts </a:t>
            </a:r>
            <a:r>
              <a:rPr lang="en-US" dirty="0"/>
              <a:t>etc)</a:t>
            </a:r>
          </a:p>
          <a:p>
            <a:pPr lvl="1"/>
            <a:r>
              <a:rPr lang="en-US" dirty="0" smtClean="0"/>
              <a:t>constant </a:t>
            </a:r>
            <a:r>
              <a:rPr lang="en-US" dirty="0"/>
              <a:t>monitoring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36035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to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>
            <a:normAutofit/>
          </a:bodyPr>
          <a:lstStyle/>
          <a:p>
            <a:r>
              <a:rPr lang="en-GB" dirty="0" smtClean="0"/>
              <a:t>Global climate system is complex, understanding how it may change is more complex - links back to mitigation, population growth, technology uptake, environmental feedbacks</a:t>
            </a:r>
          </a:p>
          <a:p>
            <a:r>
              <a:rPr lang="en-GB" dirty="0" smtClean="0"/>
              <a:t>Although there is a high demand to simplify down the science it is critical to recognise that doing so imposes risks and even a false sense of security</a:t>
            </a:r>
          </a:p>
        </p:txBody>
      </p:sp>
    </p:spTree>
    <p:extLst>
      <p:ext uri="{BB962C8B-B14F-4D97-AF65-F5344CB8AC3E}">
        <p14:creationId xmlns:p14="http://schemas.microsoft.com/office/powerpoint/2010/main" val="23564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Geo-Political Issues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Trans-boundary Waters</a:t>
            </a:r>
          </a:p>
          <a:p>
            <a:pPr lvl="1"/>
            <a:r>
              <a:rPr lang="en-GB" sz="3200" dirty="0"/>
              <a:t>90% of worlds </a:t>
            </a:r>
            <a:r>
              <a:rPr lang="en-GB" sz="3200" dirty="0" smtClean="0"/>
              <a:t>population lives </a:t>
            </a:r>
            <a:r>
              <a:rPr lang="en-GB" sz="3200" dirty="0"/>
              <a:t>in countries sharing international </a:t>
            </a:r>
            <a:r>
              <a:rPr lang="en-GB" sz="3200" dirty="0" smtClean="0"/>
              <a:t>rivers</a:t>
            </a:r>
            <a:endParaRPr lang="en-GB" sz="3200" dirty="0"/>
          </a:p>
          <a:p>
            <a:pPr lvl="1"/>
            <a:r>
              <a:rPr lang="en-GB" sz="3200" dirty="0" smtClean="0"/>
              <a:t>more </a:t>
            </a:r>
            <a:r>
              <a:rPr lang="en-GB" sz="3200" dirty="0"/>
              <a:t>countries </a:t>
            </a:r>
            <a:r>
              <a:rPr lang="en-GB" sz="3200" dirty="0" smtClean="0"/>
              <a:t>are </a:t>
            </a:r>
            <a:r>
              <a:rPr lang="en-GB" sz="3200" dirty="0"/>
              <a:t>experiencing water </a:t>
            </a:r>
            <a:r>
              <a:rPr lang="en-GB" sz="3200" dirty="0" smtClean="0"/>
              <a:t>stress (</a:t>
            </a:r>
            <a:r>
              <a:rPr lang="en-GB" sz="3200" dirty="0"/>
              <a:t>supply &lt; 1700m3/person annually)</a:t>
            </a:r>
          </a:p>
          <a:p>
            <a:pPr lvl="1"/>
            <a:r>
              <a:rPr lang="en-GB" sz="3200" dirty="0" smtClean="0"/>
              <a:t>as </a:t>
            </a:r>
            <a:r>
              <a:rPr lang="en-GB" sz="3200" dirty="0"/>
              <a:t>water scarcity faces high demands transboundary competition for shared rivers and water resources </a:t>
            </a:r>
            <a:r>
              <a:rPr lang="en-GB" sz="3200" dirty="0" smtClean="0"/>
              <a:t>grow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977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41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Heading in the wrong direction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534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7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44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/>
              <a:t>Not only the climate is changing….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839200" cy="4114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Changes with natural and human/social dimensions</a:t>
            </a:r>
          </a:p>
          <a:p>
            <a:r>
              <a:rPr lang="en-US" sz="4000" dirty="0" smtClean="0"/>
              <a:t>Global changes but with local, regional and global impacts</a:t>
            </a:r>
          </a:p>
          <a:p>
            <a:r>
              <a:rPr lang="en-US" sz="4000" dirty="0" smtClean="0"/>
              <a:t>Constellation of changes with numerous feedbacks!</a:t>
            </a:r>
          </a:p>
        </p:txBody>
      </p:sp>
    </p:spTree>
    <p:extLst>
      <p:ext uri="{BB962C8B-B14F-4D97-AF65-F5344CB8AC3E}">
        <p14:creationId xmlns:p14="http://schemas.microsoft.com/office/powerpoint/2010/main" val="16952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324"/>
            <a:ext cx="64198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New Paradigm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26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Failure with Past Approaches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GB" dirty="0" smtClean="0"/>
              <a:t>Sectroal, limited coordination, fragmented, uncoordinated development – inadequate to meet global challenges!</a:t>
            </a:r>
          </a:p>
          <a:p>
            <a:r>
              <a:rPr lang="en-GB" dirty="0" smtClean="0"/>
              <a:t>Top-down management, lack of demand management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Crisis of Governance 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	</a:t>
            </a:r>
            <a:r>
              <a:rPr lang="en-GB" sz="4000" dirty="0" smtClean="0">
                <a:solidFill>
                  <a:srgbClr val="FF0000"/>
                </a:solidFill>
              </a:rPr>
              <a:t>	       or Physical Scarcity?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Globally Realized that: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Business as usual no longer works</a:t>
            </a:r>
          </a:p>
          <a:p>
            <a:endParaRPr lang="en-GB" sz="3600" dirty="0" smtClean="0"/>
          </a:p>
          <a:p>
            <a:r>
              <a:rPr lang="en-GB" sz="3600" dirty="0" smtClean="0"/>
              <a:t>There are urgent need for reform…., for a significant shift… in the way water resources are managed, water services are provided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075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6285"/>
            <a:ext cx="661603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dirty="0"/>
              <a:t>Definition of IWRM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763000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“A process which promotes the coordinated development and management of water, land and other resources, in order to maximize the resultant </a:t>
            </a:r>
            <a:r>
              <a:rPr lang="en-US" u="sng" dirty="0"/>
              <a:t>economic</a:t>
            </a:r>
            <a:r>
              <a:rPr lang="en-US" dirty="0"/>
              <a:t> and </a:t>
            </a:r>
            <a:r>
              <a:rPr lang="en-US" u="sng" dirty="0"/>
              <a:t>social </a:t>
            </a:r>
            <a:r>
              <a:rPr lang="en-US" dirty="0"/>
              <a:t>welfare in an equitable manner without compromising the sustainability of vital </a:t>
            </a:r>
            <a:r>
              <a:rPr lang="en-US" u="sng" dirty="0"/>
              <a:t>ecosystems</a:t>
            </a:r>
            <a:r>
              <a:rPr lang="en-US" dirty="0"/>
              <a:t>”  GWP, 2000</a:t>
            </a:r>
          </a:p>
        </p:txBody>
      </p:sp>
    </p:spTree>
    <p:extLst>
      <p:ext uri="{BB962C8B-B14F-4D97-AF65-F5344CB8AC3E}">
        <p14:creationId xmlns:p14="http://schemas.microsoft.com/office/powerpoint/2010/main" val="13823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7200" cy="762000"/>
          </a:xfrm>
        </p:spPr>
        <p:txBody>
          <a:bodyPr/>
          <a:lstStyle/>
          <a:p>
            <a:r>
              <a:rPr lang="en-GB" dirty="0" smtClean="0"/>
              <a:t>What is IWRM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638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cs typeface="Arial" charset="0"/>
              </a:rPr>
              <a:t>The GOAL is the sustainable management and development of water resources.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cs typeface="Arial" charset="0"/>
              </a:rPr>
              <a:t>The </a:t>
            </a:r>
            <a:r>
              <a:rPr lang="en-US" sz="2600" dirty="0">
                <a:cs typeface="Arial" charset="0"/>
              </a:rPr>
              <a:t>basis of Integrated Water Resources Management (IWRM) is that different uses of water are interdependent. </a:t>
            </a:r>
            <a:endParaRPr lang="en-US" sz="2600" dirty="0" smtClean="0"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GB" sz="2600" dirty="0" smtClean="0">
                <a:cs typeface="Arial" charset="0"/>
              </a:rPr>
              <a:t>Integrated </a:t>
            </a:r>
            <a:r>
              <a:rPr lang="en-GB" sz="2600" dirty="0">
                <a:cs typeface="Arial" charset="0"/>
              </a:rPr>
              <a:t>management means that all the different uses of water resources are considered together</a:t>
            </a:r>
            <a:r>
              <a:rPr lang="en-GB" sz="2600" dirty="0" smtClean="0">
                <a:cs typeface="Arial" charset="0"/>
              </a:rPr>
              <a:t>. </a:t>
            </a:r>
          </a:p>
          <a:p>
            <a:pPr lvl="1">
              <a:buClr>
                <a:srgbClr val="FF0000"/>
              </a:buClr>
            </a:pPr>
            <a:r>
              <a:rPr lang="en-GB" sz="2600" dirty="0" smtClean="0">
                <a:cs typeface="Arial" charset="0"/>
              </a:rPr>
              <a:t>Water </a:t>
            </a:r>
            <a:r>
              <a:rPr lang="en-GB" sz="2600" dirty="0">
                <a:cs typeface="Arial" charset="0"/>
              </a:rPr>
              <a:t>allocations and management decisions consider the effects of each use on the others. </a:t>
            </a:r>
            <a:endParaRPr lang="en-GB" sz="2600" dirty="0" smtClean="0"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GB" sz="2600" dirty="0" smtClean="0">
                <a:cs typeface="Arial" charset="0"/>
              </a:rPr>
              <a:t>They </a:t>
            </a:r>
            <a:r>
              <a:rPr lang="en-GB" sz="2600" dirty="0">
                <a:cs typeface="Arial" charset="0"/>
              </a:rPr>
              <a:t>are able to take account of overall social and economic goals, including the achievement of sustainable development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687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IWRM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943600"/>
          </a:xfrm>
        </p:spPr>
        <p:txBody>
          <a:bodyPr>
            <a:noAutofit/>
          </a:bodyPr>
          <a:lstStyle/>
          <a:p>
            <a:pPr eaLnBrk="0" hangingPunct="0"/>
            <a:r>
              <a:rPr lang="en-GB" sz="2800" b="1" dirty="0" smtClean="0">
                <a:cs typeface="Arial" charset="0"/>
              </a:rPr>
              <a:t>Water </a:t>
            </a:r>
            <a:r>
              <a:rPr lang="en-GB" sz="2800" b="1" dirty="0">
                <a:cs typeface="Arial" charset="0"/>
              </a:rPr>
              <a:t>governance crisis</a:t>
            </a:r>
            <a:r>
              <a:rPr lang="en-GB" sz="2800" dirty="0">
                <a:cs typeface="Arial" charset="0"/>
              </a:rPr>
              <a:t> </a:t>
            </a:r>
          </a:p>
          <a:p>
            <a:pPr lvl="1" eaLnBrk="0" hangingPunct="0"/>
            <a:r>
              <a:rPr lang="en-GB" sz="1800" dirty="0">
                <a:cs typeface="Arial" charset="0"/>
              </a:rPr>
              <a:t>Sectoral approaches to water resources management have dominated in the past and are still prevailing. This leads to fragmented and uncoordinated development and management of the resource. </a:t>
            </a:r>
            <a:endParaRPr lang="en-GB" sz="1800" dirty="0" smtClean="0">
              <a:cs typeface="Arial" charset="0"/>
            </a:endParaRPr>
          </a:p>
          <a:p>
            <a:pPr eaLnBrk="0" hangingPunct="0"/>
            <a:r>
              <a:rPr lang="en-US" sz="2800" b="1" dirty="0">
                <a:cs typeface="Arial" charset="0"/>
              </a:rPr>
              <a:t>Increased competition</a:t>
            </a:r>
            <a:endParaRPr lang="en-US" sz="2800" dirty="0">
              <a:cs typeface="Arial" charset="0"/>
            </a:endParaRPr>
          </a:p>
          <a:p>
            <a:pPr lvl="1" eaLnBrk="0" hangingPunct="0"/>
            <a:r>
              <a:rPr lang="en-US" sz="1800" dirty="0">
                <a:cs typeface="Arial" charset="0"/>
              </a:rPr>
              <a:t>Increased competition for the finite resource is aggravated by inefficient governance</a:t>
            </a:r>
            <a:r>
              <a:rPr lang="en-US" sz="1800" dirty="0" smtClean="0">
                <a:cs typeface="Arial" charset="0"/>
              </a:rPr>
              <a:t>.</a:t>
            </a:r>
          </a:p>
          <a:p>
            <a:pPr algn="just"/>
            <a:r>
              <a:rPr lang="en-GB" sz="2800" b="1" dirty="0">
                <a:cs typeface="Arial" charset="0"/>
              </a:rPr>
              <a:t>Securing water for people </a:t>
            </a:r>
          </a:p>
          <a:p>
            <a:pPr lvl="1"/>
            <a:r>
              <a:rPr lang="en-GB" sz="1800" dirty="0">
                <a:cs typeface="Arial" charset="0"/>
              </a:rPr>
              <a:t>One fifth of the world’s population is without access to safe drinking water and half of the population is without access to adequate sanitation.</a:t>
            </a:r>
          </a:p>
          <a:p>
            <a:pPr lvl="0" algn="just"/>
            <a:r>
              <a:rPr lang="en-GB" sz="2800" b="1" dirty="0">
                <a:cs typeface="Arial" charset="0"/>
              </a:rPr>
              <a:t>Securing water for food production</a:t>
            </a:r>
            <a:endParaRPr lang="en-GB" sz="2800" dirty="0">
              <a:cs typeface="Arial" charset="0"/>
            </a:endParaRPr>
          </a:p>
          <a:p>
            <a:pPr lvl="1"/>
            <a:r>
              <a:rPr lang="en-GB" sz="1800" dirty="0">
                <a:cs typeface="Arial" charset="0"/>
              </a:rPr>
              <a:t>Over the next 25 years, food will be required for another 2</a:t>
            </a:r>
            <a:r>
              <a:rPr lang="en-GB" sz="1800" dirty="0"/>
              <a:t>–</a:t>
            </a:r>
            <a:r>
              <a:rPr lang="en-GB" sz="1800" dirty="0">
                <a:cs typeface="Arial" charset="0"/>
              </a:rPr>
              <a:t>3 billion people. </a:t>
            </a:r>
          </a:p>
          <a:p>
            <a:pPr lvl="0" algn="just"/>
            <a:r>
              <a:rPr lang="en-GB" sz="2800" b="1" dirty="0">
                <a:cs typeface="Arial" charset="0"/>
              </a:rPr>
              <a:t>Protecting vital ecosystems</a:t>
            </a:r>
            <a:endParaRPr lang="en-GB" sz="2800" dirty="0">
              <a:cs typeface="Arial" charset="0"/>
            </a:endParaRPr>
          </a:p>
          <a:p>
            <a:pPr lvl="1"/>
            <a:r>
              <a:rPr lang="en-GB" sz="1800" dirty="0">
                <a:cs typeface="Arial" charset="0"/>
              </a:rPr>
              <a:t>Aquatic ecosystems depend on water flows, seasonality and water table fluctuations and are threatened by poor water quality. </a:t>
            </a:r>
            <a:r>
              <a:rPr lang="en-US" sz="1800" dirty="0" smtClean="0">
                <a:cs typeface="Arial" charset="0"/>
              </a:rPr>
              <a:t> </a:t>
            </a:r>
            <a:endParaRPr lang="en-US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96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Trans-boundary Aquifers </a:t>
            </a:r>
            <a:endParaRPr lang="en-GB" dirty="0"/>
          </a:p>
        </p:txBody>
      </p:sp>
      <p:pic>
        <p:nvPicPr>
          <p:cNvPr id="4" name="Picture 3" descr="Figure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8077200" cy="543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5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/>
              <a:t>Advantages of IWRM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13788" cy="5334000"/>
          </a:xfrm>
        </p:spPr>
        <p:txBody>
          <a:bodyPr>
            <a:normAutofit/>
          </a:bodyPr>
          <a:lstStyle/>
          <a:p>
            <a:r>
              <a:rPr lang="en-US" sz="2400" dirty="0"/>
              <a:t>Coordinated activities rather than amalgamated programs</a:t>
            </a:r>
          </a:p>
          <a:p>
            <a:r>
              <a:rPr lang="en-US" sz="2400" dirty="0"/>
              <a:t>Top-down meeting bottom-up management</a:t>
            </a:r>
          </a:p>
          <a:p>
            <a:r>
              <a:rPr lang="en-US" sz="2400" dirty="0"/>
              <a:t>Strategic planning : targeting and  prioritizing</a:t>
            </a:r>
          </a:p>
          <a:p>
            <a:r>
              <a:rPr lang="en-US" sz="2400" dirty="0"/>
              <a:t>Integrating goals rather than planning for single goals. </a:t>
            </a:r>
          </a:p>
          <a:p>
            <a:r>
              <a:rPr lang="en-US" sz="2400" dirty="0"/>
              <a:t>Proactive : identify problems before they occur</a:t>
            </a:r>
          </a:p>
          <a:p>
            <a:r>
              <a:rPr lang="en-US" sz="2400" dirty="0"/>
              <a:t>Cooperative work environment , inclusiveness </a:t>
            </a:r>
          </a:p>
          <a:p>
            <a:r>
              <a:rPr lang="en-US" sz="2400" dirty="0"/>
              <a:t>Encouraging commitment –Empowering local decision making rather than centralizing decisions</a:t>
            </a:r>
          </a:p>
          <a:p>
            <a:r>
              <a:rPr lang="en-US" sz="2400" dirty="0"/>
              <a:t>Providing </a:t>
            </a:r>
            <a:r>
              <a:rPr lang="en-US" sz="2400" dirty="0">
                <a:solidFill>
                  <a:srgbClr val="FF0000"/>
                </a:solidFill>
              </a:rPr>
              <a:t>appropriate and relevant information</a:t>
            </a:r>
          </a:p>
          <a:p>
            <a:r>
              <a:rPr lang="en-US" sz="2400" dirty="0"/>
              <a:t>Using equitable management methods  sensitive to cultural needs, gender issues, poverty eradication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34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944562"/>
          </a:xfrm>
        </p:spPr>
        <p:txBody>
          <a:bodyPr>
            <a:normAutofit fontScale="90000"/>
          </a:bodyPr>
          <a:lstStyle/>
          <a:p>
            <a:r>
              <a:rPr lang="en-GB" dirty="0"/>
              <a:t>Risks of fully sectoral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21335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Overlooking negative impacts on environment and other sectors</a:t>
            </a:r>
          </a:p>
          <a:p>
            <a:r>
              <a:rPr lang="en-GB" dirty="0" smtClean="0"/>
              <a:t>Inefficient </a:t>
            </a:r>
            <a:r>
              <a:rPr lang="en-GB" dirty="0"/>
              <a:t>use of </a:t>
            </a:r>
            <a:r>
              <a:rPr lang="en-GB" dirty="0" smtClean="0"/>
              <a:t>resources-natural </a:t>
            </a:r>
            <a:r>
              <a:rPr lang="en-GB" dirty="0"/>
              <a:t>and financial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5985"/>
            <a:ext cx="4818063" cy="34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3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GB" dirty="0"/>
              <a:t>Risks of fully integrated approach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1447800"/>
          </a:xfrm>
        </p:spPr>
        <p:txBody>
          <a:bodyPr>
            <a:normAutofit fontScale="92500"/>
          </a:bodyPr>
          <a:lstStyle/>
          <a:p>
            <a:r>
              <a:rPr lang="en-GB" dirty="0"/>
              <a:t>Getting mired in complexity.</a:t>
            </a:r>
          </a:p>
          <a:p>
            <a:r>
              <a:rPr lang="en-GB" dirty="0" smtClean="0"/>
              <a:t>Not </a:t>
            </a:r>
            <a:r>
              <a:rPr lang="en-GB" dirty="0"/>
              <a:t>making good use of specialist expertise.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75407"/>
            <a:ext cx="6324600" cy="432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GB" dirty="0"/>
              <a:t>Finding a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1828799"/>
          </a:xfrm>
        </p:spPr>
        <p:txBody>
          <a:bodyPr>
            <a:normAutofit fontScale="92500"/>
          </a:bodyPr>
          <a:lstStyle/>
          <a:p>
            <a:r>
              <a:rPr lang="en-GB" dirty="0"/>
              <a:t>Each country needs to decide where integration makes sense based on its social, political and hydrological situation.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09717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_jayakumar\Pictures\riding-two-horses-2 (Mediu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86" y="1571"/>
            <a:ext cx="4930219" cy="68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228600"/>
            <a:ext cx="508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Practicing IWRM </a:t>
            </a:r>
            <a:endParaRPr lang="en-GB" sz="40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3918" y="3581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Concept </a:t>
            </a:r>
            <a:endParaRPr lang="en-GB" sz="28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953000"/>
            <a:ext cx="172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Practice</a:t>
            </a:r>
            <a:endParaRPr lang="en-GB" sz="28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algn="l"/>
            <a:r>
              <a:rPr lang="en-GB" sz="3200" dirty="0" smtClean="0"/>
              <a:t>IWRM – Process not product </a:t>
            </a:r>
            <a:br>
              <a:rPr lang="en-GB" sz="3200" dirty="0" smtClean="0"/>
            </a:br>
            <a:r>
              <a:rPr lang="en-GB" sz="3200" dirty="0" smtClean="0"/>
              <a:t>               Tool not Blueprint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724400"/>
          </a:xfrm>
        </p:spPr>
        <p:txBody>
          <a:bodyPr/>
          <a:lstStyle/>
          <a:p>
            <a:r>
              <a:rPr lang="en-GB" dirty="0" smtClean="0"/>
              <a:t>Is a </a:t>
            </a:r>
            <a:r>
              <a:rPr lang="en-GB" u="sng" dirty="0" smtClean="0">
                <a:solidFill>
                  <a:srgbClr val="FF0000"/>
                </a:solidFill>
              </a:rPr>
              <a:t>coordinated</a:t>
            </a:r>
            <a:r>
              <a:rPr lang="en-GB" dirty="0" smtClean="0"/>
              <a:t> process to bring together all stakeholders </a:t>
            </a:r>
          </a:p>
          <a:p>
            <a:r>
              <a:rPr lang="en-GB" dirty="0" smtClean="0"/>
              <a:t>Emphasizes on </a:t>
            </a:r>
            <a:r>
              <a:rPr lang="en-GB" u="sng" dirty="0" smtClean="0">
                <a:solidFill>
                  <a:srgbClr val="FF0000"/>
                </a:solidFill>
              </a:rPr>
              <a:t>economic</a:t>
            </a:r>
            <a:r>
              <a:rPr lang="en-GB" dirty="0" smtClean="0"/>
              <a:t>,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u="sng" dirty="0" smtClean="0">
                <a:solidFill>
                  <a:srgbClr val="FF0000"/>
                </a:solidFill>
              </a:rPr>
              <a:t>social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welfare, equity and protecting </a:t>
            </a:r>
            <a:r>
              <a:rPr lang="en-GB" u="sng" dirty="0" smtClean="0">
                <a:solidFill>
                  <a:srgbClr val="FF0000"/>
                </a:solidFill>
              </a:rPr>
              <a:t>ecosystem</a:t>
            </a:r>
            <a:r>
              <a:rPr lang="en-GB" dirty="0" smtClean="0"/>
              <a:t> </a:t>
            </a:r>
          </a:p>
          <a:p>
            <a:r>
              <a:rPr lang="en-GB" dirty="0" smtClean="0"/>
              <a:t>Is based on </a:t>
            </a:r>
            <a:r>
              <a:rPr lang="en-GB" u="sng" dirty="0" smtClean="0">
                <a:solidFill>
                  <a:srgbClr val="FF0000"/>
                </a:solidFill>
              </a:rPr>
              <a:t>scientific</a:t>
            </a:r>
            <a:r>
              <a:rPr lang="en-GB" dirty="0" smtClean="0"/>
              <a:t> </a:t>
            </a:r>
            <a:r>
              <a:rPr lang="en-GB" u="sng" dirty="0" smtClean="0">
                <a:solidFill>
                  <a:srgbClr val="FF0000"/>
                </a:solidFill>
              </a:rPr>
              <a:t>data</a:t>
            </a:r>
            <a:r>
              <a:rPr lang="en-GB" dirty="0" smtClean="0"/>
              <a:t> / </a:t>
            </a:r>
            <a:r>
              <a:rPr lang="en-GB" u="sng" dirty="0" smtClean="0">
                <a:solidFill>
                  <a:srgbClr val="FF0000"/>
                </a:solidFill>
              </a:rPr>
              <a:t>tools</a:t>
            </a:r>
            <a:r>
              <a:rPr lang="en-GB" dirty="0" smtClean="0"/>
              <a:t> for judgment / decisions</a:t>
            </a:r>
          </a:p>
          <a:p>
            <a:r>
              <a:rPr lang="en-GB" dirty="0" smtClean="0"/>
              <a:t>Promotes good </a:t>
            </a:r>
            <a:r>
              <a:rPr lang="en-GB" u="sng" dirty="0" smtClean="0">
                <a:solidFill>
                  <a:srgbClr val="FF0000"/>
                </a:solidFill>
              </a:rPr>
              <a:t>governance</a:t>
            </a:r>
            <a:r>
              <a:rPr lang="en-GB" dirty="0" smtClean="0"/>
              <a:t>, with democratic </a:t>
            </a:r>
            <a:r>
              <a:rPr lang="en-GB" u="sng" dirty="0" smtClean="0">
                <a:solidFill>
                  <a:srgbClr val="FF0000"/>
                </a:solidFill>
              </a:rPr>
              <a:t>participation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5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IWRM can help adaptation to climate change</a:t>
            </a:r>
            <a:endParaRPr lang="en-GB" sz="1600" dirty="0" smtClean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995738" y="3573463"/>
            <a:ext cx="44640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3651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endParaRPr lang="en-GB" sz="1800" dirty="0">
              <a:cs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sz="900" dirty="0">
              <a:cs typeface="Arial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517392" y="1295400"/>
            <a:ext cx="5333999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365125">
              <a:buFont typeface="SymbolPS" pitchFamily="18" charset="2"/>
              <a:buChar char="§"/>
            </a:pPr>
            <a:r>
              <a:rPr lang="en-GB" sz="2400" dirty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Better water management makes it easier to respond to changes in water availability.</a:t>
            </a:r>
          </a:p>
          <a:p>
            <a:pPr marL="365125" indent="-365125">
              <a:buFont typeface="SymbolPS" pitchFamily="18" charset="2"/>
              <a:buChar char="§"/>
            </a:pPr>
            <a:endParaRPr lang="en-GB" sz="2400" dirty="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  <a:p>
            <a:pPr marL="365125" indent="-365125">
              <a:buFont typeface="SymbolPS" pitchFamily="18" charset="2"/>
              <a:buChar char="§"/>
            </a:pPr>
            <a:r>
              <a:rPr lang="en-GB" sz="2400" dirty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Basin planning allows for risk identification and mitigation.</a:t>
            </a:r>
          </a:p>
          <a:p>
            <a:pPr marL="365125" indent="-365125">
              <a:buFont typeface="SymbolPS" pitchFamily="18" charset="2"/>
              <a:buChar char="§"/>
            </a:pPr>
            <a:endParaRPr lang="en-GB" sz="2400" dirty="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  <a:p>
            <a:pPr marL="365125" indent="-365125">
              <a:buFont typeface="SymbolPS" pitchFamily="18" charset="2"/>
              <a:buChar char="§"/>
            </a:pPr>
            <a:r>
              <a:rPr lang="en-GB" sz="2400" dirty="0">
                <a:solidFill>
                  <a:srgbClr val="0000FF"/>
                </a:solidFill>
                <a:latin typeface="Arial Rounded MT Bold" pitchFamily="34" charset="0"/>
              </a:rPr>
              <a:t>Stakeholder participation helps in mobilization for action, risk assessment.</a:t>
            </a:r>
          </a:p>
          <a:p>
            <a:pPr marL="365125" indent="-365125">
              <a:buFont typeface="SymbolPS" pitchFamily="18" charset="2"/>
              <a:buChar char="§"/>
            </a:pPr>
            <a:endParaRPr lang="en-GB" sz="2400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365125" indent="-365125">
              <a:buFont typeface="SymbolPS" pitchFamily="18" charset="2"/>
              <a:buChar char="§"/>
            </a:pPr>
            <a:r>
              <a:rPr lang="en-GB" sz="2400" dirty="0">
                <a:solidFill>
                  <a:srgbClr val="0000FF"/>
                </a:solidFill>
                <a:latin typeface="Arial Rounded MT Bold" pitchFamily="34" charset="0"/>
              </a:rPr>
              <a:t>Good management systems allows the right incentives to be passed on to water users.</a:t>
            </a:r>
          </a:p>
          <a:p>
            <a:pPr marL="365125" indent="-365125" algn="just">
              <a:buFont typeface="SymbolPS" pitchFamily="18" charset="2"/>
              <a:buChar char="§"/>
            </a:pPr>
            <a:endParaRPr lang="en-GB" sz="2400" dirty="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24582" name="Picture 9" descr="6_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191000"/>
            <a:ext cx="288925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t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2242"/>
            <a:ext cx="2854828" cy="214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38"/>
            <a:ext cx="5343525" cy="604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8458" y="6064412"/>
            <a:ext cx="2384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WMO-No. 1047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0" y="177704"/>
            <a:ext cx="3810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Arial Rounded MT Bold" panose="020F0704030504030204" pitchFamily="34" charset="0"/>
              </a:rPr>
              <a:t>Manage </a:t>
            </a:r>
            <a:r>
              <a:rPr lang="en-US" sz="3000" dirty="0">
                <a:latin typeface="Arial Rounded MT Bold" panose="020F0704030504030204" pitchFamily="34" charset="0"/>
              </a:rPr>
              <a:t>the water cycle as a whole;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Arial Rounded MT Bold" panose="020F0704030504030204" pitchFamily="34" charset="0"/>
              </a:rPr>
              <a:t>Integrate </a:t>
            </a:r>
            <a:r>
              <a:rPr lang="en-US" sz="3000" dirty="0">
                <a:latin typeface="Arial Rounded MT Bold" panose="020F0704030504030204" pitchFamily="34" charset="0"/>
              </a:rPr>
              <a:t>land and water management;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dirty="0" smtClean="0">
                <a:latin typeface="Arial Rounded MT Bold" panose="020F0704030504030204" pitchFamily="34" charset="0"/>
              </a:rPr>
              <a:t>Manage </a:t>
            </a:r>
            <a:r>
              <a:rPr lang="en-GB" sz="3000" dirty="0">
                <a:latin typeface="Arial Rounded MT Bold" panose="020F0704030504030204" pitchFamily="34" charset="0"/>
              </a:rPr>
              <a:t>risk and uncertainty;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Arial Rounded MT Bold" panose="020F0704030504030204" pitchFamily="34" charset="0"/>
              </a:rPr>
              <a:t>Adopt </a:t>
            </a:r>
            <a:r>
              <a:rPr lang="en-US" sz="3000" dirty="0">
                <a:latin typeface="Arial Rounded MT Bold" panose="020F0704030504030204" pitchFamily="34" charset="0"/>
              </a:rPr>
              <a:t>a best mix of strategies;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dirty="0" smtClean="0">
                <a:latin typeface="Arial Rounded MT Bold" panose="020F0704030504030204" pitchFamily="34" charset="0"/>
              </a:rPr>
              <a:t>Ensure </a:t>
            </a:r>
            <a:r>
              <a:rPr lang="en-GB" sz="3000" dirty="0">
                <a:latin typeface="Arial Rounded MT Bold" panose="020F0704030504030204" pitchFamily="34" charset="0"/>
              </a:rPr>
              <a:t>a participatory approach</a:t>
            </a:r>
          </a:p>
        </p:txBody>
      </p:sp>
    </p:spTree>
    <p:extLst>
      <p:ext uri="{BB962C8B-B14F-4D97-AF65-F5344CB8AC3E}">
        <p14:creationId xmlns:p14="http://schemas.microsoft.com/office/powerpoint/2010/main" val="17514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3094"/>
            <a:ext cx="4114800" cy="670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17526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Arial Rounded MT Bold" panose="020F0704030504030204" pitchFamily="34" charset="0"/>
              </a:rPr>
              <a:t>The adoption </a:t>
            </a:r>
            <a:r>
              <a:rPr lang="en-GB" sz="3000" dirty="0" smtClean="0">
                <a:latin typeface="Arial Rounded MT Bold" panose="020F0704030504030204" pitchFamily="34" charset="0"/>
              </a:rPr>
              <a:t>of </a:t>
            </a:r>
            <a:r>
              <a:rPr lang="en-US" sz="3000" dirty="0" smtClean="0">
                <a:latin typeface="Arial Rounded MT Bold" panose="020F0704030504030204" pitchFamily="34" charset="0"/>
              </a:rPr>
              <a:t>a </a:t>
            </a:r>
            <a:r>
              <a:rPr lang="en-US" sz="3000" dirty="0">
                <a:latin typeface="Arial Rounded MT Bold" panose="020F0704030504030204" pitchFamily="34" charset="0"/>
              </a:rPr>
              <a:t>strategy depends critically on the </a:t>
            </a:r>
            <a:r>
              <a:rPr lang="en-US" sz="3000" dirty="0" smtClean="0">
                <a:latin typeface="Arial Rounded MT Bold" panose="020F0704030504030204" pitchFamily="34" charset="0"/>
              </a:rPr>
              <a:t>hydrological and </a:t>
            </a:r>
            <a:r>
              <a:rPr lang="en-US" sz="3000" dirty="0">
                <a:latin typeface="Arial Rounded MT Bold" panose="020F0704030504030204" pitchFamily="34" charset="0"/>
              </a:rPr>
              <a:t>hydraulic characteristics of the subject </a:t>
            </a:r>
            <a:r>
              <a:rPr lang="en-US" sz="3000" dirty="0" smtClean="0">
                <a:latin typeface="Arial Rounded MT Bold" panose="020F0704030504030204" pitchFamily="34" charset="0"/>
              </a:rPr>
              <a:t>river </a:t>
            </a:r>
            <a:r>
              <a:rPr lang="en-GB" sz="3000" dirty="0" smtClean="0">
                <a:latin typeface="Arial Rounded MT Bold" panose="020F0704030504030204" pitchFamily="34" charset="0"/>
              </a:rPr>
              <a:t>system </a:t>
            </a:r>
            <a:r>
              <a:rPr lang="en-GB" sz="3000" dirty="0">
                <a:latin typeface="Arial Rounded MT Bold" panose="020F0704030504030204" pitchFamily="34" charset="0"/>
              </a:rPr>
              <a:t>and region.</a:t>
            </a:r>
          </a:p>
        </p:txBody>
      </p:sp>
    </p:spTree>
    <p:extLst>
      <p:ext uri="{BB962C8B-B14F-4D97-AF65-F5344CB8AC3E}">
        <p14:creationId xmlns:p14="http://schemas.microsoft.com/office/powerpoint/2010/main" val="18723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8229600" cy="3276600"/>
          </a:xfrm>
        </p:spPr>
        <p:txBody>
          <a:bodyPr/>
          <a:lstStyle/>
          <a:p>
            <a:r>
              <a:rPr lang="en-US" sz="8000" dirty="0"/>
              <a:t>Dealing with uncertainties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1788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Changes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29000"/>
          </a:xfrm>
        </p:spPr>
        <p:txBody>
          <a:bodyPr/>
          <a:lstStyle/>
          <a:p>
            <a:r>
              <a:rPr lang="en-US" dirty="0" smtClean="0"/>
              <a:t>Uncertain Climate Futures</a:t>
            </a:r>
          </a:p>
          <a:p>
            <a:r>
              <a:rPr lang="en-US" dirty="0" smtClean="0"/>
              <a:t>Increased Emission a reality</a:t>
            </a:r>
          </a:p>
          <a:p>
            <a:r>
              <a:rPr lang="en-US" dirty="0" smtClean="0"/>
              <a:t>Crop Yield Vs Climate Change</a:t>
            </a:r>
          </a:p>
          <a:p>
            <a:r>
              <a:rPr lang="en-US" dirty="0" smtClean="0"/>
              <a:t>Agricultural Vs Domestic Vs Industrial</a:t>
            </a:r>
          </a:p>
          <a:p>
            <a:r>
              <a:rPr lang="en-US" dirty="0" smtClean="0"/>
              <a:t>Living with extremes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5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Uncertainties</a:t>
            </a:r>
            <a:endParaRPr lang="en-GB" sz="6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FF3300"/>
                </a:solidFill>
              </a:rPr>
              <a:t>One thing is certain: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FF3300"/>
                </a:solidFill>
              </a:rPr>
              <a:t>Nothing is certain</a:t>
            </a:r>
          </a:p>
          <a:p>
            <a:pPr eaLnBrk="1" hangingPunct="1"/>
            <a:r>
              <a:rPr lang="en-US" dirty="0" smtClean="0"/>
              <a:t>Uncertainty and climate change</a:t>
            </a:r>
          </a:p>
          <a:p>
            <a:pPr eaLnBrk="1" hangingPunct="1"/>
            <a:r>
              <a:rPr lang="en-US" dirty="0" smtClean="0"/>
              <a:t>How to deal with uncertainties</a:t>
            </a:r>
          </a:p>
          <a:p>
            <a:pPr eaLnBrk="1" hangingPunct="1"/>
            <a:r>
              <a:rPr lang="en-US" dirty="0" smtClean="0"/>
              <a:t>Types of uncertainties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Adaptation to climate change under uncertainty:</a:t>
            </a:r>
          </a:p>
          <a:p>
            <a:pPr lvl="1" eaLnBrk="1" hangingPunct="1"/>
            <a:r>
              <a:rPr lang="en-US" sz="3200" dirty="0" smtClean="0">
                <a:solidFill>
                  <a:srgbClr val="0000FF"/>
                </a:solidFill>
              </a:rPr>
              <a:t>Prediction-oriented approaches</a:t>
            </a:r>
          </a:p>
          <a:p>
            <a:pPr lvl="1" eaLnBrk="1" hangingPunct="1"/>
            <a:r>
              <a:rPr lang="en-US" sz="3200" dirty="0" smtClean="0">
                <a:solidFill>
                  <a:srgbClr val="0000FF"/>
                </a:solidFill>
              </a:rPr>
              <a:t>Resilience-oriented approaches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70643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124" y="76200"/>
            <a:ext cx="7039276" cy="106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South China during 2010 classical example – drought followed by flood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G:\new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" y="854796"/>
            <a:ext cx="178057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:\新建文件夹\101013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12727"/>
          <a:stretch>
            <a:fillRect/>
          </a:stretch>
        </p:blipFill>
        <p:spPr bwMode="auto">
          <a:xfrm>
            <a:off x="5166852" y="1508208"/>
            <a:ext cx="37147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G:\new\428123439578565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1" y="3721821"/>
            <a:ext cx="42322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www.uwccn.cn/Upfiles/BeyondPic/2010-01/2010162052920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59" y="1508208"/>
            <a:ext cx="3320420" cy="22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6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 descr="rj04130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0461" r="9750" b="14607"/>
          <a:stretch>
            <a:fillRect/>
          </a:stretch>
        </p:blipFill>
        <p:spPr bwMode="auto">
          <a:xfrm>
            <a:off x="367735" y="885825"/>
            <a:ext cx="39449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1312863" y="3962400"/>
            <a:ext cx="2057400" cy="3365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600">
                <a:latin typeface="Arial" charset="0"/>
                <a:ea typeface="黑体" pitchFamily="49" charset="-122"/>
              </a:rPr>
              <a:t>中国旱涝气候公报</a:t>
            </a:r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152400" y="4261643"/>
            <a:ext cx="4402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dirty="0">
                <a:solidFill>
                  <a:srgbClr val="0000FF"/>
                </a:solidFill>
                <a:latin typeface="Arial Rounded MT Bold" panose="020F0704030504030204" pitchFamily="34" charset="0"/>
                <a:ea typeface="华文新魏" pitchFamily="2" charset="-122"/>
              </a:rPr>
              <a:t>Precipitation change on April in China</a:t>
            </a:r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990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CC3300"/>
                </a:solidFill>
              </a:rPr>
              <a:t>2011’s Extremely Droughts during spring in southern China, late flood disaster</a:t>
            </a:r>
          </a:p>
        </p:txBody>
      </p:sp>
      <p:pic>
        <p:nvPicPr>
          <p:cNvPr id="443398" name="Picture 6" descr="B3BD2013E94576582572B7F24CD66F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1" y="4683919"/>
            <a:ext cx="4114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399" name="Picture 7" descr="201106300525524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66" y="3962400"/>
            <a:ext cx="35814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4554538" y="1143000"/>
            <a:ext cx="4284662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dirty="0">
                <a:latin typeface="Arial Rounded MT Bold" panose="020F0704030504030204" pitchFamily="34" charset="0"/>
                <a:ea typeface="宋体" pitchFamily="2" charset="-122"/>
              </a:rPr>
              <a:t>Only for </a:t>
            </a:r>
            <a:r>
              <a:rPr lang="en-US" altLang="zh-CN" sz="2200" i="1" dirty="0">
                <a:solidFill>
                  <a:srgbClr val="000099"/>
                </a:solidFill>
                <a:latin typeface="Arial Rounded MT Bold" panose="020F0704030504030204" pitchFamily="34" charset="0"/>
                <a:ea typeface="宋体" pitchFamily="2" charset="-122"/>
              </a:rPr>
              <a:t>flood disaster</a:t>
            </a:r>
            <a:r>
              <a:rPr lang="en-US" altLang="zh-CN" sz="2200" dirty="0">
                <a:latin typeface="Arial Rounded MT Bold" panose="020F0704030504030204" pitchFamily="34" charset="0"/>
                <a:ea typeface="宋体" pitchFamily="2" charset="-122"/>
              </a:rPr>
              <a:t> until July, directly economic loss reaches </a:t>
            </a:r>
            <a:r>
              <a:rPr lang="en-US" altLang="zh-CN" sz="2200" i="1" dirty="0">
                <a:latin typeface="Arial Rounded MT Bold" panose="020F0704030504030204" pitchFamily="34" charset="0"/>
                <a:ea typeface="宋体" pitchFamily="2" charset="-122"/>
              </a:rPr>
              <a:t>43.2 Billion RMB</a:t>
            </a:r>
            <a:r>
              <a:rPr lang="en-US" altLang="zh-CN" sz="2200" dirty="0">
                <a:latin typeface="Arial Rounded MT Bold" panose="020F0704030504030204" pitchFamily="34" charset="0"/>
                <a:ea typeface="宋体" pitchFamily="2" charset="-122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zh-CN" sz="2200" dirty="0">
                <a:latin typeface="Arial Rounded MT Bold" panose="020F0704030504030204" pitchFamily="34" charset="0"/>
                <a:ea typeface="宋体" pitchFamily="2" charset="-122"/>
              </a:rPr>
              <a:t>Impacted </a:t>
            </a:r>
            <a:r>
              <a:rPr lang="en-US" altLang="zh-CN" sz="2200" i="1" dirty="0">
                <a:latin typeface="Arial Rounded MT Bold" panose="020F0704030504030204" pitchFamily="34" charset="0"/>
                <a:ea typeface="宋体" pitchFamily="2" charset="-122"/>
              </a:rPr>
              <a:t>27 provinces</a:t>
            </a:r>
            <a:r>
              <a:rPr lang="en-US" altLang="zh-CN" sz="2200" dirty="0">
                <a:latin typeface="Arial Rounded MT Bold" panose="020F0704030504030204" pitchFamily="34" charset="0"/>
                <a:ea typeface="宋体" pitchFamily="2" charset="-122"/>
              </a:rPr>
              <a:t> and regions and </a:t>
            </a:r>
            <a:r>
              <a:rPr lang="en-US" altLang="zh-CN" sz="2200" i="1" dirty="0">
                <a:latin typeface="Arial Rounded MT Bold" panose="020F0704030504030204" pitchFamily="34" charset="0"/>
                <a:ea typeface="宋体" pitchFamily="2" charset="-122"/>
              </a:rPr>
              <a:t>36.7 Million population</a:t>
            </a:r>
            <a:r>
              <a:rPr lang="en-US" altLang="zh-CN" sz="2200" dirty="0">
                <a:latin typeface="Arial Rounded MT Bold" panose="020F0704030504030204" pitchFamily="34" charset="0"/>
                <a:ea typeface="宋体" pitchFamily="2" charset="-122"/>
              </a:rPr>
              <a:t>, </a:t>
            </a:r>
            <a:r>
              <a:rPr lang="en-US" altLang="zh-CN" sz="2200" i="1" dirty="0">
                <a:latin typeface="Arial Rounded MT Bold" panose="020F0704030504030204" pitchFamily="34" charset="0"/>
                <a:ea typeface="宋体" pitchFamily="2" charset="-122"/>
              </a:rPr>
              <a:t>239 victim …</a:t>
            </a:r>
            <a:endParaRPr lang="zh-CN" altLang="en-US" sz="2200" i="1" dirty="0">
              <a:latin typeface="Arial Rounded MT Bold" panose="020F0704030504030204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00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zh-CN" altLang="en-US" smtClean="0"/>
          </a:p>
          <a:p>
            <a:pPr>
              <a:buFont typeface="Arial" charset="0"/>
              <a:buNone/>
            </a:pPr>
            <a:endParaRPr lang="zh-CN" altLang="en-US" smtClean="0"/>
          </a:p>
          <a:p>
            <a:pPr>
              <a:buFont typeface="Arial" charset="0"/>
              <a:buNone/>
            </a:pPr>
            <a:endParaRPr lang="zh-CN" altLang="en-US" smtClean="0"/>
          </a:p>
          <a:p>
            <a:pPr>
              <a:buFont typeface="Arial" charset="0"/>
              <a:buNone/>
            </a:pPr>
            <a:endParaRPr lang="zh-CN" altLang="en-US" smtClean="0"/>
          </a:p>
          <a:p>
            <a:pPr>
              <a:buFont typeface="Arial" charset="0"/>
              <a:buNone/>
            </a:pPr>
            <a:endParaRPr lang="zh-CN" altLang="en-US" smtClean="0"/>
          </a:p>
          <a:p>
            <a:pPr>
              <a:buFont typeface="Arial" charset="0"/>
              <a:buNone/>
            </a:pPr>
            <a:endParaRPr lang="zh-CN" altLang="en-US" smtClean="0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533400" y="228600"/>
            <a:ext cx="8305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r>
              <a:rPr lang="en-US" altLang="zh-CN" sz="3200" dirty="0">
                <a:solidFill>
                  <a:srgbClr val="CC3300"/>
                </a:solidFill>
                <a:latin typeface="Arial Rounded MT Bold" panose="020F0704030504030204" pitchFamily="34" charset="0"/>
                <a:ea typeface="宋体" pitchFamily="2" charset="-122"/>
              </a:rPr>
              <a:t>2012’s  </a:t>
            </a:r>
            <a:r>
              <a:rPr lang="en-US" altLang="zh-CN" sz="3200" dirty="0">
                <a:solidFill>
                  <a:schemeClr val="hlink"/>
                </a:solidFill>
                <a:latin typeface="Arial Rounded MT Bold" panose="020F0704030504030204" pitchFamily="34" charset="0"/>
                <a:ea typeface="宋体" pitchFamily="2" charset="-122"/>
              </a:rPr>
              <a:t>May- June </a:t>
            </a:r>
            <a:r>
              <a:rPr lang="en-US" altLang="zh-CN" sz="3200" dirty="0">
                <a:solidFill>
                  <a:srgbClr val="CC3300"/>
                </a:solidFill>
                <a:latin typeface="Arial Rounded MT Bold" panose="020F0704030504030204" pitchFamily="34" charset="0"/>
                <a:ea typeface="宋体" pitchFamily="2" charset="-122"/>
              </a:rPr>
              <a:t>Floods </a:t>
            </a:r>
            <a:r>
              <a:rPr lang="en-US" altLang="zh-CN" sz="3200" dirty="0">
                <a:solidFill>
                  <a:schemeClr val="hlink"/>
                </a:solidFill>
                <a:latin typeface="Arial Rounded MT Bold" panose="020F0704030504030204" pitchFamily="34" charset="0"/>
                <a:ea typeface="宋体" pitchFamily="2" charset="-122"/>
              </a:rPr>
              <a:t>in South China &amp; </a:t>
            </a:r>
            <a:r>
              <a:rPr lang="en-US" altLang="zh-CN" sz="3200" dirty="0" smtClean="0">
                <a:solidFill>
                  <a:srgbClr val="CC3300"/>
                </a:solidFill>
                <a:latin typeface="Arial Rounded MT Bold" panose="020F0704030504030204" pitchFamily="34" charset="0"/>
                <a:ea typeface="宋体" pitchFamily="2" charset="-122"/>
              </a:rPr>
              <a:t>Drought</a:t>
            </a:r>
            <a:r>
              <a:rPr lang="en-US" altLang="zh-CN" sz="3200" dirty="0" smtClean="0">
                <a:solidFill>
                  <a:schemeClr val="hlink"/>
                </a:solidFill>
                <a:latin typeface="Arial Rounded MT Bold" panose="020F0704030504030204" pitchFamily="34" charset="0"/>
                <a:ea typeface="宋体" pitchFamily="2" charset="-122"/>
              </a:rPr>
              <a:t> </a:t>
            </a:r>
            <a:r>
              <a:rPr lang="en-US" altLang="zh-CN" sz="3200" dirty="0">
                <a:solidFill>
                  <a:schemeClr val="hlink"/>
                </a:solidFill>
                <a:latin typeface="Arial Rounded MT Bold" panose="020F0704030504030204" pitchFamily="34" charset="0"/>
                <a:ea typeface="宋体" pitchFamily="2" charset="-122"/>
              </a:rPr>
              <a:t>in North China</a:t>
            </a:r>
          </a:p>
        </p:txBody>
      </p:sp>
      <p:pic>
        <p:nvPicPr>
          <p:cNvPr id="446469" name="Picture 5" descr="10808031_9326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886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838200" y="3512403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Arial Rounded MT Bold" panose="020F0704030504030204" pitchFamily="34" charset="0"/>
              </a:rPr>
              <a:t>Just in Guanxi, the heavy rainfall resulted in </a:t>
            </a:r>
            <a:r>
              <a:rPr lang="en-US" altLang="zh-CN" sz="2400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21 million peoples</a:t>
            </a:r>
            <a:r>
              <a:rPr lang="en-US" altLang="zh-CN" sz="2400" dirty="0">
                <a:latin typeface="Arial Rounded MT Bold" panose="020F0704030504030204" pitchFamily="34" charset="0"/>
              </a:rPr>
              <a:t> to </a:t>
            </a:r>
            <a:r>
              <a:rPr lang="en-US" altLang="en-US" sz="2400" dirty="0">
                <a:latin typeface="Arial Rounded MT Bold" panose="020F0704030504030204" pitchFamily="34" charset="0"/>
              </a:rPr>
              <a:t>suffer</a:t>
            </a:r>
            <a:r>
              <a:rPr lang="en-US" altLang="zh-CN" sz="2400" dirty="0">
                <a:latin typeface="Arial Rounded MT Bold" panose="020F0704030504030204" pitchFamily="34" charset="0"/>
              </a:rPr>
              <a:t> </a:t>
            </a:r>
            <a:r>
              <a:rPr lang="en-US" altLang="zh-CN" sz="2400" i="1" dirty="0">
                <a:solidFill>
                  <a:srgbClr val="CC3300"/>
                </a:solidFill>
                <a:latin typeface="Arial Rounded MT Bold" panose="020F0704030504030204" pitchFamily="34" charset="0"/>
              </a:rPr>
              <a:t>flood disaster!</a:t>
            </a:r>
            <a:endParaRPr lang="zh-CN" altLang="en-US" sz="2400" i="1" dirty="0">
              <a:solidFill>
                <a:srgbClr val="CC33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46473" name="Picture 9" descr="10808033_7161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810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474" name="Picture 10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3733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475" name="Picture 11" descr="Img3067079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6576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76" name="Text Box 12"/>
          <p:cNvSpPr txBox="1">
            <a:spLocks noChangeArrowheads="1"/>
          </p:cNvSpPr>
          <p:nvPr/>
        </p:nvSpPr>
        <p:spPr bwMode="auto">
          <a:xfrm>
            <a:off x="762000" y="6087328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Arial Rounded MT Bold" panose="020F0704030504030204" pitchFamily="34" charset="0"/>
              </a:rPr>
              <a:t>Same in Yellow R Huai R &amp; Hai R, the extremely draught resulted in </a:t>
            </a:r>
            <a:r>
              <a:rPr lang="en-US" altLang="zh-CN" sz="2400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67 million </a:t>
            </a:r>
            <a:r>
              <a:rPr lang="en-US" altLang="zh-CN" sz="2400" i="1" dirty="0">
                <a:solidFill>
                  <a:srgbClr val="CC3300"/>
                </a:solidFill>
                <a:latin typeface="Arial Rounded MT Bold" panose="020F0704030504030204" pitchFamily="34" charset="0"/>
              </a:rPr>
              <a:t>affected farm!</a:t>
            </a:r>
            <a:endParaRPr lang="zh-CN" altLang="en-US" sz="2400" i="1" dirty="0">
              <a:solidFill>
                <a:srgbClr val="CC33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imate-chan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874490" cy="58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3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990600"/>
            <a:ext cx="8748713" cy="539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704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6288" y="211873"/>
            <a:ext cx="7820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Arial Rounded MT Bold" pitchFamily="34" charset="0"/>
              </a:rPr>
              <a:t>Be the change that you want to see in the world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886235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rial Rounded MT Bold" pitchFamily="34" charset="0"/>
              </a:rPr>
              <a:t>“There is a sufficiency in the world for man’s need but not for man’s greed.”</a:t>
            </a:r>
            <a:endParaRPr lang="en-US" sz="36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pic>
        <p:nvPicPr>
          <p:cNvPr id="7" name="Picture 2" descr="http://3.bp.blogspot.com/_kxPG6y8Qctk/TRQydbQHK1I/AAAAAAAAhpk/8YMgI1o0w3o/s800/Gandhiji%2BLine%2BDrawings%2B%252814%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92" y="1295401"/>
            <a:ext cx="221306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78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Population Crisis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527713" cy="55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29718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</a:t>
            </a:r>
            <a:endParaRPr lang="en-GB" dirty="0"/>
          </a:p>
        </p:txBody>
      </p:sp>
      <p:pic>
        <p:nvPicPr>
          <p:cNvPr id="1026" name="Picture 2" descr="http://latimesphoto.files.wordpress.com/2010/11/la-1116-pin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"/>
            <a:ext cx="5810250" cy="36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rldsupertravel.com/wp-content/uploads/2011/08/overcrowded-train-india-43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23" y="3760019"/>
            <a:ext cx="4923327" cy="29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.rediff.com/money/2009/dec/11water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22686"/>
            <a:ext cx="3539048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Increasing Demands =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Increasing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191000"/>
          </a:xfrm>
        </p:spPr>
        <p:txBody>
          <a:bodyPr/>
          <a:lstStyle/>
          <a:p>
            <a:r>
              <a:rPr lang="en-GB" sz="3600" dirty="0"/>
              <a:t>“Competition for water exists at all levels and is forecast to increase with demands for water in almost all countries. </a:t>
            </a:r>
            <a:r>
              <a:rPr lang="en-GB" sz="3600" u="sng" dirty="0">
                <a:solidFill>
                  <a:srgbClr val="FF0000"/>
                </a:solidFill>
              </a:rPr>
              <a:t>In 2030, 47% of world population will be living in areas of high water stress.”</a:t>
            </a:r>
          </a:p>
          <a:p>
            <a:pPr marL="0" indent="0" algn="r">
              <a:buNone/>
            </a:pPr>
            <a:r>
              <a:rPr lang="en-GB" sz="3600" dirty="0"/>
              <a:t>WWDR3, Chapter </a:t>
            </a:r>
            <a:r>
              <a:rPr lang="en-GB" sz="3600" dirty="0" smtClean="0"/>
              <a:t>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7205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japanfs.org/en/files/G6-3Howlongthissit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02348" cy="61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 Templat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1154</TotalTime>
  <Words>1429</Words>
  <Application>Microsoft Office PowerPoint</Application>
  <PresentationFormat>On-screen Show (4:3)</PresentationFormat>
  <Paragraphs>206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ＭＳ Ｐゴシック</vt:lpstr>
      <vt:lpstr>黑体</vt:lpstr>
      <vt:lpstr>宋体</vt:lpstr>
      <vt:lpstr>Arial</vt:lpstr>
      <vt:lpstr>Arial Black</vt:lpstr>
      <vt:lpstr>Arial Rounded MT Bold</vt:lpstr>
      <vt:lpstr>Calibri</vt:lpstr>
      <vt:lpstr>Constantia</vt:lpstr>
      <vt:lpstr>MicrogrammaDMedExt</vt:lpstr>
      <vt:lpstr>华文新魏</vt:lpstr>
      <vt:lpstr>SymbolPS</vt:lpstr>
      <vt:lpstr>Times New Roman</vt:lpstr>
      <vt:lpstr>Wingdings</vt:lpstr>
      <vt:lpstr>SC Template</vt:lpstr>
      <vt:lpstr>Climate Change Adaptation and IWRM</vt:lpstr>
      <vt:lpstr>Hydrological System </vt:lpstr>
      <vt:lpstr>Geo-Political Issues </vt:lpstr>
      <vt:lpstr>Trans-boundary Aquifers </vt:lpstr>
      <vt:lpstr>Technological Changes </vt:lpstr>
      <vt:lpstr>World Population Crisis</vt:lpstr>
      <vt:lpstr>Population </vt:lpstr>
      <vt:lpstr>Increasing Demands =  Increasing Competition</vt:lpstr>
      <vt:lpstr>PowerPoint Presentation</vt:lpstr>
      <vt:lpstr>PowerPoint Presentation</vt:lpstr>
      <vt:lpstr>Water – Essential to sustain human life, environment, but…..</vt:lpstr>
      <vt:lpstr>Drivers of Climate Change</vt:lpstr>
      <vt:lpstr>What is Climate Change </vt:lpstr>
      <vt:lpstr>PowerPoint Presentation</vt:lpstr>
      <vt:lpstr>PowerPoint Presentation</vt:lpstr>
      <vt:lpstr>Main Drivers of climate Change</vt:lpstr>
      <vt:lpstr>PowerPoint Presentation</vt:lpstr>
      <vt:lpstr>PowerPoint Presentation</vt:lpstr>
      <vt:lpstr>PowerPoint Presentation</vt:lpstr>
      <vt:lpstr>PowerPoint Presentation</vt:lpstr>
      <vt:lpstr>Increasing greenhouse gases trap more heat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Adaptation v Mitigation</vt:lpstr>
      <vt:lpstr>Adaptation v Mitigation</vt:lpstr>
      <vt:lpstr>Adapting to what?</vt:lpstr>
      <vt:lpstr>Heading in the wrong direction</vt:lpstr>
      <vt:lpstr>Not only the climate is changing….</vt:lpstr>
      <vt:lpstr>PowerPoint Presentation</vt:lpstr>
      <vt:lpstr>New Paradigm </vt:lpstr>
      <vt:lpstr>Failure with Past Approaches </vt:lpstr>
      <vt:lpstr>Globally Realized that:</vt:lpstr>
      <vt:lpstr>PowerPoint Presentation</vt:lpstr>
      <vt:lpstr>Definition of IWRM</vt:lpstr>
      <vt:lpstr>What is IWRM</vt:lpstr>
      <vt:lpstr>Why IWRM</vt:lpstr>
      <vt:lpstr>Advantages of IWRM</vt:lpstr>
      <vt:lpstr>Risks of fully sectoral approach</vt:lpstr>
      <vt:lpstr>Risks of fully integrated approach</vt:lpstr>
      <vt:lpstr>Finding a balance</vt:lpstr>
      <vt:lpstr>PowerPoint Presentation</vt:lpstr>
      <vt:lpstr>IWRM – Process not product                 Tool not Blueprint </vt:lpstr>
      <vt:lpstr>IWRM can help adaptation to climate change</vt:lpstr>
      <vt:lpstr>PowerPoint Presentation</vt:lpstr>
      <vt:lpstr>PowerPoint Presentation</vt:lpstr>
      <vt:lpstr>Dealing with uncertainties</vt:lpstr>
      <vt:lpstr>Uncertainties</vt:lpstr>
      <vt:lpstr>PowerPoint Presentation</vt:lpstr>
      <vt:lpstr>2011’s Extremely Droughts during spring in southern China, late flood disaster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Ramasamy, Jayakumar</dc:creator>
  <cp:lastModifiedBy>J.Ragittaran</cp:lastModifiedBy>
  <cp:revision>42</cp:revision>
  <dcterms:created xsi:type="dcterms:W3CDTF">2013-10-07T03:02:07Z</dcterms:created>
  <dcterms:modified xsi:type="dcterms:W3CDTF">2014-09-22T23:59:19Z</dcterms:modified>
</cp:coreProperties>
</file>