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05" r:id="rId1"/>
    <p:sldMasterId id="2147484441" r:id="rId2"/>
    <p:sldMasterId id="2147484483" r:id="rId3"/>
    <p:sldMasterId id="2147484522" r:id="rId4"/>
    <p:sldMasterId id="2147484537" r:id="rId5"/>
  </p:sldMasterIdLst>
  <p:notesMasterIdLst>
    <p:notesMasterId r:id="rId76"/>
  </p:notesMasterIdLst>
  <p:handoutMasterIdLst>
    <p:handoutMasterId r:id="rId77"/>
  </p:handoutMasterIdLst>
  <p:sldIdLst>
    <p:sldId id="1592" r:id="rId6"/>
    <p:sldId id="2003" r:id="rId7"/>
    <p:sldId id="2023" r:id="rId8"/>
    <p:sldId id="2025" r:id="rId9"/>
    <p:sldId id="2021" r:id="rId10"/>
    <p:sldId id="2092" r:id="rId11"/>
    <p:sldId id="2093" r:id="rId12"/>
    <p:sldId id="2095" r:id="rId13"/>
    <p:sldId id="2054" r:id="rId14"/>
    <p:sldId id="2033" r:id="rId15"/>
    <p:sldId id="2034" r:id="rId16"/>
    <p:sldId id="2045" r:id="rId17"/>
    <p:sldId id="1957" r:id="rId18"/>
    <p:sldId id="1958" r:id="rId19"/>
    <p:sldId id="1955" r:id="rId20"/>
    <p:sldId id="2009" r:id="rId21"/>
    <p:sldId id="2052" r:id="rId22"/>
    <p:sldId id="1960" r:id="rId23"/>
    <p:sldId id="1961" r:id="rId24"/>
    <p:sldId id="1963" r:id="rId25"/>
    <p:sldId id="1966" r:id="rId26"/>
    <p:sldId id="2055" r:id="rId27"/>
    <p:sldId id="1880" r:id="rId28"/>
    <p:sldId id="2096" r:id="rId29"/>
    <p:sldId id="2097" r:id="rId30"/>
    <p:sldId id="1884" r:id="rId31"/>
    <p:sldId id="1885" r:id="rId32"/>
    <p:sldId id="1886" r:id="rId33"/>
    <p:sldId id="1887" r:id="rId34"/>
    <p:sldId id="2091" r:id="rId35"/>
    <p:sldId id="1742" r:id="rId36"/>
    <p:sldId id="1745" r:id="rId37"/>
    <p:sldId id="1747" r:id="rId38"/>
    <p:sldId id="1762" r:id="rId39"/>
    <p:sldId id="1748" r:id="rId40"/>
    <p:sldId id="1749" r:id="rId41"/>
    <p:sldId id="2099" r:id="rId42"/>
    <p:sldId id="1764" r:id="rId43"/>
    <p:sldId id="1754" r:id="rId44"/>
    <p:sldId id="1767" r:id="rId45"/>
    <p:sldId id="1768" r:id="rId46"/>
    <p:sldId id="1769" r:id="rId47"/>
    <p:sldId id="1774" r:id="rId48"/>
    <p:sldId id="1777" r:id="rId49"/>
    <p:sldId id="1786" r:id="rId50"/>
    <p:sldId id="1794" r:id="rId51"/>
    <p:sldId id="1796" r:id="rId52"/>
    <p:sldId id="1797" r:id="rId53"/>
    <p:sldId id="2098" r:id="rId54"/>
    <p:sldId id="2057" r:id="rId55"/>
    <p:sldId id="2068" r:id="rId56"/>
    <p:sldId id="2059" r:id="rId57"/>
    <p:sldId id="2069" r:id="rId58"/>
    <p:sldId id="2070" r:id="rId59"/>
    <p:sldId id="2071" r:id="rId60"/>
    <p:sldId id="2072" r:id="rId61"/>
    <p:sldId id="2073" r:id="rId62"/>
    <p:sldId id="2077" r:id="rId63"/>
    <p:sldId id="2078" r:id="rId64"/>
    <p:sldId id="2079" r:id="rId65"/>
    <p:sldId id="2080" r:id="rId66"/>
    <p:sldId id="2081" r:id="rId67"/>
    <p:sldId id="2082" r:id="rId68"/>
    <p:sldId id="2083" r:id="rId69"/>
    <p:sldId id="2084" r:id="rId70"/>
    <p:sldId id="2085" r:id="rId71"/>
    <p:sldId id="2086" r:id="rId72"/>
    <p:sldId id="2087" r:id="rId73"/>
    <p:sldId id="2100" r:id="rId74"/>
    <p:sldId id="2089" r:id="rId75"/>
  </p:sldIdLst>
  <p:sldSz cx="9144000" cy="6858000" type="screen4x3"/>
  <p:notesSz cx="7099300" cy="10234613"/>
  <p:defaultTextStyle>
    <a:defPPr>
      <a:defRPr lang="en-US"/>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223">
          <p15:clr>
            <a:srgbClr val="A4A3A4"/>
          </p15:clr>
        </p15:guide>
        <p15:guide id="2" pos="223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FF5050"/>
    <a:srgbClr val="66FFFF"/>
    <a:srgbClr val="FF0000"/>
    <a:srgbClr val="996633"/>
    <a:srgbClr val="FFFFCC"/>
    <a:srgbClr val="CCFFCC"/>
    <a:srgbClr val="CCECFF"/>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673" autoAdjust="0"/>
    <p:restoredTop sz="96652" autoAdjust="0"/>
  </p:normalViewPr>
  <p:slideViewPr>
    <p:cSldViewPr>
      <p:cViewPr varScale="1">
        <p:scale>
          <a:sx n="84" d="100"/>
          <a:sy n="84" d="100"/>
        </p:scale>
        <p:origin x="-136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508"/>
    </p:cViewPr>
  </p:sorterViewPr>
  <p:notesViewPr>
    <p:cSldViewPr>
      <p:cViewPr varScale="1">
        <p:scale>
          <a:sx n="54" d="100"/>
          <a:sy n="54" d="100"/>
        </p:scale>
        <p:origin x="-1118" y="-77"/>
      </p:cViewPr>
      <p:guideLst>
        <p:guide orient="horz" pos="3223"/>
        <p:guide pos="223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7F3A93-C4E3-4CA8-8EE8-70F525EC7F7D}" type="doc">
      <dgm:prSet loTypeId="urn:microsoft.com/office/officeart/2005/8/layout/hierarchy3" loCatId="hierarchy" qsTypeId="urn:microsoft.com/office/officeart/2005/8/quickstyle/simple2" qsCatId="simple" csTypeId="urn:microsoft.com/office/officeart/2005/8/colors/colorful2" csCatId="colorful" phldr="1"/>
      <dgm:spPr/>
      <dgm:t>
        <a:bodyPr/>
        <a:lstStyle/>
        <a:p>
          <a:endParaRPr kumimoji="1" lang="ja-JP" altLang="en-US"/>
        </a:p>
      </dgm:t>
    </dgm:pt>
    <dgm:pt modelId="{9F2CFE5A-5A8D-478D-8CC3-1C4931B418DC}">
      <dgm:prSet phldrT="[テキスト]" custT="1"/>
      <dgm:spPr/>
      <dgm:t>
        <a:bodyPr/>
        <a:lstStyle/>
        <a:p>
          <a:r>
            <a:rPr lang="en-US" altLang="ja-JP" sz="2000" dirty="0" smtClean="0"/>
            <a:t>Imminent global climate change</a:t>
          </a:r>
          <a:br>
            <a:rPr lang="en-US" altLang="ja-JP" sz="2000" dirty="0" smtClean="0"/>
          </a:br>
          <a:r>
            <a:rPr lang="en-US" altLang="ja-JP" sz="2000" dirty="0" smtClean="0"/>
            <a:t>(AORI, U Tokyo)</a:t>
          </a:r>
          <a:endParaRPr kumimoji="1" lang="ja-JP" altLang="en-US" sz="2000" dirty="0"/>
        </a:p>
      </dgm:t>
    </dgm:pt>
    <dgm:pt modelId="{46AF763C-C6E8-46FB-8FBC-34E77B5409A5}" type="parTrans" cxnId="{F790EDAC-8AC2-453A-99B3-2E79123A97CF}">
      <dgm:prSet/>
      <dgm:spPr/>
      <dgm:t>
        <a:bodyPr/>
        <a:lstStyle/>
        <a:p>
          <a:endParaRPr kumimoji="1" lang="ja-JP" altLang="en-US" sz="2000"/>
        </a:p>
      </dgm:t>
    </dgm:pt>
    <dgm:pt modelId="{310438B0-F805-49A0-84A9-BF029B308E5E}" type="sibTrans" cxnId="{F790EDAC-8AC2-453A-99B3-2E79123A97CF}">
      <dgm:prSet/>
      <dgm:spPr/>
      <dgm:t>
        <a:bodyPr/>
        <a:lstStyle/>
        <a:p>
          <a:endParaRPr kumimoji="1" lang="ja-JP" altLang="en-US" sz="2000"/>
        </a:p>
      </dgm:t>
    </dgm:pt>
    <dgm:pt modelId="{529702E9-2836-485C-BF9B-FF3544E5D33A}">
      <dgm:prSet custT="1"/>
      <dgm:spPr/>
      <dgm:t>
        <a:bodyPr/>
        <a:lstStyle/>
        <a:p>
          <a:r>
            <a:rPr lang="en-US" altLang="ja-JP" sz="2000" dirty="0" smtClean="0"/>
            <a:t>Stabilization target setting (JAMSTEC)</a:t>
          </a:r>
          <a:endParaRPr lang="en-US" altLang="ja-JP" sz="2000" dirty="0"/>
        </a:p>
      </dgm:t>
    </dgm:pt>
    <dgm:pt modelId="{9028B502-77A9-49B1-93B9-A807AC7B6FB2}" type="parTrans" cxnId="{C1D809AF-4B52-44F9-9FAD-3D5AC2D52650}">
      <dgm:prSet/>
      <dgm:spPr/>
      <dgm:t>
        <a:bodyPr/>
        <a:lstStyle/>
        <a:p>
          <a:endParaRPr kumimoji="1" lang="ja-JP" altLang="en-US" sz="2000"/>
        </a:p>
      </dgm:t>
    </dgm:pt>
    <dgm:pt modelId="{306D6874-5B2F-44F6-A90F-B19EF704A998}" type="sibTrans" cxnId="{C1D809AF-4B52-44F9-9FAD-3D5AC2D52650}">
      <dgm:prSet/>
      <dgm:spPr/>
      <dgm:t>
        <a:bodyPr/>
        <a:lstStyle/>
        <a:p>
          <a:endParaRPr kumimoji="1" lang="ja-JP" altLang="en-US" sz="2000"/>
        </a:p>
      </dgm:t>
    </dgm:pt>
    <dgm:pt modelId="{90A75E3D-A917-4587-BB1C-7DE3421BAC3D}">
      <dgm:prSet custT="1"/>
      <dgm:spPr/>
      <dgm:t>
        <a:bodyPr/>
        <a:lstStyle/>
        <a:p>
          <a:r>
            <a:rPr lang="en-US" altLang="ja-JP" sz="2000" dirty="0" smtClean="0"/>
            <a:t>Risk Information (MRI)</a:t>
          </a:r>
          <a:endParaRPr lang="en-US" altLang="ja-JP" sz="2000" dirty="0"/>
        </a:p>
      </dgm:t>
    </dgm:pt>
    <dgm:pt modelId="{04CF8895-68CB-4248-8C5D-768C04BCB0E2}" type="parTrans" cxnId="{16EDC63E-2925-4CE2-B167-B691F5E6B3E1}">
      <dgm:prSet/>
      <dgm:spPr/>
      <dgm:t>
        <a:bodyPr/>
        <a:lstStyle/>
        <a:p>
          <a:endParaRPr kumimoji="1" lang="ja-JP" altLang="en-US" sz="2000"/>
        </a:p>
      </dgm:t>
    </dgm:pt>
    <dgm:pt modelId="{9BD57F0B-C275-4657-839E-0DE16C66DAA6}" type="sibTrans" cxnId="{16EDC63E-2925-4CE2-B167-B691F5E6B3E1}">
      <dgm:prSet/>
      <dgm:spPr/>
      <dgm:t>
        <a:bodyPr/>
        <a:lstStyle/>
        <a:p>
          <a:endParaRPr kumimoji="1" lang="ja-JP" altLang="en-US" sz="2000"/>
        </a:p>
      </dgm:t>
    </dgm:pt>
    <dgm:pt modelId="{B6152F6E-6361-4164-ACD3-E164DA56D1B9}">
      <dgm:prSet custT="1"/>
      <dgm:spPr/>
      <dgm:t>
        <a:bodyPr/>
        <a:lstStyle/>
        <a:p>
          <a:r>
            <a:rPr lang="en-US" altLang="ja-JP" sz="2000" dirty="0" smtClean="0"/>
            <a:t>Impact assessments (DPRI, Kyoto U)</a:t>
          </a:r>
          <a:endParaRPr lang="en-US" altLang="ja-JP" sz="2000" dirty="0"/>
        </a:p>
      </dgm:t>
    </dgm:pt>
    <dgm:pt modelId="{19D1B36D-D4DF-448D-A9BE-03ED8846A5E0}" type="parTrans" cxnId="{8B652523-1BEA-4084-94C8-ED26FC953822}">
      <dgm:prSet/>
      <dgm:spPr/>
      <dgm:t>
        <a:bodyPr/>
        <a:lstStyle/>
        <a:p>
          <a:endParaRPr kumimoji="1" lang="ja-JP" altLang="en-US" sz="2000"/>
        </a:p>
      </dgm:t>
    </dgm:pt>
    <dgm:pt modelId="{9B7082ED-A966-494B-A07A-CD2CBA792123}" type="sibTrans" cxnId="{8B652523-1BEA-4084-94C8-ED26FC953822}">
      <dgm:prSet/>
      <dgm:spPr/>
      <dgm:t>
        <a:bodyPr/>
        <a:lstStyle/>
        <a:p>
          <a:endParaRPr kumimoji="1" lang="ja-JP" altLang="en-US" sz="2000"/>
        </a:p>
      </dgm:t>
    </dgm:pt>
    <dgm:pt modelId="{0C395F6A-15AA-46B8-A9F5-B07114BF0AB2}">
      <dgm:prSet custT="1"/>
      <dgm:spPr/>
      <dgm:t>
        <a:bodyPr/>
        <a:lstStyle/>
        <a:p>
          <a:r>
            <a:rPr lang="en-US" altLang="ja-JP" sz="1800" dirty="0" smtClean="0"/>
            <a:t>Natural Disaster</a:t>
          </a:r>
          <a:endParaRPr lang="en-US" altLang="ja-JP" sz="1800" dirty="0"/>
        </a:p>
      </dgm:t>
    </dgm:pt>
    <dgm:pt modelId="{324B3953-1D19-46C9-807E-B4AC0547824C}" type="parTrans" cxnId="{88C57874-23F7-4D86-9976-AFF6AEB1A0A1}">
      <dgm:prSet/>
      <dgm:spPr/>
      <dgm:t>
        <a:bodyPr/>
        <a:lstStyle/>
        <a:p>
          <a:endParaRPr kumimoji="1" lang="ja-JP" altLang="en-US" sz="2000"/>
        </a:p>
      </dgm:t>
    </dgm:pt>
    <dgm:pt modelId="{6395147A-199B-44F5-8121-883D82249AD7}" type="sibTrans" cxnId="{88C57874-23F7-4D86-9976-AFF6AEB1A0A1}">
      <dgm:prSet/>
      <dgm:spPr/>
      <dgm:t>
        <a:bodyPr/>
        <a:lstStyle/>
        <a:p>
          <a:endParaRPr kumimoji="1" lang="ja-JP" altLang="en-US" sz="2000"/>
        </a:p>
      </dgm:t>
    </dgm:pt>
    <dgm:pt modelId="{8C5ACA01-7FF6-44C6-A9AF-852771E9C64C}">
      <dgm:prSet custT="1"/>
      <dgm:spPr/>
      <dgm:t>
        <a:bodyPr/>
        <a:lstStyle/>
        <a:p>
          <a:r>
            <a:rPr lang="en-US" altLang="ja-JP" sz="1800" dirty="0" smtClean="0"/>
            <a:t>Water Resources</a:t>
          </a:r>
          <a:endParaRPr lang="en-US" altLang="ja-JP" sz="1800" dirty="0"/>
        </a:p>
      </dgm:t>
    </dgm:pt>
    <dgm:pt modelId="{8E818AF3-8668-45DF-8070-D6D00D00E91C}" type="parTrans" cxnId="{C2130E01-6FC4-42EF-B66C-48E36472B189}">
      <dgm:prSet/>
      <dgm:spPr/>
      <dgm:t>
        <a:bodyPr/>
        <a:lstStyle/>
        <a:p>
          <a:endParaRPr kumimoji="1" lang="ja-JP" altLang="en-US" sz="2000"/>
        </a:p>
      </dgm:t>
    </dgm:pt>
    <dgm:pt modelId="{1573DD93-3CCB-4357-AFFB-EF3B624286E4}" type="sibTrans" cxnId="{C2130E01-6FC4-42EF-B66C-48E36472B189}">
      <dgm:prSet/>
      <dgm:spPr/>
      <dgm:t>
        <a:bodyPr/>
        <a:lstStyle/>
        <a:p>
          <a:endParaRPr kumimoji="1" lang="ja-JP" altLang="en-US" sz="2000"/>
        </a:p>
      </dgm:t>
    </dgm:pt>
    <dgm:pt modelId="{475DDFEF-F251-4E54-B8A5-18A64216A5D1}">
      <dgm:prSet custT="1"/>
      <dgm:spPr/>
      <dgm:t>
        <a:bodyPr/>
        <a:lstStyle/>
        <a:p>
          <a:r>
            <a:rPr lang="en-US" altLang="ja-JP" sz="1800" dirty="0" smtClean="0"/>
            <a:t>Ecosystem</a:t>
          </a:r>
          <a:endParaRPr lang="en-US" altLang="ja-JP" sz="1800" dirty="0"/>
        </a:p>
      </dgm:t>
    </dgm:pt>
    <dgm:pt modelId="{71653D4E-C700-48B7-BE71-AA309A80B425}" type="parTrans" cxnId="{3126FCB8-2F5A-49E3-9227-98EA5FE3DA6B}">
      <dgm:prSet/>
      <dgm:spPr/>
      <dgm:t>
        <a:bodyPr/>
        <a:lstStyle/>
        <a:p>
          <a:endParaRPr kumimoji="1" lang="ja-JP" altLang="en-US" sz="2000"/>
        </a:p>
      </dgm:t>
    </dgm:pt>
    <dgm:pt modelId="{52ED24B3-F885-465B-8752-E221F0F3EE36}" type="sibTrans" cxnId="{3126FCB8-2F5A-49E3-9227-98EA5FE3DA6B}">
      <dgm:prSet/>
      <dgm:spPr/>
      <dgm:t>
        <a:bodyPr/>
        <a:lstStyle/>
        <a:p>
          <a:endParaRPr kumimoji="1" lang="ja-JP" altLang="en-US" sz="2000"/>
        </a:p>
      </dgm:t>
    </dgm:pt>
    <dgm:pt modelId="{64E6EB19-CC27-4A48-859A-1399C6CD87A1}">
      <dgm:prSet phldrT="[テキスト]" custT="1"/>
      <dgm:spPr/>
      <dgm:t>
        <a:bodyPr/>
        <a:lstStyle/>
        <a:p>
          <a:r>
            <a:rPr kumimoji="1" lang="en-US" altLang="en-US" sz="1800" dirty="0" smtClean="0"/>
            <a:t>Climate variability and change</a:t>
          </a:r>
          <a:endParaRPr kumimoji="1" lang="ja-JP" altLang="en-US" sz="1800" dirty="0"/>
        </a:p>
      </dgm:t>
    </dgm:pt>
    <dgm:pt modelId="{47618651-40C2-46D4-9F45-7EF5537F9EC7}" type="parTrans" cxnId="{4D1B5E0A-6FF3-4D5B-90B6-E40ABF6E95A0}">
      <dgm:prSet/>
      <dgm:spPr/>
      <dgm:t>
        <a:bodyPr/>
        <a:lstStyle/>
        <a:p>
          <a:endParaRPr kumimoji="1" lang="ja-JP" altLang="en-US" sz="2000"/>
        </a:p>
      </dgm:t>
    </dgm:pt>
    <dgm:pt modelId="{21DFC4AE-8DC5-4997-8591-31D099E78AE4}" type="sibTrans" cxnId="{4D1B5E0A-6FF3-4D5B-90B6-E40ABF6E95A0}">
      <dgm:prSet/>
      <dgm:spPr/>
      <dgm:t>
        <a:bodyPr/>
        <a:lstStyle/>
        <a:p>
          <a:endParaRPr kumimoji="1" lang="ja-JP" altLang="en-US" sz="2000"/>
        </a:p>
      </dgm:t>
    </dgm:pt>
    <dgm:pt modelId="{0E6A7805-40E8-4218-A7DC-5EA9835AD567}">
      <dgm:prSet phldrT="[テキスト]" custT="1"/>
      <dgm:spPr/>
      <dgm:t>
        <a:bodyPr/>
        <a:lstStyle/>
        <a:p>
          <a:r>
            <a:rPr kumimoji="1" lang="en-US" altLang="en-US" sz="1800" dirty="0" smtClean="0"/>
            <a:t>Integrated prediction system</a:t>
          </a:r>
          <a:endParaRPr kumimoji="1" lang="ja-JP" altLang="en-US" sz="1800" dirty="0"/>
        </a:p>
      </dgm:t>
    </dgm:pt>
    <dgm:pt modelId="{C193765F-C609-4C28-A675-913197FE233F}" type="parTrans" cxnId="{F68AC566-130C-4EB5-BD31-4DEEBBEAB389}">
      <dgm:prSet/>
      <dgm:spPr/>
      <dgm:t>
        <a:bodyPr/>
        <a:lstStyle/>
        <a:p>
          <a:endParaRPr kumimoji="1" lang="ja-JP" altLang="en-US" sz="2000"/>
        </a:p>
      </dgm:t>
    </dgm:pt>
    <dgm:pt modelId="{C2C59B27-6337-45CC-A4CE-236CF62A65F2}" type="sibTrans" cxnId="{F68AC566-130C-4EB5-BD31-4DEEBBEAB389}">
      <dgm:prSet/>
      <dgm:spPr/>
      <dgm:t>
        <a:bodyPr/>
        <a:lstStyle/>
        <a:p>
          <a:endParaRPr kumimoji="1" lang="ja-JP" altLang="en-US" sz="2000"/>
        </a:p>
      </dgm:t>
    </dgm:pt>
    <dgm:pt modelId="{CEDCBB75-9EDD-46CB-BB50-81CCA6C7E7A4}">
      <dgm:prSet custT="1"/>
      <dgm:spPr/>
      <dgm:t>
        <a:bodyPr/>
        <a:lstStyle/>
        <a:p>
          <a:r>
            <a:rPr kumimoji="1" lang="en-US" altLang="ja-JP" sz="1800" dirty="0" smtClean="0"/>
            <a:t>Long-term projection</a:t>
          </a:r>
          <a:endParaRPr lang="en-US" altLang="ja-JP" sz="1800" dirty="0"/>
        </a:p>
      </dgm:t>
    </dgm:pt>
    <dgm:pt modelId="{0B26F39C-C68F-4A44-88B6-7DF92188FD24}" type="parTrans" cxnId="{CA355CE8-8889-4D44-8358-9910C6966A31}">
      <dgm:prSet/>
      <dgm:spPr/>
      <dgm:t>
        <a:bodyPr/>
        <a:lstStyle/>
        <a:p>
          <a:endParaRPr kumimoji="1" lang="ja-JP" altLang="en-US" sz="2000"/>
        </a:p>
      </dgm:t>
    </dgm:pt>
    <dgm:pt modelId="{8A1DD7E5-5F64-4EFB-97B0-74B498399311}" type="sibTrans" cxnId="{CA355CE8-8889-4D44-8358-9910C6966A31}">
      <dgm:prSet/>
      <dgm:spPr/>
      <dgm:t>
        <a:bodyPr/>
        <a:lstStyle/>
        <a:p>
          <a:endParaRPr kumimoji="1" lang="ja-JP" altLang="en-US" sz="2000"/>
        </a:p>
      </dgm:t>
    </dgm:pt>
    <dgm:pt modelId="{AF6F1421-F7F1-4C80-B6EE-38B185173FBF}">
      <dgm:prSet custT="1"/>
      <dgm:spPr/>
      <dgm:t>
        <a:bodyPr/>
        <a:lstStyle/>
        <a:p>
          <a:r>
            <a:rPr kumimoji="1" lang="en-US" altLang="ja-JP" sz="1800" dirty="0" smtClean="0"/>
            <a:t>Large-scale variations</a:t>
          </a:r>
          <a:endParaRPr lang="en-US" altLang="ja-JP" sz="1800" dirty="0"/>
        </a:p>
      </dgm:t>
    </dgm:pt>
    <dgm:pt modelId="{9FDA946C-24D0-49A8-924C-EDB280DBB8CA}" type="parTrans" cxnId="{80436CC5-198A-4D31-89A8-6E9E96B82CD7}">
      <dgm:prSet/>
      <dgm:spPr/>
      <dgm:t>
        <a:bodyPr/>
        <a:lstStyle/>
        <a:p>
          <a:endParaRPr kumimoji="1" lang="ja-JP" altLang="en-US" sz="2000"/>
        </a:p>
      </dgm:t>
    </dgm:pt>
    <dgm:pt modelId="{CFB5A723-849B-4249-84F9-CD7598347BEE}" type="sibTrans" cxnId="{80436CC5-198A-4D31-89A8-6E9E96B82CD7}">
      <dgm:prSet/>
      <dgm:spPr/>
      <dgm:t>
        <a:bodyPr/>
        <a:lstStyle/>
        <a:p>
          <a:endParaRPr kumimoji="1" lang="ja-JP" altLang="en-US" sz="2000"/>
        </a:p>
      </dgm:t>
    </dgm:pt>
    <dgm:pt modelId="{01CEA34F-8DF4-4471-9B4C-4902E1BDDB2C}">
      <dgm:prSet custT="1"/>
      <dgm:spPr/>
      <dgm:t>
        <a:bodyPr/>
        <a:lstStyle/>
        <a:p>
          <a:r>
            <a:rPr kumimoji="1" lang="en-US" altLang="ja-JP" sz="1800" dirty="0" smtClean="0"/>
            <a:t>Probabilistic climate projection</a:t>
          </a:r>
          <a:endParaRPr lang="en-US" altLang="ja-JP" sz="1800" dirty="0"/>
        </a:p>
      </dgm:t>
    </dgm:pt>
    <dgm:pt modelId="{5BE3C57B-2894-4FFB-9D1F-8F4798644FA5}" type="parTrans" cxnId="{F0C141C6-3CCB-44F5-8813-7AF154E8A194}">
      <dgm:prSet/>
      <dgm:spPr/>
      <dgm:t>
        <a:bodyPr/>
        <a:lstStyle/>
        <a:p>
          <a:endParaRPr kumimoji="1" lang="ja-JP" altLang="en-US" sz="2000"/>
        </a:p>
      </dgm:t>
    </dgm:pt>
    <dgm:pt modelId="{6DD98A97-FC0C-4563-A4F0-06F68DC84AC7}" type="sibTrans" cxnId="{F0C141C6-3CCB-44F5-8813-7AF154E8A194}">
      <dgm:prSet/>
      <dgm:spPr/>
      <dgm:t>
        <a:bodyPr/>
        <a:lstStyle/>
        <a:p>
          <a:endParaRPr kumimoji="1" lang="ja-JP" altLang="en-US" sz="2000"/>
        </a:p>
      </dgm:t>
    </dgm:pt>
    <dgm:pt modelId="{46C56917-A430-44F6-9FC1-6B271FED17AC}">
      <dgm:prSet custT="1"/>
      <dgm:spPr/>
      <dgm:t>
        <a:bodyPr/>
        <a:lstStyle/>
        <a:p>
          <a:r>
            <a:rPr kumimoji="1" lang="en-US" altLang="ja-JP" sz="1800" dirty="0" smtClean="0"/>
            <a:t>Producing a standard climate scenario</a:t>
          </a:r>
          <a:endParaRPr lang="en-US" altLang="ja-JP" sz="1800" dirty="0"/>
        </a:p>
      </dgm:t>
    </dgm:pt>
    <dgm:pt modelId="{28AF019F-CCFC-402C-9BD2-956C207E4D30}" type="parTrans" cxnId="{BA11A3EA-E648-45E9-AB51-3CEED98172FC}">
      <dgm:prSet/>
      <dgm:spPr/>
      <dgm:t>
        <a:bodyPr/>
        <a:lstStyle/>
        <a:p>
          <a:endParaRPr kumimoji="1" lang="ja-JP" altLang="en-US" sz="2000"/>
        </a:p>
      </dgm:t>
    </dgm:pt>
    <dgm:pt modelId="{F12F85E5-9C12-40AD-A460-0B85CD7A1B70}" type="sibTrans" cxnId="{BA11A3EA-E648-45E9-AB51-3CEED98172FC}">
      <dgm:prSet/>
      <dgm:spPr/>
      <dgm:t>
        <a:bodyPr/>
        <a:lstStyle/>
        <a:p>
          <a:endParaRPr kumimoji="1" lang="ja-JP" altLang="en-US" sz="2000"/>
        </a:p>
      </dgm:t>
    </dgm:pt>
    <dgm:pt modelId="{8334B995-82DE-4F18-8303-DA08AB3C4A4D}" type="pres">
      <dgm:prSet presAssocID="{D47F3A93-C4E3-4CA8-8EE8-70F525EC7F7D}" presName="diagram" presStyleCnt="0">
        <dgm:presLayoutVars>
          <dgm:chPref val="1"/>
          <dgm:dir/>
          <dgm:animOne val="branch"/>
          <dgm:animLvl val="lvl"/>
          <dgm:resizeHandles/>
        </dgm:presLayoutVars>
      </dgm:prSet>
      <dgm:spPr/>
      <dgm:t>
        <a:bodyPr/>
        <a:lstStyle/>
        <a:p>
          <a:endParaRPr kumimoji="1" lang="ja-JP" altLang="en-US"/>
        </a:p>
      </dgm:t>
    </dgm:pt>
    <dgm:pt modelId="{446905D6-8EED-47E9-843B-42697F6A5AF9}" type="pres">
      <dgm:prSet presAssocID="{9F2CFE5A-5A8D-478D-8CC3-1C4931B418DC}" presName="root" presStyleCnt="0"/>
      <dgm:spPr/>
    </dgm:pt>
    <dgm:pt modelId="{34CDFA70-4CF0-4AF6-9EA4-3C26C0408D21}" type="pres">
      <dgm:prSet presAssocID="{9F2CFE5A-5A8D-478D-8CC3-1C4931B418DC}" presName="rootComposite" presStyleCnt="0"/>
      <dgm:spPr/>
    </dgm:pt>
    <dgm:pt modelId="{79402555-22DF-4E2F-92E7-6254ADCC07BE}" type="pres">
      <dgm:prSet presAssocID="{9F2CFE5A-5A8D-478D-8CC3-1C4931B418DC}" presName="rootText" presStyleLbl="node1" presStyleIdx="0" presStyleCnt="4"/>
      <dgm:spPr/>
      <dgm:t>
        <a:bodyPr/>
        <a:lstStyle/>
        <a:p>
          <a:endParaRPr kumimoji="1" lang="ja-JP" altLang="en-US"/>
        </a:p>
      </dgm:t>
    </dgm:pt>
    <dgm:pt modelId="{593CB594-469B-4D05-9796-F77E488A6EF3}" type="pres">
      <dgm:prSet presAssocID="{9F2CFE5A-5A8D-478D-8CC3-1C4931B418DC}" presName="rootConnector" presStyleLbl="node1" presStyleIdx="0" presStyleCnt="4"/>
      <dgm:spPr/>
      <dgm:t>
        <a:bodyPr/>
        <a:lstStyle/>
        <a:p>
          <a:endParaRPr kumimoji="1" lang="ja-JP" altLang="en-US"/>
        </a:p>
      </dgm:t>
    </dgm:pt>
    <dgm:pt modelId="{B3BE44C2-E646-4A41-A03F-6AF0F55F7600}" type="pres">
      <dgm:prSet presAssocID="{9F2CFE5A-5A8D-478D-8CC3-1C4931B418DC}" presName="childShape" presStyleCnt="0"/>
      <dgm:spPr/>
    </dgm:pt>
    <dgm:pt modelId="{451640F1-D574-4D0B-9C20-90E48191A410}" type="pres">
      <dgm:prSet presAssocID="{47618651-40C2-46D4-9F45-7EF5537F9EC7}" presName="Name13" presStyleLbl="parChTrans1D2" presStyleIdx="0" presStyleCnt="9"/>
      <dgm:spPr/>
      <dgm:t>
        <a:bodyPr/>
        <a:lstStyle/>
        <a:p>
          <a:endParaRPr kumimoji="1" lang="ja-JP" altLang="en-US"/>
        </a:p>
      </dgm:t>
    </dgm:pt>
    <dgm:pt modelId="{46A19AA5-BE1A-4184-BB0B-6EE155B26F41}" type="pres">
      <dgm:prSet presAssocID="{64E6EB19-CC27-4A48-859A-1399C6CD87A1}" presName="childText" presStyleLbl="bgAcc1" presStyleIdx="0" presStyleCnt="9">
        <dgm:presLayoutVars>
          <dgm:bulletEnabled val="1"/>
        </dgm:presLayoutVars>
      </dgm:prSet>
      <dgm:spPr/>
      <dgm:t>
        <a:bodyPr/>
        <a:lstStyle/>
        <a:p>
          <a:endParaRPr kumimoji="1" lang="ja-JP" altLang="en-US"/>
        </a:p>
      </dgm:t>
    </dgm:pt>
    <dgm:pt modelId="{E5E196EC-2A4F-43B9-9B3F-060CB67EB688}" type="pres">
      <dgm:prSet presAssocID="{C193765F-C609-4C28-A675-913197FE233F}" presName="Name13" presStyleLbl="parChTrans1D2" presStyleIdx="1" presStyleCnt="9"/>
      <dgm:spPr/>
      <dgm:t>
        <a:bodyPr/>
        <a:lstStyle/>
        <a:p>
          <a:endParaRPr kumimoji="1" lang="ja-JP" altLang="en-US"/>
        </a:p>
      </dgm:t>
    </dgm:pt>
    <dgm:pt modelId="{761EFCD2-87E8-4A5C-85AC-B408457DA234}" type="pres">
      <dgm:prSet presAssocID="{0E6A7805-40E8-4218-A7DC-5EA9835AD567}" presName="childText" presStyleLbl="bgAcc1" presStyleIdx="1" presStyleCnt="9">
        <dgm:presLayoutVars>
          <dgm:bulletEnabled val="1"/>
        </dgm:presLayoutVars>
      </dgm:prSet>
      <dgm:spPr/>
      <dgm:t>
        <a:bodyPr/>
        <a:lstStyle/>
        <a:p>
          <a:endParaRPr kumimoji="1" lang="ja-JP" altLang="en-US"/>
        </a:p>
      </dgm:t>
    </dgm:pt>
    <dgm:pt modelId="{425C5D16-7715-40EF-9969-B8E56B4C78C1}" type="pres">
      <dgm:prSet presAssocID="{529702E9-2836-485C-BF9B-FF3544E5D33A}" presName="root" presStyleCnt="0"/>
      <dgm:spPr/>
    </dgm:pt>
    <dgm:pt modelId="{F0EE9477-6A2A-4776-B029-C77C4D9404C8}" type="pres">
      <dgm:prSet presAssocID="{529702E9-2836-485C-BF9B-FF3544E5D33A}" presName="rootComposite" presStyleCnt="0"/>
      <dgm:spPr/>
    </dgm:pt>
    <dgm:pt modelId="{5B3BFD53-35AD-4112-8580-9D7C18119D81}" type="pres">
      <dgm:prSet presAssocID="{529702E9-2836-485C-BF9B-FF3544E5D33A}" presName="rootText" presStyleLbl="node1" presStyleIdx="1" presStyleCnt="4"/>
      <dgm:spPr/>
      <dgm:t>
        <a:bodyPr/>
        <a:lstStyle/>
        <a:p>
          <a:endParaRPr kumimoji="1" lang="ja-JP" altLang="en-US"/>
        </a:p>
      </dgm:t>
    </dgm:pt>
    <dgm:pt modelId="{7D27D2AF-0790-4F9C-BB0B-7A880F97C2D7}" type="pres">
      <dgm:prSet presAssocID="{529702E9-2836-485C-BF9B-FF3544E5D33A}" presName="rootConnector" presStyleLbl="node1" presStyleIdx="1" presStyleCnt="4"/>
      <dgm:spPr/>
      <dgm:t>
        <a:bodyPr/>
        <a:lstStyle/>
        <a:p>
          <a:endParaRPr kumimoji="1" lang="ja-JP" altLang="en-US"/>
        </a:p>
      </dgm:t>
    </dgm:pt>
    <dgm:pt modelId="{9B91F36D-A816-4100-925A-2241230C1DC7}" type="pres">
      <dgm:prSet presAssocID="{529702E9-2836-485C-BF9B-FF3544E5D33A}" presName="childShape" presStyleCnt="0"/>
      <dgm:spPr/>
    </dgm:pt>
    <dgm:pt modelId="{A030F70C-CD67-49FB-ABD8-E093714BE389}" type="pres">
      <dgm:prSet presAssocID="{0B26F39C-C68F-4A44-88B6-7DF92188FD24}" presName="Name13" presStyleLbl="parChTrans1D2" presStyleIdx="2" presStyleCnt="9"/>
      <dgm:spPr/>
      <dgm:t>
        <a:bodyPr/>
        <a:lstStyle/>
        <a:p>
          <a:endParaRPr kumimoji="1" lang="ja-JP" altLang="en-US"/>
        </a:p>
      </dgm:t>
    </dgm:pt>
    <dgm:pt modelId="{571BE1EB-59CF-4F42-942F-24B461DAB088}" type="pres">
      <dgm:prSet presAssocID="{CEDCBB75-9EDD-46CB-BB50-81CCA6C7E7A4}" presName="childText" presStyleLbl="bgAcc1" presStyleIdx="2" presStyleCnt="9">
        <dgm:presLayoutVars>
          <dgm:bulletEnabled val="1"/>
        </dgm:presLayoutVars>
      </dgm:prSet>
      <dgm:spPr/>
      <dgm:t>
        <a:bodyPr/>
        <a:lstStyle/>
        <a:p>
          <a:endParaRPr kumimoji="1" lang="ja-JP" altLang="en-US"/>
        </a:p>
      </dgm:t>
    </dgm:pt>
    <dgm:pt modelId="{C08321FC-0150-4E25-BE02-A2A47B0F670D}" type="pres">
      <dgm:prSet presAssocID="{9FDA946C-24D0-49A8-924C-EDB280DBB8CA}" presName="Name13" presStyleLbl="parChTrans1D2" presStyleIdx="3" presStyleCnt="9"/>
      <dgm:spPr/>
      <dgm:t>
        <a:bodyPr/>
        <a:lstStyle/>
        <a:p>
          <a:endParaRPr kumimoji="1" lang="ja-JP" altLang="en-US"/>
        </a:p>
      </dgm:t>
    </dgm:pt>
    <dgm:pt modelId="{713E868E-4F0F-4DCE-9CA0-6F63E4261979}" type="pres">
      <dgm:prSet presAssocID="{AF6F1421-F7F1-4C80-B6EE-38B185173FBF}" presName="childText" presStyleLbl="bgAcc1" presStyleIdx="3" presStyleCnt="9">
        <dgm:presLayoutVars>
          <dgm:bulletEnabled val="1"/>
        </dgm:presLayoutVars>
      </dgm:prSet>
      <dgm:spPr/>
      <dgm:t>
        <a:bodyPr/>
        <a:lstStyle/>
        <a:p>
          <a:endParaRPr kumimoji="1" lang="ja-JP" altLang="en-US"/>
        </a:p>
      </dgm:t>
    </dgm:pt>
    <dgm:pt modelId="{05BD7D97-0FD1-46B5-9AA1-253C2FEB633E}" type="pres">
      <dgm:prSet presAssocID="{90A75E3D-A917-4587-BB1C-7DE3421BAC3D}" presName="root" presStyleCnt="0"/>
      <dgm:spPr/>
    </dgm:pt>
    <dgm:pt modelId="{A95F5F25-09AD-4FD4-AC90-BB1AA78A4A1C}" type="pres">
      <dgm:prSet presAssocID="{90A75E3D-A917-4587-BB1C-7DE3421BAC3D}" presName="rootComposite" presStyleCnt="0"/>
      <dgm:spPr/>
    </dgm:pt>
    <dgm:pt modelId="{7956E957-03F1-4297-8D85-E6FF339FDFF4}" type="pres">
      <dgm:prSet presAssocID="{90A75E3D-A917-4587-BB1C-7DE3421BAC3D}" presName="rootText" presStyleLbl="node1" presStyleIdx="2" presStyleCnt="4"/>
      <dgm:spPr/>
      <dgm:t>
        <a:bodyPr/>
        <a:lstStyle/>
        <a:p>
          <a:endParaRPr kumimoji="1" lang="ja-JP" altLang="en-US"/>
        </a:p>
      </dgm:t>
    </dgm:pt>
    <dgm:pt modelId="{A609BD1D-2077-4845-9365-266AC5EBA6F2}" type="pres">
      <dgm:prSet presAssocID="{90A75E3D-A917-4587-BB1C-7DE3421BAC3D}" presName="rootConnector" presStyleLbl="node1" presStyleIdx="2" presStyleCnt="4"/>
      <dgm:spPr/>
      <dgm:t>
        <a:bodyPr/>
        <a:lstStyle/>
        <a:p>
          <a:endParaRPr kumimoji="1" lang="ja-JP" altLang="en-US"/>
        </a:p>
      </dgm:t>
    </dgm:pt>
    <dgm:pt modelId="{0A6EA0D8-1B96-4E22-A585-A66656084E01}" type="pres">
      <dgm:prSet presAssocID="{90A75E3D-A917-4587-BB1C-7DE3421BAC3D}" presName="childShape" presStyleCnt="0"/>
      <dgm:spPr/>
    </dgm:pt>
    <dgm:pt modelId="{9AF17409-C6AB-4DC0-8708-F11062E8428F}" type="pres">
      <dgm:prSet presAssocID="{5BE3C57B-2894-4FFB-9D1F-8F4798644FA5}" presName="Name13" presStyleLbl="parChTrans1D2" presStyleIdx="4" presStyleCnt="9"/>
      <dgm:spPr/>
      <dgm:t>
        <a:bodyPr/>
        <a:lstStyle/>
        <a:p>
          <a:endParaRPr kumimoji="1" lang="ja-JP" altLang="en-US"/>
        </a:p>
      </dgm:t>
    </dgm:pt>
    <dgm:pt modelId="{0BBAB82C-1608-4728-813F-3983BE4F6593}" type="pres">
      <dgm:prSet presAssocID="{01CEA34F-8DF4-4471-9B4C-4902E1BDDB2C}" presName="childText" presStyleLbl="bgAcc1" presStyleIdx="4" presStyleCnt="9">
        <dgm:presLayoutVars>
          <dgm:bulletEnabled val="1"/>
        </dgm:presLayoutVars>
      </dgm:prSet>
      <dgm:spPr/>
      <dgm:t>
        <a:bodyPr/>
        <a:lstStyle/>
        <a:p>
          <a:endParaRPr kumimoji="1" lang="ja-JP" altLang="en-US"/>
        </a:p>
      </dgm:t>
    </dgm:pt>
    <dgm:pt modelId="{244CE3B8-379C-4E05-9F08-49F1688C583F}" type="pres">
      <dgm:prSet presAssocID="{28AF019F-CCFC-402C-9BD2-956C207E4D30}" presName="Name13" presStyleLbl="parChTrans1D2" presStyleIdx="5" presStyleCnt="9"/>
      <dgm:spPr/>
      <dgm:t>
        <a:bodyPr/>
        <a:lstStyle/>
        <a:p>
          <a:endParaRPr kumimoji="1" lang="ja-JP" altLang="en-US"/>
        </a:p>
      </dgm:t>
    </dgm:pt>
    <dgm:pt modelId="{4408FB45-5FD4-493A-BDFB-9C3D20353399}" type="pres">
      <dgm:prSet presAssocID="{46C56917-A430-44F6-9FC1-6B271FED17AC}" presName="childText" presStyleLbl="bgAcc1" presStyleIdx="5" presStyleCnt="9">
        <dgm:presLayoutVars>
          <dgm:bulletEnabled val="1"/>
        </dgm:presLayoutVars>
      </dgm:prSet>
      <dgm:spPr/>
      <dgm:t>
        <a:bodyPr/>
        <a:lstStyle/>
        <a:p>
          <a:endParaRPr kumimoji="1" lang="ja-JP" altLang="en-US"/>
        </a:p>
      </dgm:t>
    </dgm:pt>
    <dgm:pt modelId="{A6F3544A-26DC-4FF5-9BE5-10EE2B17E810}" type="pres">
      <dgm:prSet presAssocID="{B6152F6E-6361-4164-ACD3-E164DA56D1B9}" presName="root" presStyleCnt="0"/>
      <dgm:spPr/>
    </dgm:pt>
    <dgm:pt modelId="{992BFEEE-3511-4AEE-BB69-8E36776DD1EB}" type="pres">
      <dgm:prSet presAssocID="{B6152F6E-6361-4164-ACD3-E164DA56D1B9}" presName="rootComposite" presStyleCnt="0"/>
      <dgm:spPr/>
    </dgm:pt>
    <dgm:pt modelId="{F7FA193D-A6B0-4F4E-8F12-DA6E84AA8092}" type="pres">
      <dgm:prSet presAssocID="{B6152F6E-6361-4164-ACD3-E164DA56D1B9}" presName="rootText" presStyleLbl="node1" presStyleIdx="3" presStyleCnt="4"/>
      <dgm:spPr/>
      <dgm:t>
        <a:bodyPr/>
        <a:lstStyle/>
        <a:p>
          <a:endParaRPr kumimoji="1" lang="ja-JP" altLang="en-US"/>
        </a:p>
      </dgm:t>
    </dgm:pt>
    <dgm:pt modelId="{64191B05-091C-4DFB-A620-AB33C4104BB0}" type="pres">
      <dgm:prSet presAssocID="{B6152F6E-6361-4164-ACD3-E164DA56D1B9}" presName="rootConnector" presStyleLbl="node1" presStyleIdx="3" presStyleCnt="4"/>
      <dgm:spPr/>
      <dgm:t>
        <a:bodyPr/>
        <a:lstStyle/>
        <a:p>
          <a:endParaRPr kumimoji="1" lang="ja-JP" altLang="en-US"/>
        </a:p>
      </dgm:t>
    </dgm:pt>
    <dgm:pt modelId="{803B2378-1E2A-40F3-8982-3D09ED37DF9A}" type="pres">
      <dgm:prSet presAssocID="{B6152F6E-6361-4164-ACD3-E164DA56D1B9}" presName="childShape" presStyleCnt="0"/>
      <dgm:spPr/>
    </dgm:pt>
    <dgm:pt modelId="{D62A9800-EFB2-4A26-B05B-5BC7DD64C8C9}" type="pres">
      <dgm:prSet presAssocID="{324B3953-1D19-46C9-807E-B4AC0547824C}" presName="Name13" presStyleLbl="parChTrans1D2" presStyleIdx="6" presStyleCnt="9"/>
      <dgm:spPr/>
      <dgm:t>
        <a:bodyPr/>
        <a:lstStyle/>
        <a:p>
          <a:endParaRPr kumimoji="1" lang="ja-JP" altLang="en-US"/>
        </a:p>
      </dgm:t>
    </dgm:pt>
    <dgm:pt modelId="{10E301AB-0706-484B-8394-901ACB33F48E}" type="pres">
      <dgm:prSet presAssocID="{0C395F6A-15AA-46B8-A9F5-B07114BF0AB2}" presName="childText" presStyleLbl="bgAcc1" presStyleIdx="6" presStyleCnt="9">
        <dgm:presLayoutVars>
          <dgm:bulletEnabled val="1"/>
        </dgm:presLayoutVars>
      </dgm:prSet>
      <dgm:spPr/>
      <dgm:t>
        <a:bodyPr/>
        <a:lstStyle/>
        <a:p>
          <a:endParaRPr kumimoji="1" lang="ja-JP" altLang="en-US"/>
        </a:p>
      </dgm:t>
    </dgm:pt>
    <dgm:pt modelId="{6C563165-75FF-4B03-88AD-8267A00C77B7}" type="pres">
      <dgm:prSet presAssocID="{8E818AF3-8668-45DF-8070-D6D00D00E91C}" presName="Name13" presStyleLbl="parChTrans1D2" presStyleIdx="7" presStyleCnt="9"/>
      <dgm:spPr/>
      <dgm:t>
        <a:bodyPr/>
        <a:lstStyle/>
        <a:p>
          <a:endParaRPr kumimoji="1" lang="ja-JP" altLang="en-US"/>
        </a:p>
      </dgm:t>
    </dgm:pt>
    <dgm:pt modelId="{FC0F28DB-643B-434D-9644-F90E2754AE36}" type="pres">
      <dgm:prSet presAssocID="{8C5ACA01-7FF6-44C6-A9AF-852771E9C64C}" presName="childText" presStyleLbl="bgAcc1" presStyleIdx="7" presStyleCnt="9">
        <dgm:presLayoutVars>
          <dgm:bulletEnabled val="1"/>
        </dgm:presLayoutVars>
      </dgm:prSet>
      <dgm:spPr/>
      <dgm:t>
        <a:bodyPr/>
        <a:lstStyle/>
        <a:p>
          <a:endParaRPr kumimoji="1" lang="ja-JP" altLang="en-US"/>
        </a:p>
      </dgm:t>
    </dgm:pt>
    <dgm:pt modelId="{D4F6C9AA-4EB0-4995-AFB7-A8D5AE212264}" type="pres">
      <dgm:prSet presAssocID="{71653D4E-C700-48B7-BE71-AA309A80B425}" presName="Name13" presStyleLbl="parChTrans1D2" presStyleIdx="8" presStyleCnt="9"/>
      <dgm:spPr/>
      <dgm:t>
        <a:bodyPr/>
        <a:lstStyle/>
        <a:p>
          <a:endParaRPr kumimoji="1" lang="ja-JP" altLang="en-US"/>
        </a:p>
      </dgm:t>
    </dgm:pt>
    <dgm:pt modelId="{13DCA383-8DB5-44C8-B533-54AF3282E93B}" type="pres">
      <dgm:prSet presAssocID="{475DDFEF-F251-4E54-B8A5-18A64216A5D1}" presName="childText" presStyleLbl="bgAcc1" presStyleIdx="8" presStyleCnt="9">
        <dgm:presLayoutVars>
          <dgm:bulletEnabled val="1"/>
        </dgm:presLayoutVars>
      </dgm:prSet>
      <dgm:spPr/>
      <dgm:t>
        <a:bodyPr/>
        <a:lstStyle/>
        <a:p>
          <a:endParaRPr kumimoji="1" lang="ja-JP" altLang="en-US"/>
        </a:p>
      </dgm:t>
    </dgm:pt>
  </dgm:ptLst>
  <dgm:cxnLst>
    <dgm:cxn modelId="{6B214D4F-D68A-4D79-98A8-15E7FC207DC5}" type="presOf" srcId="{D47F3A93-C4E3-4CA8-8EE8-70F525EC7F7D}" destId="{8334B995-82DE-4F18-8303-DA08AB3C4A4D}" srcOrd="0" destOrd="0" presId="urn:microsoft.com/office/officeart/2005/8/layout/hierarchy3"/>
    <dgm:cxn modelId="{8869064B-BF54-45C8-BCA8-EC647619408B}" type="presOf" srcId="{5BE3C57B-2894-4FFB-9D1F-8F4798644FA5}" destId="{9AF17409-C6AB-4DC0-8708-F11062E8428F}" srcOrd="0" destOrd="0" presId="urn:microsoft.com/office/officeart/2005/8/layout/hierarchy3"/>
    <dgm:cxn modelId="{AAD7A5C6-4FD9-43FE-AE1C-009FA74D8D08}" type="presOf" srcId="{64E6EB19-CC27-4A48-859A-1399C6CD87A1}" destId="{46A19AA5-BE1A-4184-BB0B-6EE155B26F41}" srcOrd="0" destOrd="0" presId="urn:microsoft.com/office/officeart/2005/8/layout/hierarchy3"/>
    <dgm:cxn modelId="{C18BF852-DAA5-47FE-B947-2582D39533C5}" type="presOf" srcId="{475DDFEF-F251-4E54-B8A5-18A64216A5D1}" destId="{13DCA383-8DB5-44C8-B533-54AF3282E93B}" srcOrd="0" destOrd="0" presId="urn:microsoft.com/office/officeart/2005/8/layout/hierarchy3"/>
    <dgm:cxn modelId="{1B060143-4525-4E9B-8CEF-BEA389A466BF}" type="presOf" srcId="{01CEA34F-8DF4-4471-9B4C-4902E1BDDB2C}" destId="{0BBAB82C-1608-4728-813F-3983BE4F6593}" srcOrd="0" destOrd="0" presId="urn:microsoft.com/office/officeart/2005/8/layout/hierarchy3"/>
    <dgm:cxn modelId="{C9415A9E-7946-4F5A-9644-5E4E93BBFAB1}" type="presOf" srcId="{90A75E3D-A917-4587-BB1C-7DE3421BAC3D}" destId="{7956E957-03F1-4297-8D85-E6FF339FDFF4}" srcOrd="0" destOrd="0" presId="urn:microsoft.com/office/officeart/2005/8/layout/hierarchy3"/>
    <dgm:cxn modelId="{8B652523-1BEA-4084-94C8-ED26FC953822}" srcId="{D47F3A93-C4E3-4CA8-8EE8-70F525EC7F7D}" destId="{B6152F6E-6361-4164-ACD3-E164DA56D1B9}" srcOrd="3" destOrd="0" parTransId="{19D1B36D-D4DF-448D-A9BE-03ED8846A5E0}" sibTransId="{9B7082ED-A966-494B-A07A-CD2CBA792123}"/>
    <dgm:cxn modelId="{CA355CE8-8889-4D44-8358-9910C6966A31}" srcId="{529702E9-2836-485C-BF9B-FF3544E5D33A}" destId="{CEDCBB75-9EDD-46CB-BB50-81CCA6C7E7A4}" srcOrd="0" destOrd="0" parTransId="{0B26F39C-C68F-4A44-88B6-7DF92188FD24}" sibTransId="{8A1DD7E5-5F64-4EFB-97B0-74B498399311}"/>
    <dgm:cxn modelId="{0F57AF67-A6B9-4336-91DC-5136E1667CF7}" type="presOf" srcId="{529702E9-2836-485C-BF9B-FF3544E5D33A}" destId="{7D27D2AF-0790-4F9C-BB0B-7A880F97C2D7}" srcOrd="1" destOrd="0" presId="urn:microsoft.com/office/officeart/2005/8/layout/hierarchy3"/>
    <dgm:cxn modelId="{BDFFA5BA-0051-48BB-96E3-BFA177D4EA58}" type="presOf" srcId="{324B3953-1D19-46C9-807E-B4AC0547824C}" destId="{D62A9800-EFB2-4A26-B05B-5BC7DD64C8C9}" srcOrd="0" destOrd="0" presId="urn:microsoft.com/office/officeart/2005/8/layout/hierarchy3"/>
    <dgm:cxn modelId="{F790EDAC-8AC2-453A-99B3-2E79123A97CF}" srcId="{D47F3A93-C4E3-4CA8-8EE8-70F525EC7F7D}" destId="{9F2CFE5A-5A8D-478D-8CC3-1C4931B418DC}" srcOrd="0" destOrd="0" parTransId="{46AF763C-C6E8-46FB-8FBC-34E77B5409A5}" sibTransId="{310438B0-F805-49A0-84A9-BF029B308E5E}"/>
    <dgm:cxn modelId="{3126FCB8-2F5A-49E3-9227-98EA5FE3DA6B}" srcId="{B6152F6E-6361-4164-ACD3-E164DA56D1B9}" destId="{475DDFEF-F251-4E54-B8A5-18A64216A5D1}" srcOrd="2" destOrd="0" parTransId="{71653D4E-C700-48B7-BE71-AA309A80B425}" sibTransId="{52ED24B3-F885-465B-8752-E221F0F3EE36}"/>
    <dgm:cxn modelId="{6B0228AA-2D66-4CD1-B3FB-0EE791EF50C9}" type="presOf" srcId="{9FDA946C-24D0-49A8-924C-EDB280DBB8CA}" destId="{C08321FC-0150-4E25-BE02-A2A47B0F670D}" srcOrd="0" destOrd="0" presId="urn:microsoft.com/office/officeart/2005/8/layout/hierarchy3"/>
    <dgm:cxn modelId="{ACE06935-47E9-4FEF-8114-09765E6C9631}" type="presOf" srcId="{8C5ACA01-7FF6-44C6-A9AF-852771E9C64C}" destId="{FC0F28DB-643B-434D-9644-F90E2754AE36}" srcOrd="0" destOrd="0" presId="urn:microsoft.com/office/officeart/2005/8/layout/hierarchy3"/>
    <dgm:cxn modelId="{5F6405B4-4B72-42E1-A5CC-41311BA46D34}" type="presOf" srcId="{B6152F6E-6361-4164-ACD3-E164DA56D1B9}" destId="{64191B05-091C-4DFB-A620-AB33C4104BB0}" srcOrd="1" destOrd="0" presId="urn:microsoft.com/office/officeart/2005/8/layout/hierarchy3"/>
    <dgm:cxn modelId="{868B9942-ADBA-414A-A62D-BA529AA4D2E8}" type="presOf" srcId="{529702E9-2836-485C-BF9B-FF3544E5D33A}" destId="{5B3BFD53-35AD-4112-8580-9D7C18119D81}" srcOrd="0" destOrd="0" presId="urn:microsoft.com/office/officeart/2005/8/layout/hierarchy3"/>
    <dgm:cxn modelId="{B0BE2360-4A6A-4B86-875C-E6CBC18E28E4}" type="presOf" srcId="{AF6F1421-F7F1-4C80-B6EE-38B185173FBF}" destId="{713E868E-4F0F-4DCE-9CA0-6F63E4261979}" srcOrd="0" destOrd="0" presId="urn:microsoft.com/office/officeart/2005/8/layout/hierarchy3"/>
    <dgm:cxn modelId="{25C2C4CF-6914-4D53-93C5-59A59DD33E3A}" type="presOf" srcId="{47618651-40C2-46D4-9F45-7EF5537F9EC7}" destId="{451640F1-D574-4D0B-9C20-90E48191A410}" srcOrd="0" destOrd="0" presId="urn:microsoft.com/office/officeart/2005/8/layout/hierarchy3"/>
    <dgm:cxn modelId="{80436CC5-198A-4D31-89A8-6E9E96B82CD7}" srcId="{529702E9-2836-485C-BF9B-FF3544E5D33A}" destId="{AF6F1421-F7F1-4C80-B6EE-38B185173FBF}" srcOrd="1" destOrd="0" parTransId="{9FDA946C-24D0-49A8-924C-EDB280DBB8CA}" sibTransId="{CFB5A723-849B-4249-84F9-CD7598347BEE}"/>
    <dgm:cxn modelId="{74260A92-85F8-4C90-BD53-0FB1B8D0372A}" type="presOf" srcId="{0E6A7805-40E8-4218-A7DC-5EA9835AD567}" destId="{761EFCD2-87E8-4A5C-85AC-B408457DA234}" srcOrd="0" destOrd="0" presId="urn:microsoft.com/office/officeart/2005/8/layout/hierarchy3"/>
    <dgm:cxn modelId="{2600335C-DB0D-4C86-AA02-6C30F888A2AF}" type="presOf" srcId="{0B26F39C-C68F-4A44-88B6-7DF92188FD24}" destId="{A030F70C-CD67-49FB-ABD8-E093714BE389}" srcOrd="0" destOrd="0" presId="urn:microsoft.com/office/officeart/2005/8/layout/hierarchy3"/>
    <dgm:cxn modelId="{D76EB897-D192-4F60-8DA2-4A1CEB50DEA1}" type="presOf" srcId="{28AF019F-CCFC-402C-9BD2-956C207E4D30}" destId="{244CE3B8-379C-4E05-9F08-49F1688C583F}" srcOrd="0" destOrd="0" presId="urn:microsoft.com/office/officeart/2005/8/layout/hierarchy3"/>
    <dgm:cxn modelId="{C1D809AF-4B52-44F9-9FAD-3D5AC2D52650}" srcId="{D47F3A93-C4E3-4CA8-8EE8-70F525EC7F7D}" destId="{529702E9-2836-485C-BF9B-FF3544E5D33A}" srcOrd="1" destOrd="0" parTransId="{9028B502-77A9-49B1-93B9-A807AC7B6FB2}" sibTransId="{306D6874-5B2F-44F6-A90F-B19EF704A998}"/>
    <dgm:cxn modelId="{F68AC566-130C-4EB5-BD31-4DEEBBEAB389}" srcId="{9F2CFE5A-5A8D-478D-8CC3-1C4931B418DC}" destId="{0E6A7805-40E8-4218-A7DC-5EA9835AD567}" srcOrd="1" destOrd="0" parTransId="{C193765F-C609-4C28-A675-913197FE233F}" sibTransId="{C2C59B27-6337-45CC-A4CE-236CF62A65F2}"/>
    <dgm:cxn modelId="{A9FE8DEF-4211-41DA-BB1D-07DAE07CCD75}" type="presOf" srcId="{8E818AF3-8668-45DF-8070-D6D00D00E91C}" destId="{6C563165-75FF-4B03-88AD-8267A00C77B7}" srcOrd="0" destOrd="0" presId="urn:microsoft.com/office/officeart/2005/8/layout/hierarchy3"/>
    <dgm:cxn modelId="{C2130E01-6FC4-42EF-B66C-48E36472B189}" srcId="{B6152F6E-6361-4164-ACD3-E164DA56D1B9}" destId="{8C5ACA01-7FF6-44C6-A9AF-852771E9C64C}" srcOrd="1" destOrd="0" parTransId="{8E818AF3-8668-45DF-8070-D6D00D00E91C}" sibTransId="{1573DD93-3CCB-4357-AFFB-EF3B624286E4}"/>
    <dgm:cxn modelId="{16EDC63E-2925-4CE2-B167-B691F5E6B3E1}" srcId="{D47F3A93-C4E3-4CA8-8EE8-70F525EC7F7D}" destId="{90A75E3D-A917-4587-BB1C-7DE3421BAC3D}" srcOrd="2" destOrd="0" parTransId="{04CF8895-68CB-4248-8C5D-768C04BCB0E2}" sibTransId="{9BD57F0B-C275-4657-839E-0DE16C66DAA6}"/>
    <dgm:cxn modelId="{86E01021-33CE-4FB4-8C9B-EEF8EA4184B0}" type="presOf" srcId="{46C56917-A430-44F6-9FC1-6B271FED17AC}" destId="{4408FB45-5FD4-493A-BDFB-9C3D20353399}" srcOrd="0" destOrd="0" presId="urn:microsoft.com/office/officeart/2005/8/layout/hierarchy3"/>
    <dgm:cxn modelId="{525035E7-2B59-44F1-BC24-43E3C83E955E}" type="presOf" srcId="{0C395F6A-15AA-46B8-A9F5-B07114BF0AB2}" destId="{10E301AB-0706-484B-8394-901ACB33F48E}" srcOrd="0" destOrd="0" presId="urn:microsoft.com/office/officeart/2005/8/layout/hierarchy3"/>
    <dgm:cxn modelId="{6448EB17-DC30-4FB8-BEFB-9E6BC780C6B6}" type="presOf" srcId="{CEDCBB75-9EDD-46CB-BB50-81CCA6C7E7A4}" destId="{571BE1EB-59CF-4F42-942F-24B461DAB088}" srcOrd="0" destOrd="0" presId="urn:microsoft.com/office/officeart/2005/8/layout/hierarchy3"/>
    <dgm:cxn modelId="{634AE6B4-CF1E-49CC-8320-EFCD5ABE9166}" type="presOf" srcId="{90A75E3D-A917-4587-BB1C-7DE3421BAC3D}" destId="{A609BD1D-2077-4845-9365-266AC5EBA6F2}" srcOrd="1" destOrd="0" presId="urn:microsoft.com/office/officeart/2005/8/layout/hierarchy3"/>
    <dgm:cxn modelId="{4168C361-2FA9-4FAE-9496-D3880768BA00}" type="presOf" srcId="{9F2CFE5A-5A8D-478D-8CC3-1C4931B418DC}" destId="{593CB594-469B-4D05-9796-F77E488A6EF3}" srcOrd="1" destOrd="0" presId="urn:microsoft.com/office/officeart/2005/8/layout/hierarchy3"/>
    <dgm:cxn modelId="{083242EF-FB17-4F5D-8E43-5E14E0CD020F}" type="presOf" srcId="{9F2CFE5A-5A8D-478D-8CC3-1C4931B418DC}" destId="{79402555-22DF-4E2F-92E7-6254ADCC07BE}" srcOrd="0" destOrd="0" presId="urn:microsoft.com/office/officeart/2005/8/layout/hierarchy3"/>
    <dgm:cxn modelId="{4D1B5E0A-6FF3-4D5B-90B6-E40ABF6E95A0}" srcId="{9F2CFE5A-5A8D-478D-8CC3-1C4931B418DC}" destId="{64E6EB19-CC27-4A48-859A-1399C6CD87A1}" srcOrd="0" destOrd="0" parTransId="{47618651-40C2-46D4-9F45-7EF5537F9EC7}" sibTransId="{21DFC4AE-8DC5-4997-8591-31D099E78AE4}"/>
    <dgm:cxn modelId="{BF939F2A-CDB3-4635-A77B-994265C9A2C4}" type="presOf" srcId="{71653D4E-C700-48B7-BE71-AA309A80B425}" destId="{D4F6C9AA-4EB0-4995-AFB7-A8D5AE212264}" srcOrd="0" destOrd="0" presId="urn:microsoft.com/office/officeart/2005/8/layout/hierarchy3"/>
    <dgm:cxn modelId="{733C5F71-F774-4BB2-9294-4BC9D449DCE6}" type="presOf" srcId="{B6152F6E-6361-4164-ACD3-E164DA56D1B9}" destId="{F7FA193D-A6B0-4F4E-8F12-DA6E84AA8092}" srcOrd="0" destOrd="0" presId="urn:microsoft.com/office/officeart/2005/8/layout/hierarchy3"/>
    <dgm:cxn modelId="{F0C141C6-3CCB-44F5-8813-7AF154E8A194}" srcId="{90A75E3D-A917-4587-BB1C-7DE3421BAC3D}" destId="{01CEA34F-8DF4-4471-9B4C-4902E1BDDB2C}" srcOrd="0" destOrd="0" parTransId="{5BE3C57B-2894-4FFB-9D1F-8F4798644FA5}" sibTransId="{6DD98A97-FC0C-4563-A4F0-06F68DC84AC7}"/>
    <dgm:cxn modelId="{88C57874-23F7-4D86-9976-AFF6AEB1A0A1}" srcId="{B6152F6E-6361-4164-ACD3-E164DA56D1B9}" destId="{0C395F6A-15AA-46B8-A9F5-B07114BF0AB2}" srcOrd="0" destOrd="0" parTransId="{324B3953-1D19-46C9-807E-B4AC0547824C}" sibTransId="{6395147A-199B-44F5-8121-883D82249AD7}"/>
    <dgm:cxn modelId="{BA11A3EA-E648-45E9-AB51-3CEED98172FC}" srcId="{90A75E3D-A917-4587-BB1C-7DE3421BAC3D}" destId="{46C56917-A430-44F6-9FC1-6B271FED17AC}" srcOrd="1" destOrd="0" parTransId="{28AF019F-CCFC-402C-9BD2-956C207E4D30}" sibTransId="{F12F85E5-9C12-40AD-A460-0B85CD7A1B70}"/>
    <dgm:cxn modelId="{8564B03B-BB13-4F6B-92E9-659A6B7E2FE3}" type="presOf" srcId="{C193765F-C609-4C28-A675-913197FE233F}" destId="{E5E196EC-2A4F-43B9-9B3F-060CB67EB688}" srcOrd="0" destOrd="0" presId="urn:microsoft.com/office/officeart/2005/8/layout/hierarchy3"/>
    <dgm:cxn modelId="{A1243A39-1C7C-4AEC-AF1A-B534CCA914BA}" type="presParOf" srcId="{8334B995-82DE-4F18-8303-DA08AB3C4A4D}" destId="{446905D6-8EED-47E9-843B-42697F6A5AF9}" srcOrd="0" destOrd="0" presId="urn:microsoft.com/office/officeart/2005/8/layout/hierarchy3"/>
    <dgm:cxn modelId="{AEA5FC24-1706-4422-B7B5-31D387C7C27C}" type="presParOf" srcId="{446905D6-8EED-47E9-843B-42697F6A5AF9}" destId="{34CDFA70-4CF0-4AF6-9EA4-3C26C0408D21}" srcOrd="0" destOrd="0" presId="urn:microsoft.com/office/officeart/2005/8/layout/hierarchy3"/>
    <dgm:cxn modelId="{365B48E8-B764-4F43-9B50-2A63BC4E1829}" type="presParOf" srcId="{34CDFA70-4CF0-4AF6-9EA4-3C26C0408D21}" destId="{79402555-22DF-4E2F-92E7-6254ADCC07BE}" srcOrd="0" destOrd="0" presId="urn:microsoft.com/office/officeart/2005/8/layout/hierarchy3"/>
    <dgm:cxn modelId="{6788C609-8A1A-4058-B922-445BC23379FD}" type="presParOf" srcId="{34CDFA70-4CF0-4AF6-9EA4-3C26C0408D21}" destId="{593CB594-469B-4D05-9796-F77E488A6EF3}" srcOrd="1" destOrd="0" presId="urn:microsoft.com/office/officeart/2005/8/layout/hierarchy3"/>
    <dgm:cxn modelId="{CC6E97CD-85F1-407C-9C7E-ACBC508BFED1}" type="presParOf" srcId="{446905D6-8EED-47E9-843B-42697F6A5AF9}" destId="{B3BE44C2-E646-4A41-A03F-6AF0F55F7600}" srcOrd="1" destOrd="0" presId="urn:microsoft.com/office/officeart/2005/8/layout/hierarchy3"/>
    <dgm:cxn modelId="{F6E8D042-0B53-4D1F-A922-CC71F911A7BA}" type="presParOf" srcId="{B3BE44C2-E646-4A41-A03F-6AF0F55F7600}" destId="{451640F1-D574-4D0B-9C20-90E48191A410}" srcOrd="0" destOrd="0" presId="urn:microsoft.com/office/officeart/2005/8/layout/hierarchy3"/>
    <dgm:cxn modelId="{899AF2D8-DC83-4372-9334-C0822389AB66}" type="presParOf" srcId="{B3BE44C2-E646-4A41-A03F-6AF0F55F7600}" destId="{46A19AA5-BE1A-4184-BB0B-6EE155B26F41}" srcOrd="1" destOrd="0" presId="urn:microsoft.com/office/officeart/2005/8/layout/hierarchy3"/>
    <dgm:cxn modelId="{DC44E09B-AE41-480A-88DF-96F1047B4D21}" type="presParOf" srcId="{B3BE44C2-E646-4A41-A03F-6AF0F55F7600}" destId="{E5E196EC-2A4F-43B9-9B3F-060CB67EB688}" srcOrd="2" destOrd="0" presId="urn:microsoft.com/office/officeart/2005/8/layout/hierarchy3"/>
    <dgm:cxn modelId="{B83A4FC5-E5E7-4770-A399-A496A7F117EF}" type="presParOf" srcId="{B3BE44C2-E646-4A41-A03F-6AF0F55F7600}" destId="{761EFCD2-87E8-4A5C-85AC-B408457DA234}" srcOrd="3" destOrd="0" presId="urn:microsoft.com/office/officeart/2005/8/layout/hierarchy3"/>
    <dgm:cxn modelId="{36CC6E0B-C2A4-433C-8B4A-E31FED4D1E5D}" type="presParOf" srcId="{8334B995-82DE-4F18-8303-DA08AB3C4A4D}" destId="{425C5D16-7715-40EF-9969-B8E56B4C78C1}" srcOrd="1" destOrd="0" presId="urn:microsoft.com/office/officeart/2005/8/layout/hierarchy3"/>
    <dgm:cxn modelId="{24ABD53C-E922-4A1A-B636-5DFF58AECF4A}" type="presParOf" srcId="{425C5D16-7715-40EF-9969-B8E56B4C78C1}" destId="{F0EE9477-6A2A-4776-B029-C77C4D9404C8}" srcOrd="0" destOrd="0" presId="urn:microsoft.com/office/officeart/2005/8/layout/hierarchy3"/>
    <dgm:cxn modelId="{3B17FD81-BDD8-42DC-8001-C4B7AA423352}" type="presParOf" srcId="{F0EE9477-6A2A-4776-B029-C77C4D9404C8}" destId="{5B3BFD53-35AD-4112-8580-9D7C18119D81}" srcOrd="0" destOrd="0" presId="urn:microsoft.com/office/officeart/2005/8/layout/hierarchy3"/>
    <dgm:cxn modelId="{4A855924-0E21-4058-BFE0-DABB4B093443}" type="presParOf" srcId="{F0EE9477-6A2A-4776-B029-C77C4D9404C8}" destId="{7D27D2AF-0790-4F9C-BB0B-7A880F97C2D7}" srcOrd="1" destOrd="0" presId="urn:microsoft.com/office/officeart/2005/8/layout/hierarchy3"/>
    <dgm:cxn modelId="{7C3EFAE8-4152-41F6-AC63-8E2139DAE764}" type="presParOf" srcId="{425C5D16-7715-40EF-9969-B8E56B4C78C1}" destId="{9B91F36D-A816-4100-925A-2241230C1DC7}" srcOrd="1" destOrd="0" presId="urn:microsoft.com/office/officeart/2005/8/layout/hierarchy3"/>
    <dgm:cxn modelId="{542B1A91-5725-498E-9DB7-5604028163FA}" type="presParOf" srcId="{9B91F36D-A816-4100-925A-2241230C1DC7}" destId="{A030F70C-CD67-49FB-ABD8-E093714BE389}" srcOrd="0" destOrd="0" presId="urn:microsoft.com/office/officeart/2005/8/layout/hierarchy3"/>
    <dgm:cxn modelId="{B885BC17-FE7B-4510-BC48-5AA5C4BF1B77}" type="presParOf" srcId="{9B91F36D-A816-4100-925A-2241230C1DC7}" destId="{571BE1EB-59CF-4F42-942F-24B461DAB088}" srcOrd="1" destOrd="0" presId="urn:microsoft.com/office/officeart/2005/8/layout/hierarchy3"/>
    <dgm:cxn modelId="{C237443E-F7C4-4626-9407-A4B607849950}" type="presParOf" srcId="{9B91F36D-A816-4100-925A-2241230C1DC7}" destId="{C08321FC-0150-4E25-BE02-A2A47B0F670D}" srcOrd="2" destOrd="0" presId="urn:microsoft.com/office/officeart/2005/8/layout/hierarchy3"/>
    <dgm:cxn modelId="{CE768B3A-FB8B-4609-88C5-A0C46C99C784}" type="presParOf" srcId="{9B91F36D-A816-4100-925A-2241230C1DC7}" destId="{713E868E-4F0F-4DCE-9CA0-6F63E4261979}" srcOrd="3" destOrd="0" presId="urn:microsoft.com/office/officeart/2005/8/layout/hierarchy3"/>
    <dgm:cxn modelId="{13F62270-62C9-4026-B63D-BC270CA91987}" type="presParOf" srcId="{8334B995-82DE-4F18-8303-DA08AB3C4A4D}" destId="{05BD7D97-0FD1-46B5-9AA1-253C2FEB633E}" srcOrd="2" destOrd="0" presId="urn:microsoft.com/office/officeart/2005/8/layout/hierarchy3"/>
    <dgm:cxn modelId="{B3147B9E-8D62-4F9A-A2F7-302AB072AAB5}" type="presParOf" srcId="{05BD7D97-0FD1-46B5-9AA1-253C2FEB633E}" destId="{A95F5F25-09AD-4FD4-AC90-BB1AA78A4A1C}" srcOrd="0" destOrd="0" presId="urn:microsoft.com/office/officeart/2005/8/layout/hierarchy3"/>
    <dgm:cxn modelId="{C53F8D32-1B5E-404C-83E3-6C42466BDF3C}" type="presParOf" srcId="{A95F5F25-09AD-4FD4-AC90-BB1AA78A4A1C}" destId="{7956E957-03F1-4297-8D85-E6FF339FDFF4}" srcOrd="0" destOrd="0" presId="urn:microsoft.com/office/officeart/2005/8/layout/hierarchy3"/>
    <dgm:cxn modelId="{37BF9ADD-B892-47A4-9BF4-AB35B5F88F78}" type="presParOf" srcId="{A95F5F25-09AD-4FD4-AC90-BB1AA78A4A1C}" destId="{A609BD1D-2077-4845-9365-266AC5EBA6F2}" srcOrd="1" destOrd="0" presId="urn:microsoft.com/office/officeart/2005/8/layout/hierarchy3"/>
    <dgm:cxn modelId="{FAF64E1B-9521-4A90-A0E0-01F31FA7D722}" type="presParOf" srcId="{05BD7D97-0FD1-46B5-9AA1-253C2FEB633E}" destId="{0A6EA0D8-1B96-4E22-A585-A66656084E01}" srcOrd="1" destOrd="0" presId="urn:microsoft.com/office/officeart/2005/8/layout/hierarchy3"/>
    <dgm:cxn modelId="{5B5045E9-AB32-45EE-B9D1-68F4F1D2D1A4}" type="presParOf" srcId="{0A6EA0D8-1B96-4E22-A585-A66656084E01}" destId="{9AF17409-C6AB-4DC0-8708-F11062E8428F}" srcOrd="0" destOrd="0" presId="urn:microsoft.com/office/officeart/2005/8/layout/hierarchy3"/>
    <dgm:cxn modelId="{C4039C55-353A-40F5-BA85-DF59DF4C3401}" type="presParOf" srcId="{0A6EA0D8-1B96-4E22-A585-A66656084E01}" destId="{0BBAB82C-1608-4728-813F-3983BE4F6593}" srcOrd="1" destOrd="0" presId="urn:microsoft.com/office/officeart/2005/8/layout/hierarchy3"/>
    <dgm:cxn modelId="{504DD172-4F31-406C-9DEA-56BABCE725AA}" type="presParOf" srcId="{0A6EA0D8-1B96-4E22-A585-A66656084E01}" destId="{244CE3B8-379C-4E05-9F08-49F1688C583F}" srcOrd="2" destOrd="0" presId="urn:microsoft.com/office/officeart/2005/8/layout/hierarchy3"/>
    <dgm:cxn modelId="{7A9FF5FA-9F49-4518-9C3F-FC97F4A83ADA}" type="presParOf" srcId="{0A6EA0D8-1B96-4E22-A585-A66656084E01}" destId="{4408FB45-5FD4-493A-BDFB-9C3D20353399}" srcOrd="3" destOrd="0" presId="urn:microsoft.com/office/officeart/2005/8/layout/hierarchy3"/>
    <dgm:cxn modelId="{D633DC71-BDC0-4963-9360-B936BCD07499}" type="presParOf" srcId="{8334B995-82DE-4F18-8303-DA08AB3C4A4D}" destId="{A6F3544A-26DC-4FF5-9BE5-10EE2B17E810}" srcOrd="3" destOrd="0" presId="urn:microsoft.com/office/officeart/2005/8/layout/hierarchy3"/>
    <dgm:cxn modelId="{60FB6BE9-2D98-4610-8EFF-1B3AD9872698}" type="presParOf" srcId="{A6F3544A-26DC-4FF5-9BE5-10EE2B17E810}" destId="{992BFEEE-3511-4AEE-BB69-8E36776DD1EB}" srcOrd="0" destOrd="0" presId="urn:microsoft.com/office/officeart/2005/8/layout/hierarchy3"/>
    <dgm:cxn modelId="{083313A2-C083-41B2-86A9-9A766E9C71B3}" type="presParOf" srcId="{992BFEEE-3511-4AEE-BB69-8E36776DD1EB}" destId="{F7FA193D-A6B0-4F4E-8F12-DA6E84AA8092}" srcOrd="0" destOrd="0" presId="urn:microsoft.com/office/officeart/2005/8/layout/hierarchy3"/>
    <dgm:cxn modelId="{9B347D25-472A-445B-A93C-19D58218449D}" type="presParOf" srcId="{992BFEEE-3511-4AEE-BB69-8E36776DD1EB}" destId="{64191B05-091C-4DFB-A620-AB33C4104BB0}" srcOrd="1" destOrd="0" presId="urn:microsoft.com/office/officeart/2005/8/layout/hierarchy3"/>
    <dgm:cxn modelId="{A06BA7D9-D489-4D51-AD6E-429231EB6767}" type="presParOf" srcId="{A6F3544A-26DC-4FF5-9BE5-10EE2B17E810}" destId="{803B2378-1E2A-40F3-8982-3D09ED37DF9A}" srcOrd="1" destOrd="0" presId="urn:microsoft.com/office/officeart/2005/8/layout/hierarchy3"/>
    <dgm:cxn modelId="{8B8090AF-0ABD-4610-9BB6-79974F897F45}" type="presParOf" srcId="{803B2378-1E2A-40F3-8982-3D09ED37DF9A}" destId="{D62A9800-EFB2-4A26-B05B-5BC7DD64C8C9}" srcOrd="0" destOrd="0" presId="urn:microsoft.com/office/officeart/2005/8/layout/hierarchy3"/>
    <dgm:cxn modelId="{11799BCC-FDC0-4F8E-8F69-DB3857460690}" type="presParOf" srcId="{803B2378-1E2A-40F3-8982-3D09ED37DF9A}" destId="{10E301AB-0706-484B-8394-901ACB33F48E}" srcOrd="1" destOrd="0" presId="urn:microsoft.com/office/officeart/2005/8/layout/hierarchy3"/>
    <dgm:cxn modelId="{74945F91-ACF9-4D25-A081-8829EAB3AC0C}" type="presParOf" srcId="{803B2378-1E2A-40F3-8982-3D09ED37DF9A}" destId="{6C563165-75FF-4B03-88AD-8267A00C77B7}" srcOrd="2" destOrd="0" presId="urn:microsoft.com/office/officeart/2005/8/layout/hierarchy3"/>
    <dgm:cxn modelId="{D02D2BE2-A3C8-48C0-9715-0FC0CE4930D6}" type="presParOf" srcId="{803B2378-1E2A-40F3-8982-3D09ED37DF9A}" destId="{FC0F28DB-643B-434D-9644-F90E2754AE36}" srcOrd="3" destOrd="0" presId="urn:microsoft.com/office/officeart/2005/8/layout/hierarchy3"/>
    <dgm:cxn modelId="{8C020F74-9E51-4E9F-8C32-AC5663C68636}" type="presParOf" srcId="{803B2378-1E2A-40F3-8982-3D09ED37DF9A}" destId="{D4F6C9AA-4EB0-4995-AFB7-A8D5AE212264}" srcOrd="4" destOrd="0" presId="urn:microsoft.com/office/officeart/2005/8/layout/hierarchy3"/>
    <dgm:cxn modelId="{9027C292-CC8A-4573-BF9B-9DB44178CF67}" type="presParOf" srcId="{803B2378-1E2A-40F3-8982-3D09ED37DF9A}" destId="{13DCA383-8DB5-44C8-B533-54AF3282E93B}"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A50ECE-0969-41F7-9324-B3A8E144DC92}" type="doc">
      <dgm:prSet loTypeId="urn:microsoft.com/office/officeart/2005/8/layout/radial6" loCatId="relationship" qsTypeId="urn:microsoft.com/office/officeart/2005/8/quickstyle/3d1" qsCatId="3D" csTypeId="urn:microsoft.com/office/officeart/2005/8/colors/colorful2" csCatId="colorful" phldr="1"/>
      <dgm:spPr/>
      <dgm:t>
        <a:bodyPr/>
        <a:lstStyle/>
        <a:p>
          <a:endParaRPr kumimoji="1" lang="ja-JP" altLang="en-US"/>
        </a:p>
      </dgm:t>
    </dgm:pt>
    <dgm:pt modelId="{F18FA446-6137-408E-BA20-AF32C76D3640}">
      <dgm:prSet phldrT="[テキスト]" custT="1"/>
      <dgm:spPr/>
      <dgm:t>
        <a:bodyPr/>
        <a:lstStyle/>
        <a:p>
          <a:r>
            <a:rPr kumimoji="1" lang="en-US" altLang="ja-JP" sz="2000" dirty="0" smtClean="0"/>
            <a:t>Climate Projection</a:t>
          </a:r>
          <a:endParaRPr kumimoji="1" lang="ja-JP" altLang="en-US" sz="2000" dirty="0"/>
        </a:p>
      </dgm:t>
    </dgm:pt>
    <dgm:pt modelId="{A13254BB-4E1C-4A63-82F9-D7D70AE09857}" type="parTrans" cxnId="{36C6BE32-E927-47E5-B347-A7D1E661E48D}">
      <dgm:prSet/>
      <dgm:spPr/>
      <dgm:t>
        <a:bodyPr/>
        <a:lstStyle/>
        <a:p>
          <a:endParaRPr kumimoji="1" lang="ja-JP" altLang="en-US" sz="3200"/>
        </a:p>
      </dgm:t>
    </dgm:pt>
    <dgm:pt modelId="{8AAD151B-E525-479D-82D1-280E8AE9C958}" type="sibTrans" cxnId="{36C6BE32-E927-47E5-B347-A7D1E661E48D}">
      <dgm:prSet/>
      <dgm:spPr/>
      <dgm:t>
        <a:bodyPr/>
        <a:lstStyle/>
        <a:p>
          <a:endParaRPr kumimoji="1" lang="ja-JP" altLang="en-US" sz="3200"/>
        </a:p>
      </dgm:t>
    </dgm:pt>
    <dgm:pt modelId="{00CA54C2-BD26-4CBB-9C98-9556AD7BB0A5}">
      <dgm:prSet phldrT="[テキスト]" custT="1"/>
      <dgm:spPr/>
      <dgm:t>
        <a:bodyPr/>
        <a:lstStyle/>
        <a:p>
          <a:r>
            <a:rPr kumimoji="1" lang="en-US" altLang="ja-JP" sz="2000" dirty="0" smtClean="0"/>
            <a:t>GCM/RCM Modeler</a:t>
          </a:r>
          <a:endParaRPr kumimoji="1" lang="ja-JP" altLang="en-US" sz="2000" dirty="0"/>
        </a:p>
      </dgm:t>
    </dgm:pt>
    <dgm:pt modelId="{135A4A31-2231-4F93-B2EB-F1E5E054432A}" type="parTrans" cxnId="{7C29ED4A-CC36-46F2-BDA3-958CEADF69EB}">
      <dgm:prSet custT="1"/>
      <dgm:spPr/>
      <dgm:t>
        <a:bodyPr/>
        <a:lstStyle/>
        <a:p>
          <a:endParaRPr kumimoji="1" lang="ja-JP" altLang="en-US" sz="1800"/>
        </a:p>
      </dgm:t>
    </dgm:pt>
    <dgm:pt modelId="{84F78A54-17FB-4C8D-B3D4-D9C3FFEC7F93}" type="sibTrans" cxnId="{7C29ED4A-CC36-46F2-BDA3-958CEADF69EB}">
      <dgm:prSet/>
      <dgm:spPr/>
      <dgm:t>
        <a:bodyPr/>
        <a:lstStyle/>
        <a:p>
          <a:endParaRPr kumimoji="1" lang="ja-JP" altLang="en-US" sz="3200"/>
        </a:p>
      </dgm:t>
    </dgm:pt>
    <dgm:pt modelId="{4711787A-5A4F-4C70-997C-0D682350F539}">
      <dgm:prSet phldrT="[テキスト]" custT="1"/>
      <dgm:spPr/>
      <dgm:t>
        <a:bodyPr/>
        <a:lstStyle/>
        <a:p>
          <a:r>
            <a:rPr kumimoji="1" lang="en-US" altLang="ja-JP" sz="2000" dirty="0" smtClean="0"/>
            <a:t>Impact Assessment</a:t>
          </a:r>
          <a:endParaRPr kumimoji="1" lang="ja-JP" altLang="en-US" sz="2000" dirty="0"/>
        </a:p>
      </dgm:t>
    </dgm:pt>
    <dgm:pt modelId="{B3AB7EB5-2E0A-4B14-94BE-7DF78EEB5478}" type="parTrans" cxnId="{01CE8F18-425D-4556-AAD0-C8BEF39250A5}">
      <dgm:prSet custT="1"/>
      <dgm:spPr/>
      <dgm:t>
        <a:bodyPr/>
        <a:lstStyle/>
        <a:p>
          <a:endParaRPr kumimoji="1" lang="ja-JP" altLang="en-US" sz="1800"/>
        </a:p>
      </dgm:t>
    </dgm:pt>
    <dgm:pt modelId="{B3EB8A41-CB32-402B-BFFE-48D5101C298A}" type="sibTrans" cxnId="{01CE8F18-425D-4556-AAD0-C8BEF39250A5}">
      <dgm:prSet/>
      <dgm:spPr/>
      <dgm:t>
        <a:bodyPr/>
        <a:lstStyle/>
        <a:p>
          <a:endParaRPr kumimoji="1" lang="ja-JP" altLang="en-US" sz="3200"/>
        </a:p>
      </dgm:t>
    </dgm:pt>
    <dgm:pt modelId="{CD65F865-B5F8-410D-B6F0-398FE7847E47}">
      <dgm:prSet phldrT="[テキスト]" custT="1"/>
      <dgm:spPr/>
      <dgm:t>
        <a:bodyPr/>
        <a:lstStyle/>
        <a:p>
          <a:r>
            <a:rPr kumimoji="1" lang="en-US" altLang="ja-JP" sz="2000" dirty="0" smtClean="0"/>
            <a:t>Adaptation</a:t>
          </a:r>
          <a:endParaRPr kumimoji="1" lang="ja-JP" altLang="en-US" sz="2000" dirty="0"/>
        </a:p>
      </dgm:t>
    </dgm:pt>
    <dgm:pt modelId="{0EB5416F-5D7B-458F-B560-CBFF9C057DC2}" type="parTrans" cxnId="{EC7A150F-6BAA-4A8D-A1A6-773CD95EF4AF}">
      <dgm:prSet custT="1"/>
      <dgm:spPr/>
      <dgm:t>
        <a:bodyPr/>
        <a:lstStyle/>
        <a:p>
          <a:endParaRPr kumimoji="1" lang="ja-JP" altLang="en-US" sz="1800"/>
        </a:p>
      </dgm:t>
    </dgm:pt>
    <dgm:pt modelId="{5B9EC85D-963E-474B-8636-6A8C659604EE}" type="sibTrans" cxnId="{EC7A150F-6BAA-4A8D-A1A6-773CD95EF4AF}">
      <dgm:prSet/>
      <dgm:spPr/>
      <dgm:t>
        <a:bodyPr/>
        <a:lstStyle/>
        <a:p>
          <a:endParaRPr kumimoji="1" lang="ja-JP" altLang="en-US" sz="3200"/>
        </a:p>
      </dgm:t>
    </dgm:pt>
    <dgm:pt modelId="{2E54B331-5303-4484-849C-F515BC7B4D75}" type="pres">
      <dgm:prSet presAssocID="{D9A50ECE-0969-41F7-9324-B3A8E144DC92}" presName="Name0" presStyleCnt="0">
        <dgm:presLayoutVars>
          <dgm:chMax val="1"/>
          <dgm:dir/>
          <dgm:animLvl val="ctr"/>
          <dgm:resizeHandles val="exact"/>
        </dgm:presLayoutVars>
      </dgm:prSet>
      <dgm:spPr/>
      <dgm:t>
        <a:bodyPr/>
        <a:lstStyle/>
        <a:p>
          <a:endParaRPr kumimoji="1" lang="ja-JP" altLang="en-US"/>
        </a:p>
      </dgm:t>
    </dgm:pt>
    <dgm:pt modelId="{9CE36E59-16B9-4CDB-9418-80A0F4B8BB83}" type="pres">
      <dgm:prSet presAssocID="{F18FA446-6137-408E-BA20-AF32C76D3640}" presName="centerShape" presStyleLbl="node0" presStyleIdx="0" presStyleCnt="1"/>
      <dgm:spPr/>
      <dgm:t>
        <a:bodyPr/>
        <a:lstStyle/>
        <a:p>
          <a:endParaRPr kumimoji="1" lang="ja-JP" altLang="en-US"/>
        </a:p>
      </dgm:t>
    </dgm:pt>
    <dgm:pt modelId="{611ADB92-72EA-4CE8-88C5-365D004011B4}" type="pres">
      <dgm:prSet presAssocID="{00CA54C2-BD26-4CBB-9C98-9556AD7BB0A5}" presName="node" presStyleLbl="node1" presStyleIdx="0" presStyleCnt="3" custScaleX="133742" custScaleY="112605" custRadScaleRad="95702">
        <dgm:presLayoutVars>
          <dgm:bulletEnabled val="1"/>
        </dgm:presLayoutVars>
      </dgm:prSet>
      <dgm:spPr/>
      <dgm:t>
        <a:bodyPr/>
        <a:lstStyle/>
        <a:p>
          <a:endParaRPr kumimoji="1" lang="ja-JP" altLang="en-US"/>
        </a:p>
      </dgm:t>
    </dgm:pt>
    <dgm:pt modelId="{5352474F-E28E-48B4-A96D-E7A00AA7B1F9}" type="pres">
      <dgm:prSet presAssocID="{00CA54C2-BD26-4CBB-9C98-9556AD7BB0A5}" presName="dummy" presStyleCnt="0"/>
      <dgm:spPr/>
    </dgm:pt>
    <dgm:pt modelId="{E25D7249-5915-4E48-96BD-4BEE4900A88F}" type="pres">
      <dgm:prSet presAssocID="{84F78A54-17FB-4C8D-B3D4-D9C3FFEC7F93}" presName="sibTrans" presStyleLbl="sibTrans2D1" presStyleIdx="0" presStyleCnt="3" custLinFactNeighborX="3190"/>
      <dgm:spPr/>
      <dgm:t>
        <a:bodyPr/>
        <a:lstStyle/>
        <a:p>
          <a:endParaRPr kumimoji="1" lang="ja-JP" altLang="en-US"/>
        </a:p>
      </dgm:t>
    </dgm:pt>
    <dgm:pt modelId="{8CB43B34-75DE-40D4-9273-BDF0EED28A8F}" type="pres">
      <dgm:prSet presAssocID="{4711787A-5A4F-4C70-997C-0D682350F539}" presName="node" presStyleLbl="node1" presStyleIdx="1" presStyleCnt="3" custScaleX="132186" custRadScaleRad="93625" custRadScaleInc="5697">
        <dgm:presLayoutVars>
          <dgm:bulletEnabled val="1"/>
        </dgm:presLayoutVars>
      </dgm:prSet>
      <dgm:spPr/>
      <dgm:t>
        <a:bodyPr/>
        <a:lstStyle/>
        <a:p>
          <a:endParaRPr kumimoji="1" lang="ja-JP" altLang="en-US"/>
        </a:p>
      </dgm:t>
    </dgm:pt>
    <dgm:pt modelId="{4AAB10FC-8292-482B-9978-502A43D30BAF}" type="pres">
      <dgm:prSet presAssocID="{4711787A-5A4F-4C70-997C-0D682350F539}" presName="dummy" presStyleCnt="0"/>
      <dgm:spPr/>
    </dgm:pt>
    <dgm:pt modelId="{30864061-8489-4BD0-8127-373792687966}" type="pres">
      <dgm:prSet presAssocID="{B3EB8A41-CB32-402B-BFFE-48D5101C298A}" presName="sibTrans" presStyleLbl="sibTrans2D1" presStyleIdx="1" presStyleCnt="3"/>
      <dgm:spPr/>
      <dgm:t>
        <a:bodyPr/>
        <a:lstStyle/>
        <a:p>
          <a:endParaRPr kumimoji="1" lang="ja-JP" altLang="en-US"/>
        </a:p>
      </dgm:t>
    </dgm:pt>
    <dgm:pt modelId="{7E626ACD-651E-48C7-919C-B705BEA258A2}" type="pres">
      <dgm:prSet presAssocID="{CD65F865-B5F8-410D-B6F0-398FE7847E47}" presName="node" presStyleLbl="node1" presStyleIdx="2" presStyleCnt="3" custScaleX="125695" custRadScaleRad="93626" custRadScaleInc="-5696">
        <dgm:presLayoutVars>
          <dgm:bulletEnabled val="1"/>
        </dgm:presLayoutVars>
      </dgm:prSet>
      <dgm:spPr/>
      <dgm:t>
        <a:bodyPr/>
        <a:lstStyle/>
        <a:p>
          <a:endParaRPr kumimoji="1" lang="ja-JP" altLang="en-US"/>
        </a:p>
      </dgm:t>
    </dgm:pt>
    <dgm:pt modelId="{68C5EDA9-F52B-4716-809F-E646C0C1BAAE}" type="pres">
      <dgm:prSet presAssocID="{CD65F865-B5F8-410D-B6F0-398FE7847E47}" presName="dummy" presStyleCnt="0"/>
      <dgm:spPr/>
    </dgm:pt>
    <dgm:pt modelId="{0B5BB746-F6F9-43FC-A752-7964554AC0C1}" type="pres">
      <dgm:prSet presAssocID="{5B9EC85D-963E-474B-8636-6A8C659604EE}" presName="sibTrans" presStyleLbl="sibTrans2D1" presStyleIdx="2" presStyleCnt="3"/>
      <dgm:spPr/>
      <dgm:t>
        <a:bodyPr/>
        <a:lstStyle/>
        <a:p>
          <a:endParaRPr kumimoji="1" lang="ja-JP" altLang="en-US"/>
        </a:p>
      </dgm:t>
    </dgm:pt>
  </dgm:ptLst>
  <dgm:cxnLst>
    <dgm:cxn modelId="{42415D9B-F8C1-44BA-9C2F-FA32ABD0F072}" type="presOf" srcId="{4711787A-5A4F-4C70-997C-0D682350F539}" destId="{8CB43B34-75DE-40D4-9273-BDF0EED28A8F}" srcOrd="0" destOrd="0" presId="urn:microsoft.com/office/officeart/2005/8/layout/radial6"/>
    <dgm:cxn modelId="{13F35AE0-91B1-4807-AB09-A8AD4999C2B8}" type="presOf" srcId="{F18FA446-6137-408E-BA20-AF32C76D3640}" destId="{9CE36E59-16B9-4CDB-9418-80A0F4B8BB83}" srcOrd="0" destOrd="0" presId="urn:microsoft.com/office/officeart/2005/8/layout/radial6"/>
    <dgm:cxn modelId="{7F0BFA92-1AF5-4BD8-89A1-5EFB4F636922}" type="presOf" srcId="{84F78A54-17FB-4C8D-B3D4-D9C3FFEC7F93}" destId="{E25D7249-5915-4E48-96BD-4BEE4900A88F}" srcOrd="0" destOrd="0" presId="urn:microsoft.com/office/officeart/2005/8/layout/radial6"/>
    <dgm:cxn modelId="{ADED3478-6988-4AE0-8577-EBE1F66F693F}" type="presOf" srcId="{B3EB8A41-CB32-402B-BFFE-48D5101C298A}" destId="{30864061-8489-4BD0-8127-373792687966}" srcOrd="0" destOrd="0" presId="urn:microsoft.com/office/officeart/2005/8/layout/radial6"/>
    <dgm:cxn modelId="{E6249B56-9F21-44F4-B866-F9A6A1989A8A}" type="presOf" srcId="{00CA54C2-BD26-4CBB-9C98-9556AD7BB0A5}" destId="{611ADB92-72EA-4CE8-88C5-365D004011B4}" srcOrd="0" destOrd="0" presId="urn:microsoft.com/office/officeart/2005/8/layout/radial6"/>
    <dgm:cxn modelId="{7C29ED4A-CC36-46F2-BDA3-958CEADF69EB}" srcId="{F18FA446-6137-408E-BA20-AF32C76D3640}" destId="{00CA54C2-BD26-4CBB-9C98-9556AD7BB0A5}" srcOrd="0" destOrd="0" parTransId="{135A4A31-2231-4F93-B2EB-F1E5E054432A}" sibTransId="{84F78A54-17FB-4C8D-B3D4-D9C3FFEC7F93}"/>
    <dgm:cxn modelId="{777F302B-47FC-4732-9AC9-09E4F082724B}" type="presOf" srcId="{CD65F865-B5F8-410D-B6F0-398FE7847E47}" destId="{7E626ACD-651E-48C7-919C-B705BEA258A2}" srcOrd="0" destOrd="0" presId="urn:microsoft.com/office/officeart/2005/8/layout/radial6"/>
    <dgm:cxn modelId="{36C6BE32-E927-47E5-B347-A7D1E661E48D}" srcId="{D9A50ECE-0969-41F7-9324-B3A8E144DC92}" destId="{F18FA446-6137-408E-BA20-AF32C76D3640}" srcOrd="0" destOrd="0" parTransId="{A13254BB-4E1C-4A63-82F9-D7D70AE09857}" sibTransId="{8AAD151B-E525-479D-82D1-280E8AE9C958}"/>
    <dgm:cxn modelId="{EC7A150F-6BAA-4A8D-A1A6-773CD95EF4AF}" srcId="{F18FA446-6137-408E-BA20-AF32C76D3640}" destId="{CD65F865-B5F8-410D-B6F0-398FE7847E47}" srcOrd="2" destOrd="0" parTransId="{0EB5416F-5D7B-458F-B560-CBFF9C057DC2}" sibTransId="{5B9EC85D-963E-474B-8636-6A8C659604EE}"/>
    <dgm:cxn modelId="{F5BDA10F-B90A-4C57-A1EE-C6446C307060}" type="presOf" srcId="{5B9EC85D-963E-474B-8636-6A8C659604EE}" destId="{0B5BB746-F6F9-43FC-A752-7964554AC0C1}" srcOrd="0" destOrd="0" presId="urn:microsoft.com/office/officeart/2005/8/layout/radial6"/>
    <dgm:cxn modelId="{01CE8F18-425D-4556-AAD0-C8BEF39250A5}" srcId="{F18FA446-6137-408E-BA20-AF32C76D3640}" destId="{4711787A-5A4F-4C70-997C-0D682350F539}" srcOrd="1" destOrd="0" parTransId="{B3AB7EB5-2E0A-4B14-94BE-7DF78EEB5478}" sibTransId="{B3EB8A41-CB32-402B-BFFE-48D5101C298A}"/>
    <dgm:cxn modelId="{33D1ADD7-F9B5-4942-8034-3282A9AD8C05}" type="presOf" srcId="{D9A50ECE-0969-41F7-9324-B3A8E144DC92}" destId="{2E54B331-5303-4484-849C-F515BC7B4D75}" srcOrd="0" destOrd="0" presId="urn:microsoft.com/office/officeart/2005/8/layout/radial6"/>
    <dgm:cxn modelId="{45A745DA-FF47-44C7-BFD6-2851039BA0EF}" type="presParOf" srcId="{2E54B331-5303-4484-849C-F515BC7B4D75}" destId="{9CE36E59-16B9-4CDB-9418-80A0F4B8BB83}" srcOrd="0" destOrd="0" presId="urn:microsoft.com/office/officeart/2005/8/layout/radial6"/>
    <dgm:cxn modelId="{7D145FEA-7FFE-43A2-A133-E720CD9AE619}" type="presParOf" srcId="{2E54B331-5303-4484-849C-F515BC7B4D75}" destId="{611ADB92-72EA-4CE8-88C5-365D004011B4}" srcOrd="1" destOrd="0" presId="urn:microsoft.com/office/officeart/2005/8/layout/radial6"/>
    <dgm:cxn modelId="{87A5BBF5-B2F7-4AAD-AAA7-E43224DBEFA9}" type="presParOf" srcId="{2E54B331-5303-4484-849C-F515BC7B4D75}" destId="{5352474F-E28E-48B4-A96D-E7A00AA7B1F9}" srcOrd="2" destOrd="0" presId="urn:microsoft.com/office/officeart/2005/8/layout/radial6"/>
    <dgm:cxn modelId="{650A6982-777F-4144-9309-4C886ACD2B46}" type="presParOf" srcId="{2E54B331-5303-4484-849C-F515BC7B4D75}" destId="{E25D7249-5915-4E48-96BD-4BEE4900A88F}" srcOrd="3" destOrd="0" presId="urn:microsoft.com/office/officeart/2005/8/layout/radial6"/>
    <dgm:cxn modelId="{5CE9A691-BDB4-4311-9775-5F8DC123E081}" type="presParOf" srcId="{2E54B331-5303-4484-849C-F515BC7B4D75}" destId="{8CB43B34-75DE-40D4-9273-BDF0EED28A8F}" srcOrd="4" destOrd="0" presId="urn:microsoft.com/office/officeart/2005/8/layout/radial6"/>
    <dgm:cxn modelId="{B57523AC-E8AA-434D-958B-30DEBF5FEB41}" type="presParOf" srcId="{2E54B331-5303-4484-849C-F515BC7B4D75}" destId="{4AAB10FC-8292-482B-9978-502A43D30BAF}" srcOrd="5" destOrd="0" presId="urn:microsoft.com/office/officeart/2005/8/layout/radial6"/>
    <dgm:cxn modelId="{475EE42A-1F9D-4CD6-8814-15F17EEE6C7D}" type="presParOf" srcId="{2E54B331-5303-4484-849C-F515BC7B4D75}" destId="{30864061-8489-4BD0-8127-373792687966}" srcOrd="6" destOrd="0" presId="urn:microsoft.com/office/officeart/2005/8/layout/radial6"/>
    <dgm:cxn modelId="{9B3A6F20-84DE-4FB9-B840-ABDB131DE6A3}" type="presParOf" srcId="{2E54B331-5303-4484-849C-F515BC7B4D75}" destId="{7E626ACD-651E-48C7-919C-B705BEA258A2}" srcOrd="7" destOrd="0" presId="urn:microsoft.com/office/officeart/2005/8/layout/radial6"/>
    <dgm:cxn modelId="{E81F31FC-476F-4461-AA59-9584E5C78F0A}" type="presParOf" srcId="{2E54B331-5303-4484-849C-F515BC7B4D75}" destId="{68C5EDA9-F52B-4716-809F-E646C0C1BAAE}" srcOrd="8" destOrd="0" presId="urn:microsoft.com/office/officeart/2005/8/layout/radial6"/>
    <dgm:cxn modelId="{955DF891-7E84-4E82-97EA-CFCB080A3157}" type="presParOf" srcId="{2E54B331-5303-4484-849C-F515BC7B4D75}" destId="{0B5BB746-F6F9-43FC-A752-7964554AC0C1}"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E50791-CC1C-4C44-8DB9-3602F64A2445}" type="doc">
      <dgm:prSet loTypeId="urn:microsoft.com/office/officeart/2005/8/layout/arrow2" loCatId="process" qsTypeId="urn:microsoft.com/office/officeart/2005/8/quickstyle/3d1" qsCatId="3D" csTypeId="urn:microsoft.com/office/officeart/2005/8/colors/colorful2" csCatId="colorful" phldr="1"/>
      <dgm:spPr/>
    </dgm:pt>
    <dgm:pt modelId="{D0004EB1-5C77-4DE9-8DB9-94C9C20911F3}">
      <dgm:prSet phldrT="[テキスト]"/>
      <dgm:spPr/>
      <dgm:t>
        <a:bodyPr/>
        <a:lstStyle/>
        <a:p>
          <a:r>
            <a:rPr kumimoji="1" lang="en-US" altLang="ja-JP" dirty="0" smtClean="0">
              <a:solidFill>
                <a:srgbClr val="0070C0"/>
              </a:solidFill>
            </a:rPr>
            <a:t>Making model</a:t>
          </a:r>
          <a:endParaRPr kumimoji="1" lang="ja-JP" altLang="en-US" dirty="0">
            <a:solidFill>
              <a:srgbClr val="0070C0"/>
            </a:solidFill>
          </a:endParaRPr>
        </a:p>
      </dgm:t>
    </dgm:pt>
    <dgm:pt modelId="{D2FC6D6C-9D46-4A76-95E4-D72CF06B1307}" type="parTrans" cxnId="{EBBF8236-E90D-487E-B696-74C4E3DD17CF}">
      <dgm:prSet/>
      <dgm:spPr/>
      <dgm:t>
        <a:bodyPr/>
        <a:lstStyle/>
        <a:p>
          <a:endParaRPr kumimoji="1" lang="ja-JP" altLang="en-US">
            <a:solidFill>
              <a:srgbClr val="0070C0"/>
            </a:solidFill>
          </a:endParaRPr>
        </a:p>
      </dgm:t>
    </dgm:pt>
    <dgm:pt modelId="{396A2F35-3A93-443D-B95B-9771A58E7276}" type="sibTrans" cxnId="{EBBF8236-E90D-487E-B696-74C4E3DD17CF}">
      <dgm:prSet/>
      <dgm:spPr/>
      <dgm:t>
        <a:bodyPr/>
        <a:lstStyle/>
        <a:p>
          <a:endParaRPr kumimoji="1" lang="ja-JP" altLang="en-US">
            <a:solidFill>
              <a:srgbClr val="0070C0"/>
            </a:solidFill>
          </a:endParaRPr>
        </a:p>
      </dgm:t>
    </dgm:pt>
    <dgm:pt modelId="{F083CE15-D710-433E-B03A-AC4010B92C1C}">
      <dgm:prSet phldrT="[テキスト]"/>
      <dgm:spPr/>
      <dgm:t>
        <a:bodyPr/>
        <a:lstStyle/>
        <a:p>
          <a:r>
            <a:rPr kumimoji="1" lang="en-US" altLang="ja-JP" dirty="0" smtClean="0">
              <a:solidFill>
                <a:srgbClr val="0070C0"/>
              </a:solidFill>
            </a:rPr>
            <a:t>Projection considering uncertainty, variability and worst class</a:t>
          </a:r>
        </a:p>
      </dgm:t>
    </dgm:pt>
    <dgm:pt modelId="{399EA20B-5E17-47D3-954E-0023DF06F6CD}" type="parTrans" cxnId="{F3BD38A3-D584-48E8-936D-B68E39D067DF}">
      <dgm:prSet/>
      <dgm:spPr/>
      <dgm:t>
        <a:bodyPr/>
        <a:lstStyle/>
        <a:p>
          <a:endParaRPr kumimoji="1" lang="ja-JP" altLang="en-US">
            <a:solidFill>
              <a:srgbClr val="0070C0"/>
            </a:solidFill>
          </a:endParaRPr>
        </a:p>
      </dgm:t>
    </dgm:pt>
    <dgm:pt modelId="{7F5D19C5-03E6-4613-A6F7-DFC989159B2F}" type="sibTrans" cxnId="{F3BD38A3-D584-48E8-936D-B68E39D067DF}">
      <dgm:prSet/>
      <dgm:spPr/>
      <dgm:t>
        <a:bodyPr/>
        <a:lstStyle/>
        <a:p>
          <a:endParaRPr kumimoji="1" lang="ja-JP" altLang="en-US">
            <a:solidFill>
              <a:srgbClr val="0070C0"/>
            </a:solidFill>
          </a:endParaRPr>
        </a:p>
      </dgm:t>
    </dgm:pt>
    <dgm:pt modelId="{D06C4235-4943-48B1-839E-7B61D15C7C4D}">
      <dgm:prSet phldrT="[テキスト]"/>
      <dgm:spPr/>
      <dgm:t>
        <a:bodyPr/>
        <a:lstStyle/>
        <a:p>
          <a:r>
            <a:rPr kumimoji="1" lang="en-US" altLang="ja-JP" dirty="0" smtClean="0">
              <a:solidFill>
                <a:srgbClr val="0070C0"/>
              </a:solidFill>
            </a:rPr>
            <a:t>Impact assessment, mitigation and adaptation</a:t>
          </a:r>
          <a:endParaRPr kumimoji="1" lang="ja-JP" altLang="en-US" dirty="0">
            <a:solidFill>
              <a:srgbClr val="0070C0"/>
            </a:solidFill>
          </a:endParaRPr>
        </a:p>
      </dgm:t>
    </dgm:pt>
    <dgm:pt modelId="{F770A0DF-2B33-4787-B5A8-DEEB035A2D83}" type="parTrans" cxnId="{A5AA3DE4-5ADA-4C75-B2CF-1779FD3306AA}">
      <dgm:prSet/>
      <dgm:spPr/>
      <dgm:t>
        <a:bodyPr/>
        <a:lstStyle/>
        <a:p>
          <a:endParaRPr kumimoji="1" lang="ja-JP" altLang="en-US">
            <a:solidFill>
              <a:srgbClr val="0070C0"/>
            </a:solidFill>
          </a:endParaRPr>
        </a:p>
      </dgm:t>
    </dgm:pt>
    <dgm:pt modelId="{A8987D9E-29C6-4E7F-9CAF-1E65ABBAE580}" type="sibTrans" cxnId="{A5AA3DE4-5ADA-4C75-B2CF-1779FD3306AA}">
      <dgm:prSet/>
      <dgm:spPr/>
      <dgm:t>
        <a:bodyPr/>
        <a:lstStyle/>
        <a:p>
          <a:endParaRPr kumimoji="1" lang="ja-JP" altLang="en-US">
            <a:solidFill>
              <a:srgbClr val="0070C0"/>
            </a:solidFill>
          </a:endParaRPr>
        </a:p>
      </dgm:t>
    </dgm:pt>
    <dgm:pt modelId="{3EC82621-C001-414D-B344-90EC233A22C3}" type="pres">
      <dgm:prSet presAssocID="{77E50791-CC1C-4C44-8DB9-3602F64A2445}" presName="arrowDiagram" presStyleCnt="0">
        <dgm:presLayoutVars>
          <dgm:chMax val="5"/>
          <dgm:dir/>
          <dgm:resizeHandles val="exact"/>
        </dgm:presLayoutVars>
      </dgm:prSet>
      <dgm:spPr/>
    </dgm:pt>
    <dgm:pt modelId="{4CB18A13-0E5D-4EC9-99C7-7CF6EB02AD60}" type="pres">
      <dgm:prSet presAssocID="{77E50791-CC1C-4C44-8DB9-3602F64A2445}" presName="arrow" presStyleLbl="bgShp" presStyleIdx="0" presStyleCnt="1"/>
      <dgm:spPr/>
    </dgm:pt>
    <dgm:pt modelId="{EA2B78E0-7503-4697-93CD-49DB4D86DC48}" type="pres">
      <dgm:prSet presAssocID="{77E50791-CC1C-4C44-8DB9-3602F64A2445}" presName="arrowDiagram3" presStyleCnt="0"/>
      <dgm:spPr/>
    </dgm:pt>
    <dgm:pt modelId="{7745B716-8D73-416A-BA5C-647F18E0B342}" type="pres">
      <dgm:prSet presAssocID="{D0004EB1-5C77-4DE9-8DB9-94C9C20911F3}" presName="bullet3a" presStyleLbl="node1" presStyleIdx="0" presStyleCnt="3"/>
      <dgm:spPr/>
    </dgm:pt>
    <dgm:pt modelId="{2AB5BFED-5BB4-4F3C-9714-06EB3E81FC12}" type="pres">
      <dgm:prSet presAssocID="{D0004EB1-5C77-4DE9-8DB9-94C9C20911F3}" presName="textBox3a" presStyleLbl="revTx" presStyleIdx="0" presStyleCnt="3">
        <dgm:presLayoutVars>
          <dgm:bulletEnabled val="1"/>
        </dgm:presLayoutVars>
      </dgm:prSet>
      <dgm:spPr/>
      <dgm:t>
        <a:bodyPr/>
        <a:lstStyle/>
        <a:p>
          <a:endParaRPr kumimoji="1" lang="ja-JP" altLang="en-US"/>
        </a:p>
      </dgm:t>
    </dgm:pt>
    <dgm:pt modelId="{10C34F59-BBF8-43F3-99D3-E36743E7B418}" type="pres">
      <dgm:prSet presAssocID="{F083CE15-D710-433E-B03A-AC4010B92C1C}" presName="bullet3b" presStyleLbl="node1" presStyleIdx="1" presStyleCnt="3"/>
      <dgm:spPr/>
    </dgm:pt>
    <dgm:pt modelId="{F789A203-D864-4486-9EEF-255762BD7895}" type="pres">
      <dgm:prSet presAssocID="{F083CE15-D710-433E-B03A-AC4010B92C1C}" presName="textBox3b" presStyleLbl="revTx" presStyleIdx="1" presStyleCnt="3">
        <dgm:presLayoutVars>
          <dgm:bulletEnabled val="1"/>
        </dgm:presLayoutVars>
      </dgm:prSet>
      <dgm:spPr/>
      <dgm:t>
        <a:bodyPr/>
        <a:lstStyle/>
        <a:p>
          <a:endParaRPr kumimoji="1" lang="ja-JP" altLang="en-US"/>
        </a:p>
      </dgm:t>
    </dgm:pt>
    <dgm:pt modelId="{A133EBFA-E2E8-4812-A0AF-D626E55C20A1}" type="pres">
      <dgm:prSet presAssocID="{D06C4235-4943-48B1-839E-7B61D15C7C4D}" presName="bullet3c" presStyleLbl="node1" presStyleIdx="2" presStyleCnt="3"/>
      <dgm:spPr/>
    </dgm:pt>
    <dgm:pt modelId="{0B4833F5-0708-46A8-BA56-73C5383662FE}" type="pres">
      <dgm:prSet presAssocID="{D06C4235-4943-48B1-839E-7B61D15C7C4D}" presName="textBox3c" presStyleLbl="revTx" presStyleIdx="2" presStyleCnt="3">
        <dgm:presLayoutVars>
          <dgm:bulletEnabled val="1"/>
        </dgm:presLayoutVars>
      </dgm:prSet>
      <dgm:spPr/>
      <dgm:t>
        <a:bodyPr/>
        <a:lstStyle/>
        <a:p>
          <a:endParaRPr kumimoji="1" lang="ja-JP" altLang="en-US"/>
        </a:p>
      </dgm:t>
    </dgm:pt>
  </dgm:ptLst>
  <dgm:cxnLst>
    <dgm:cxn modelId="{EBBF8236-E90D-487E-B696-74C4E3DD17CF}" srcId="{77E50791-CC1C-4C44-8DB9-3602F64A2445}" destId="{D0004EB1-5C77-4DE9-8DB9-94C9C20911F3}" srcOrd="0" destOrd="0" parTransId="{D2FC6D6C-9D46-4A76-95E4-D72CF06B1307}" sibTransId="{396A2F35-3A93-443D-B95B-9771A58E7276}"/>
    <dgm:cxn modelId="{F3BD38A3-D584-48E8-936D-B68E39D067DF}" srcId="{77E50791-CC1C-4C44-8DB9-3602F64A2445}" destId="{F083CE15-D710-433E-B03A-AC4010B92C1C}" srcOrd="1" destOrd="0" parTransId="{399EA20B-5E17-47D3-954E-0023DF06F6CD}" sibTransId="{7F5D19C5-03E6-4613-A6F7-DFC989159B2F}"/>
    <dgm:cxn modelId="{6B290818-D771-4086-8771-372585DDCCC8}" type="presOf" srcId="{D06C4235-4943-48B1-839E-7B61D15C7C4D}" destId="{0B4833F5-0708-46A8-BA56-73C5383662FE}" srcOrd="0" destOrd="0" presId="urn:microsoft.com/office/officeart/2005/8/layout/arrow2"/>
    <dgm:cxn modelId="{FD50E2EE-5138-4A88-AF0E-CCB32C0E7379}" type="presOf" srcId="{D0004EB1-5C77-4DE9-8DB9-94C9C20911F3}" destId="{2AB5BFED-5BB4-4F3C-9714-06EB3E81FC12}" srcOrd="0" destOrd="0" presId="urn:microsoft.com/office/officeart/2005/8/layout/arrow2"/>
    <dgm:cxn modelId="{A5AA3DE4-5ADA-4C75-B2CF-1779FD3306AA}" srcId="{77E50791-CC1C-4C44-8DB9-3602F64A2445}" destId="{D06C4235-4943-48B1-839E-7B61D15C7C4D}" srcOrd="2" destOrd="0" parTransId="{F770A0DF-2B33-4787-B5A8-DEEB035A2D83}" sibTransId="{A8987D9E-29C6-4E7F-9CAF-1E65ABBAE580}"/>
    <dgm:cxn modelId="{7B72CAA4-F783-4B9D-BEA7-FE64D238CBCC}" type="presOf" srcId="{77E50791-CC1C-4C44-8DB9-3602F64A2445}" destId="{3EC82621-C001-414D-B344-90EC233A22C3}" srcOrd="0" destOrd="0" presId="urn:microsoft.com/office/officeart/2005/8/layout/arrow2"/>
    <dgm:cxn modelId="{2F5BC19B-0700-4311-BBB0-D2423250177C}" type="presOf" srcId="{F083CE15-D710-433E-B03A-AC4010B92C1C}" destId="{F789A203-D864-4486-9EEF-255762BD7895}" srcOrd="0" destOrd="0" presId="urn:microsoft.com/office/officeart/2005/8/layout/arrow2"/>
    <dgm:cxn modelId="{D5348FB2-3A84-4AE3-865D-876914F69859}" type="presParOf" srcId="{3EC82621-C001-414D-B344-90EC233A22C3}" destId="{4CB18A13-0E5D-4EC9-99C7-7CF6EB02AD60}" srcOrd="0" destOrd="0" presId="urn:microsoft.com/office/officeart/2005/8/layout/arrow2"/>
    <dgm:cxn modelId="{B3FBA3CA-4AD5-46F5-B893-15DF8DB1386A}" type="presParOf" srcId="{3EC82621-C001-414D-B344-90EC233A22C3}" destId="{EA2B78E0-7503-4697-93CD-49DB4D86DC48}" srcOrd="1" destOrd="0" presId="urn:microsoft.com/office/officeart/2005/8/layout/arrow2"/>
    <dgm:cxn modelId="{C6481829-B7DE-4B68-8FDC-EC93EFA14499}" type="presParOf" srcId="{EA2B78E0-7503-4697-93CD-49DB4D86DC48}" destId="{7745B716-8D73-416A-BA5C-647F18E0B342}" srcOrd="0" destOrd="0" presId="urn:microsoft.com/office/officeart/2005/8/layout/arrow2"/>
    <dgm:cxn modelId="{682F4016-95CF-4036-A2AC-73015AF67F86}" type="presParOf" srcId="{EA2B78E0-7503-4697-93CD-49DB4D86DC48}" destId="{2AB5BFED-5BB4-4F3C-9714-06EB3E81FC12}" srcOrd="1" destOrd="0" presId="urn:microsoft.com/office/officeart/2005/8/layout/arrow2"/>
    <dgm:cxn modelId="{BC47D5D9-0212-47DA-878E-461D7BFDC1B0}" type="presParOf" srcId="{EA2B78E0-7503-4697-93CD-49DB4D86DC48}" destId="{10C34F59-BBF8-43F3-99D3-E36743E7B418}" srcOrd="2" destOrd="0" presId="urn:microsoft.com/office/officeart/2005/8/layout/arrow2"/>
    <dgm:cxn modelId="{738A8E4A-82D9-4F75-B1D2-7B7B6479EC46}" type="presParOf" srcId="{EA2B78E0-7503-4697-93CD-49DB4D86DC48}" destId="{F789A203-D864-4486-9EEF-255762BD7895}" srcOrd="3" destOrd="0" presId="urn:microsoft.com/office/officeart/2005/8/layout/arrow2"/>
    <dgm:cxn modelId="{A071767D-7244-4992-BDEA-F51CA028C71D}" type="presParOf" srcId="{EA2B78E0-7503-4697-93CD-49DB4D86DC48}" destId="{A133EBFA-E2E8-4812-A0AF-D626E55C20A1}" srcOrd="4" destOrd="0" presId="urn:microsoft.com/office/officeart/2005/8/layout/arrow2"/>
    <dgm:cxn modelId="{F8E14D66-20E8-45D4-A667-265B90DCB394}" type="presParOf" srcId="{EA2B78E0-7503-4697-93CD-49DB4D86DC48}" destId="{0B4833F5-0708-46A8-BA56-73C5383662FE}"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7C468B-2419-4967-AB6F-E9023601A194}" type="doc">
      <dgm:prSet loTypeId="urn:microsoft.com/office/officeart/2005/8/layout/process2" loCatId="process" qsTypeId="urn:microsoft.com/office/officeart/2005/8/quickstyle/simple2" qsCatId="simple" csTypeId="urn:microsoft.com/office/officeart/2005/8/colors/colorful2" csCatId="colorful" phldr="1"/>
      <dgm:spPr/>
    </dgm:pt>
    <dgm:pt modelId="{2D1B1BEC-148E-4AE7-A055-763EFC2FB206}">
      <dgm:prSet phldrT="[テキスト]" custT="1"/>
      <dgm:spPr/>
      <dgm:t>
        <a:bodyPr/>
        <a:lstStyle/>
        <a:p>
          <a:r>
            <a:rPr kumimoji="1" lang="en-US" altLang="ja-JP" sz="2000" dirty="0" smtClean="0"/>
            <a:t>Virtual Shifting of typhoons initial position by keeping potential vorticity same </a:t>
          </a:r>
        </a:p>
        <a:p>
          <a:r>
            <a:rPr kumimoji="1" lang="en-US" altLang="ja-JP" sz="2000" dirty="0" smtClean="0"/>
            <a:t>(a </a:t>
          </a:r>
          <a:r>
            <a:rPr kumimoji="1" lang="en-US" altLang="ja-JP" sz="2000" dirty="0" err="1" smtClean="0"/>
            <a:t>vorgas</a:t>
          </a:r>
          <a:r>
            <a:rPr kumimoji="1" lang="en-US" altLang="ja-JP" sz="2000" dirty="0" smtClean="0"/>
            <a:t> method)</a:t>
          </a:r>
          <a:endParaRPr kumimoji="1" lang="ja-JP" altLang="en-US" sz="2000" dirty="0"/>
        </a:p>
      </dgm:t>
    </dgm:pt>
    <dgm:pt modelId="{685BC19F-D3EB-4410-8BF6-C5D3898342DC}" type="parTrans" cxnId="{8ACB4C02-F688-4119-AFD8-93F95A32CD27}">
      <dgm:prSet/>
      <dgm:spPr/>
      <dgm:t>
        <a:bodyPr/>
        <a:lstStyle/>
        <a:p>
          <a:endParaRPr kumimoji="1" lang="ja-JP" altLang="en-US"/>
        </a:p>
      </dgm:t>
    </dgm:pt>
    <dgm:pt modelId="{217C7F9D-D59D-4EF2-8861-F34C01DC9B4A}" type="sibTrans" cxnId="{8ACB4C02-F688-4119-AFD8-93F95A32CD27}">
      <dgm:prSet/>
      <dgm:spPr/>
      <dgm:t>
        <a:bodyPr/>
        <a:lstStyle/>
        <a:p>
          <a:endParaRPr kumimoji="1" lang="ja-JP" altLang="en-US"/>
        </a:p>
      </dgm:t>
    </dgm:pt>
    <dgm:pt modelId="{10920489-DB8F-4BBA-87C4-506B1C7B7A35}">
      <dgm:prSet phldrT="[テキスト]"/>
      <dgm:spPr/>
      <dgm:t>
        <a:bodyPr/>
        <a:lstStyle/>
        <a:p>
          <a:r>
            <a:rPr kumimoji="1" lang="en-US" altLang="ja-JP" dirty="0" smtClean="0"/>
            <a:t>Dynamic downscale by RCM</a:t>
          </a:r>
          <a:endParaRPr kumimoji="1" lang="ja-JP" altLang="en-US" dirty="0"/>
        </a:p>
      </dgm:t>
    </dgm:pt>
    <dgm:pt modelId="{4814A4C6-AD21-4B8E-A187-F1D458296C4D}" type="parTrans" cxnId="{677A1C4D-88E2-4220-9420-5AE12730A1F2}">
      <dgm:prSet/>
      <dgm:spPr/>
      <dgm:t>
        <a:bodyPr/>
        <a:lstStyle/>
        <a:p>
          <a:endParaRPr kumimoji="1" lang="ja-JP" altLang="en-US"/>
        </a:p>
      </dgm:t>
    </dgm:pt>
    <dgm:pt modelId="{5D827F55-A710-4015-A19F-6409326BEF48}" type="sibTrans" cxnId="{677A1C4D-88E2-4220-9420-5AE12730A1F2}">
      <dgm:prSet/>
      <dgm:spPr/>
      <dgm:t>
        <a:bodyPr/>
        <a:lstStyle/>
        <a:p>
          <a:endParaRPr kumimoji="1" lang="ja-JP" altLang="en-US"/>
        </a:p>
      </dgm:t>
    </dgm:pt>
    <dgm:pt modelId="{03C136F4-4A61-4201-BAC9-C0A85A4D6BB8}">
      <dgm:prSet phldrT="[テキスト]" custT="1"/>
      <dgm:spPr/>
      <dgm:t>
        <a:bodyPr/>
        <a:lstStyle/>
        <a:p>
          <a:r>
            <a:rPr kumimoji="1" lang="en-US" altLang="ja-JP" sz="1600" dirty="0" smtClean="0"/>
            <a:t>Worst  case impact assessment on </a:t>
          </a:r>
          <a:endParaRPr kumimoji="1" lang="ja-JP" altLang="en-US" sz="1600" dirty="0"/>
        </a:p>
      </dgm:t>
    </dgm:pt>
    <dgm:pt modelId="{18870E2F-216C-4930-9E89-33F8E7C39613}" type="parTrans" cxnId="{B080A006-60BD-4939-ABFC-400D89EAD7BB}">
      <dgm:prSet/>
      <dgm:spPr/>
      <dgm:t>
        <a:bodyPr/>
        <a:lstStyle/>
        <a:p>
          <a:endParaRPr kumimoji="1" lang="ja-JP" altLang="en-US"/>
        </a:p>
      </dgm:t>
    </dgm:pt>
    <dgm:pt modelId="{CA8E6811-9319-4425-9C68-9F9BB3A03F2D}" type="sibTrans" cxnId="{B080A006-60BD-4939-ABFC-400D89EAD7BB}">
      <dgm:prSet/>
      <dgm:spPr/>
      <dgm:t>
        <a:bodyPr/>
        <a:lstStyle/>
        <a:p>
          <a:endParaRPr kumimoji="1" lang="ja-JP" altLang="en-US"/>
        </a:p>
      </dgm:t>
    </dgm:pt>
    <dgm:pt modelId="{74EA8329-ED2A-40C7-9E29-9B335B1E4305}">
      <dgm:prSet phldrT="[テキスト]" custT="1"/>
      <dgm:spPr/>
      <dgm:t>
        <a:bodyPr/>
        <a:lstStyle/>
        <a:p>
          <a:r>
            <a:rPr kumimoji="1" lang="en-US" altLang="ja-JP" sz="1600" dirty="0" smtClean="0"/>
            <a:t>Land</a:t>
          </a:r>
          <a:r>
            <a:rPr kumimoji="1" lang="ja-JP" altLang="en-US" sz="1600" dirty="0" smtClean="0"/>
            <a:t>： </a:t>
          </a:r>
          <a:r>
            <a:rPr kumimoji="1" lang="en-US" altLang="ja-JP" sz="1600" dirty="0" smtClean="0"/>
            <a:t>extreme wind</a:t>
          </a:r>
          <a:r>
            <a:rPr kumimoji="1" lang="ja-JP" altLang="en-US" sz="1600" dirty="0" smtClean="0"/>
            <a:t> </a:t>
          </a:r>
          <a:r>
            <a:rPr kumimoji="1" lang="en-US" altLang="ja-JP" sz="1600" dirty="0" smtClean="0"/>
            <a:t>and rainfall</a:t>
          </a:r>
          <a:endParaRPr kumimoji="1" lang="ja-JP" altLang="en-US" sz="1600" dirty="0"/>
        </a:p>
      </dgm:t>
    </dgm:pt>
    <dgm:pt modelId="{B1034C61-8C6A-4D32-B3BE-93414F6636D1}" type="parTrans" cxnId="{4F4C79E8-DC12-43C2-96CB-750B736CE8D0}">
      <dgm:prSet/>
      <dgm:spPr/>
      <dgm:t>
        <a:bodyPr/>
        <a:lstStyle/>
        <a:p>
          <a:endParaRPr kumimoji="1" lang="ja-JP" altLang="en-US"/>
        </a:p>
      </dgm:t>
    </dgm:pt>
    <dgm:pt modelId="{93ADB21F-10E9-49D5-9242-33385335DEA6}" type="sibTrans" cxnId="{4F4C79E8-DC12-43C2-96CB-750B736CE8D0}">
      <dgm:prSet/>
      <dgm:spPr/>
      <dgm:t>
        <a:bodyPr/>
        <a:lstStyle/>
        <a:p>
          <a:endParaRPr kumimoji="1" lang="ja-JP" altLang="en-US"/>
        </a:p>
      </dgm:t>
    </dgm:pt>
    <dgm:pt modelId="{D8F55880-211C-46B2-8176-2B3CABD9DA5F}">
      <dgm:prSet phldrT="[テキスト]" custT="1"/>
      <dgm:spPr/>
      <dgm:t>
        <a:bodyPr/>
        <a:lstStyle/>
        <a:p>
          <a:r>
            <a:rPr kumimoji="1" lang="en-US" altLang="ja-JP" sz="1600" dirty="0" smtClean="0"/>
            <a:t>Ocean</a:t>
          </a:r>
          <a:r>
            <a:rPr kumimoji="1" lang="ja-JP" altLang="en-US" sz="1600" dirty="0" smtClean="0"/>
            <a:t>： </a:t>
          </a:r>
          <a:r>
            <a:rPr kumimoji="1" lang="en-US" altLang="ja-JP" sz="1600" dirty="0" smtClean="0"/>
            <a:t>storm surge and wave height</a:t>
          </a:r>
          <a:endParaRPr kumimoji="1" lang="ja-JP" altLang="en-US" sz="1600" dirty="0"/>
        </a:p>
      </dgm:t>
    </dgm:pt>
    <dgm:pt modelId="{4C8BFCCB-6A9A-49E8-B97B-178FABC9D4A0}" type="parTrans" cxnId="{9599CD7D-2845-4547-B028-5896509AF593}">
      <dgm:prSet/>
      <dgm:spPr/>
      <dgm:t>
        <a:bodyPr/>
        <a:lstStyle/>
        <a:p>
          <a:endParaRPr kumimoji="1" lang="ja-JP" altLang="en-US"/>
        </a:p>
      </dgm:t>
    </dgm:pt>
    <dgm:pt modelId="{B059FBFF-AA62-418E-B1A0-0248B9CB8497}" type="sibTrans" cxnId="{9599CD7D-2845-4547-B028-5896509AF593}">
      <dgm:prSet/>
      <dgm:spPr/>
      <dgm:t>
        <a:bodyPr/>
        <a:lstStyle/>
        <a:p>
          <a:endParaRPr kumimoji="1" lang="ja-JP" altLang="en-US"/>
        </a:p>
      </dgm:t>
    </dgm:pt>
    <dgm:pt modelId="{84E4DC68-413B-43B8-B4B1-14D684A485AC}" type="pres">
      <dgm:prSet presAssocID="{C27C468B-2419-4967-AB6F-E9023601A194}" presName="linearFlow" presStyleCnt="0">
        <dgm:presLayoutVars>
          <dgm:resizeHandles val="exact"/>
        </dgm:presLayoutVars>
      </dgm:prSet>
      <dgm:spPr/>
    </dgm:pt>
    <dgm:pt modelId="{59DDAEB4-91E0-4F88-97B1-AAACACB28BDC}" type="pres">
      <dgm:prSet presAssocID="{2D1B1BEC-148E-4AE7-A055-763EFC2FB206}" presName="node" presStyleLbl="node1" presStyleIdx="0" presStyleCnt="3" custScaleX="131054" custLinFactNeighborY="31232">
        <dgm:presLayoutVars>
          <dgm:bulletEnabled val="1"/>
        </dgm:presLayoutVars>
      </dgm:prSet>
      <dgm:spPr/>
      <dgm:t>
        <a:bodyPr/>
        <a:lstStyle/>
        <a:p>
          <a:endParaRPr kumimoji="1" lang="ja-JP" altLang="en-US"/>
        </a:p>
      </dgm:t>
    </dgm:pt>
    <dgm:pt modelId="{10FDB4AD-09F7-4E11-83C1-F5F185BA793E}" type="pres">
      <dgm:prSet presAssocID="{217C7F9D-D59D-4EF2-8861-F34C01DC9B4A}" presName="sibTrans" presStyleLbl="sibTrans2D1" presStyleIdx="0" presStyleCnt="2" custScaleX="67782" custLinFactNeighborY="10004"/>
      <dgm:spPr/>
      <dgm:t>
        <a:bodyPr/>
        <a:lstStyle/>
        <a:p>
          <a:endParaRPr kumimoji="1" lang="ja-JP" altLang="en-US"/>
        </a:p>
      </dgm:t>
    </dgm:pt>
    <dgm:pt modelId="{DFC3F056-50F5-4197-8881-C75735C1DD8A}" type="pres">
      <dgm:prSet presAssocID="{217C7F9D-D59D-4EF2-8861-F34C01DC9B4A}" presName="connectorText" presStyleLbl="sibTrans2D1" presStyleIdx="0" presStyleCnt="2"/>
      <dgm:spPr/>
      <dgm:t>
        <a:bodyPr/>
        <a:lstStyle/>
        <a:p>
          <a:endParaRPr kumimoji="1" lang="ja-JP" altLang="en-US"/>
        </a:p>
      </dgm:t>
    </dgm:pt>
    <dgm:pt modelId="{A1BC8507-8B98-4965-8581-F00063BD1B15}" type="pres">
      <dgm:prSet presAssocID="{10920489-DB8F-4BBA-87C4-506B1C7B7A35}" presName="node" presStyleLbl="node1" presStyleIdx="1" presStyleCnt="3" custScaleX="131054" custLinFactNeighborY="24367">
        <dgm:presLayoutVars>
          <dgm:bulletEnabled val="1"/>
        </dgm:presLayoutVars>
      </dgm:prSet>
      <dgm:spPr/>
      <dgm:t>
        <a:bodyPr/>
        <a:lstStyle/>
        <a:p>
          <a:endParaRPr kumimoji="1" lang="ja-JP" altLang="en-US"/>
        </a:p>
      </dgm:t>
    </dgm:pt>
    <dgm:pt modelId="{52BA7BDB-F23E-4F78-8879-453BDE161E2E}" type="pres">
      <dgm:prSet presAssocID="{5D827F55-A710-4015-A19F-6409326BEF48}" presName="sibTrans" presStyleLbl="sibTrans2D1" presStyleIdx="1" presStyleCnt="2" custLinFactNeighborY="1961"/>
      <dgm:spPr/>
      <dgm:t>
        <a:bodyPr/>
        <a:lstStyle/>
        <a:p>
          <a:endParaRPr kumimoji="1" lang="ja-JP" altLang="en-US"/>
        </a:p>
      </dgm:t>
    </dgm:pt>
    <dgm:pt modelId="{AB5EEB42-F7B8-4E93-903B-DB0426FCF90C}" type="pres">
      <dgm:prSet presAssocID="{5D827F55-A710-4015-A19F-6409326BEF48}" presName="connectorText" presStyleLbl="sibTrans2D1" presStyleIdx="1" presStyleCnt="2"/>
      <dgm:spPr/>
      <dgm:t>
        <a:bodyPr/>
        <a:lstStyle/>
        <a:p>
          <a:endParaRPr kumimoji="1" lang="ja-JP" altLang="en-US"/>
        </a:p>
      </dgm:t>
    </dgm:pt>
    <dgm:pt modelId="{9FEC1D1C-F949-4738-A602-3CB57D8A7868}" type="pres">
      <dgm:prSet presAssocID="{03C136F4-4A61-4201-BAC9-C0A85A4D6BB8}" presName="node" presStyleLbl="node1" presStyleIdx="2" presStyleCnt="3" custScaleX="131054">
        <dgm:presLayoutVars>
          <dgm:bulletEnabled val="1"/>
        </dgm:presLayoutVars>
      </dgm:prSet>
      <dgm:spPr/>
      <dgm:t>
        <a:bodyPr/>
        <a:lstStyle/>
        <a:p>
          <a:endParaRPr kumimoji="1" lang="ja-JP" altLang="en-US"/>
        </a:p>
      </dgm:t>
    </dgm:pt>
  </dgm:ptLst>
  <dgm:cxnLst>
    <dgm:cxn modelId="{6B6DB2B6-5288-4228-B3D2-3019A6DB2354}" type="presOf" srcId="{74EA8329-ED2A-40C7-9E29-9B335B1E4305}" destId="{9FEC1D1C-F949-4738-A602-3CB57D8A7868}" srcOrd="0" destOrd="1" presId="urn:microsoft.com/office/officeart/2005/8/layout/process2"/>
    <dgm:cxn modelId="{8ACB4C02-F688-4119-AFD8-93F95A32CD27}" srcId="{C27C468B-2419-4967-AB6F-E9023601A194}" destId="{2D1B1BEC-148E-4AE7-A055-763EFC2FB206}" srcOrd="0" destOrd="0" parTransId="{685BC19F-D3EB-4410-8BF6-C5D3898342DC}" sibTransId="{217C7F9D-D59D-4EF2-8861-F34C01DC9B4A}"/>
    <dgm:cxn modelId="{4C05A2EE-5EE9-4CAC-B272-815EA06BA7AB}" type="presOf" srcId="{5D827F55-A710-4015-A19F-6409326BEF48}" destId="{52BA7BDB-F23E-4F78-8879-453BDE161E2E}" srcOrd="0" destOrd="0" presId="urn:microsoft.com/office/officeart/2005/8/layout/process2"/>
    <dgm:cxn modelId="{4F4C79E8-DC12-43C2-96CB-750B736CE8D0}" srcId="{03C136F4-4A61-4201-BAC9-C0A85A4D6BB8}" destId="{74EA8329-ED2A-40C7-9E29-9B335B1E4305}" srcOrd="0" destOrd="0" parTransId="{B1034C61-8C6A-4D32-B3BE-93414F6636D1}" sibTransId="{93ADB21F-10E9-49D5-9242-33385335DEA6}"/>
    <dgm:cxn modelId="{7997E1DA-FFF5-4C9D-886F-69A09AA159BF}" type="presOf" srcId="{2D1B1BEC-148E-4AE7-A055-763EFC2FB206}" destId="{59DDAEB4-91E0-4F88-97B1-AAACACB28BDC}" srcOrd="0" destOrd="0" presId="urn:microsoft.com/office/officeart/2005/8/layout/process2"/>
    <dgm:cxn modelId="{677A1C4D-88E2-4220-9420-5AE12730A1F2}" srcId="{C27C468B-2419-4967-AB6F-E9023601A194}" destId="{10920489-DB8F-4BBA-87C4-506B1C7B7A35}" srcOrd="1" destOrd="0" parTransId="{4814A4C6-AD21-4B8E-A187-F1D458296C4D}" sibTransId="{5D827F55-A710-4015-A19F-6409326BEF48}"/>
    <dgm:cxn modelId="{FAC7EB33-BB18-406C-A125-E12C734A5FFA}" type="presOf" srcId="{217C7F9D-D59D-4EF2-8861-F34C01DC9B4A}" destId="{DFC3F056-50F5-4197-8881-C75735C1DD8A}" srcOrd="1" destOrd="0" presId="urn:microsoft.com/office/officeart/2005/8/layout/process2"/>
    <dgm:cxn modelId="{4F177885-8DFD-4E50-A732-0F6623F68202}" type="presOf" srcId="{D8F55880-211C-46B2-8176-2B3CABD9DA5F}" destId="{9FEC1D1C-F949-4738-A602-3CB57D8A7868}" srcOrd="0" destOrd="2" presId="urn:microsoft.com/office/officeart/2005/8/layout/process2"/>
    <dgm:cxn modelId="{B080A006-60BD-4939-ABFC-400D89EAD7BB}" srcId="{C27C468B-2419-4967-AB6F-E9023601A194}" destId="{03C136F4-4A61-4201-BAC9-C0A85A4D6BB8}" srcOrd="2" destOrd="0" parTransId="{18870E2F-216C-4930-9E89-33F8E7C39613}" sibTransId="{CA8E6811-9319-4425-9C68-9F9BB3A03F2D}"/>
    <dgm:cxn modelId="{538B586A-781B-4E16-A5D3-E1D43EF638D1}" type="presOf" srcId="{217C7F9D-D59D-4EF2-8861-F34C01DC9B4A}" destId="{10FDB4AD-09F7-4E11-83C1-F5F185BA793E}" srcOrd="0" destOrd="0" presId="urn:microsoft.com/office/officeart/2005/8/layout/process2"/>
    <dgm:cxn modelId="{1D8A154D-C7B5-40F8-9662-0CA9C916678A}" type="presOf" srcId="{03C136F4-4A61-4201-BAC9-C0A85A4D6BB8}" destId="{9FEC1D1C-F949-4738-A602-3CB57D8A7868}" srcOrd="0" destOrd="0" presId="urn:microsoft.com/office/officeart/2005/8/layout/process2"/>
    <dgm:cxn modelId="{5415A71E-6B53-4ED6-A7C5-03B9F5516B7C}" type="presOf" srcId="{5D827F55-A710-4015-A19F-6409326BEF48}" destId="{AB5EEB42-F7B8-4E93-903B-DB0426FCF90C}" srcOrd="1" destOrd="0" presId="urn:microsoft.com/office/officeart/2005/8/layout/process2"/>
    <dgm:cxn modelId="{9599CD7D-2845-4547-B028-5896509AF593}" srcId="{03C136F4-4A61-4201-BAC9-C0A85A4D6BB8}" destId="{D8F55880-211C-46B2-8176-2B3CABD9DA5F}" srcOrd="1" destOrd="0" parTransId="{4C8BFCCB-6A9A-49E8-B97B-178FABC9D4A0}" sibTransId="{B059FBFF-AA62-418E-B1A0-0248B9CB8497}"/>
    <dgm:cxn modelId="{A7545715-FC50-4978-B049-5603DF39EDCA}" type="presOf" srcId="{10920489-DB8F-4BBA-87C4-506B1C7B7A35}" destId="{A1BC8507-8B98-4965-8581-F00063BD1B15}" srcOrd="0" destOrd="0" presId="urn:microsoft.com/office/officeart/2005/8/layout/process2"/>
    <dgm:cxn modelId="{BEF8DB51-88F8-4321-8F64-A703E56AA595}" type="presOf" srcId="{C27C468B-2419-4967-AB6F-E9023601A194}" destId="{84E4DC68-413B-43B8-B4B1-14D684A485AC}" srcOrd="0" destOrd="0" presId="urn:microsoft.com/office/officeart/2005/8/layout/process2"/>
    <dgm:cxn modelId="{8C4EF7A4-F5BC-459D-AD1C-E9BF95C1F515}" type="presParOf" srcId="{84E4DC68-413B-43B8-B4B1-14D684A485AC}" destId="{59DDAEB4-91E0-4F88-97B1-AAACACB28BDC}" srcOrd="0" destOrd="0" presId="urn:microsoft.com/office/officeart/2005/8/layout/process2"/>
    <dgm:cxn modelId="{72464D1E-29A1-4724-9820-474386FC69C3}" type="presParOf" srcId="{84E4DC68-413B-43B8-B4B1-14D684A485AC}" destId="{10FDB4AD-09F7-4E11-83C1-F5F185BA793E}" srcOrd="1" destOrd="0" presId="urn:microsoft.com/office/officeart/2005/8/layout/process2"/>
    <dgm:cxn modelId="{80A8C029-6859-4D2A-8D76-80384BBAAA21}" type="presParOf" srcId="{10FDB4AD-09F7-4E11-83C1-F5F185BA793E}" destId="{DFC3F056-50F5-4197-8881-C75735C1DD8A}" srcOrd="0" destOrd="0" presId="urn:microsoft.com/office/officeart/2005/8/layout/process2"/>
    <dgm:cxn modelId="{ECB1AAC9-2EE4-4879-B863-B319618E6E51}" type="presParOf" srcId="{84E4DC68-413B-43B8-B4B1-14D684A485AC}" destId="{A1BC8507-8B98-4965-8581-F00063BD1B15}" srcOrd="2" destOrd="0" presId="urn:microsoft.com/office/officeart/2005/8/layout/process2"/>
    <dgm:cxn modelId="{E335C8CF-0357-44ED-87FE-94A44DF9A4EB}" type="presParOf" srcId="{84E4DC68-413B-43B8-B4B1-14D684A485AC}" destId="{52BA7BDB-F23E-4F78-8879-453BDE161E2E}" srcOrd="3" destOrd="0" presId="urn:microsoft.com/office/officeart/2005/8/layout/process2"/>
    <dgm:cxn modelId="{A7B53939-CEA5-4792-8670-0312730F0E8C}" type="presParOf" srcId="{52BA7BDB-F23E-4F78-8879-453BDE161E2E}" destId="{AB5EEB42-F7B8-4E93-903B-DB0426FCF90C}" srcOrd="0" destOrd="0" presId="urn:microsoft.com/office/officeart/2005/8/layout/process2"/>
    <dgm:cxn modelId="{FF33FF81-3C24-4211-BA6C-204D99B7863A}" type="presParOf" srcId="{84E4DC68-413B-43B8-B4B1-14D684A485AC}" destId="{9FEC1D1C-F949-4738-A602-3CB57D8A7868}"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7C468B-2419-4967-AB6F-E9023601A194}" type="doc">
      <dgm:prSet loTypeId="urn:microsoft.com/office/officeart/2005/8/layout/process2" loCatId="process" qsTypeId="urn:microsoft.com/office/officeart/2005/8/quickstyle/simple1" qsCatId="simple" csTypeId="urn:microsoft.com/office/officeart/2005/8/colors/colorful2" csCatId="colorful" phldr="1"/>
      <dgm:spPr/>
    </dgm:pt>
    <dgm:pt modelId="{2D1B1BEC-148E-4AE7-A055-763EFC2FB206}">
      <dgm:prSet phldrT="[テキスト]" custT="1"/>
      <dgm:spPr/>
      <dgm:t>
        <a:bodyPr/>
        <a:lstStyle/>
        <a:p>
          <a:r>
            <a:rPr kumimoji="1" lang="en-US" altLang="ja-JP" sz="3600" dirty="0" smtClean="0">
              <a:solidFill>
                <a:schemeClr val="tx1"/>
              </a:solidFill>
            </a:rPr>
            <a:t>Various scenarios of the largest-class typhoons under a changing climate</a:t>
          </a:r>
          <a:endParaRPr kumimoji="1" lang="ja-JP" altLang="en-US" sz="3600" dirty="0">
            <a:solidFill>
              <a:schemeClr val="tx1"/>
            </a:solidFill>
          </a:endParaRPr>
        </a:p>
      </dgm:t>
    </dgm:pt>
    <dgm:pt modelId="{685BC19F-D3EB-4410-8BF6-C5D3898342DC}" type="parTrans" cxnId="{8ACB4C02-F688-4119-AFD8-93F95A32CD27}">
      <dgm:prSet/>
      <dgm:spPr/>
      <dgm:t>
        <a:bodyPr/>
        <a:lstStyle/>
        <a:p>
          <a:endParaRPr kumimoji="1" lang="ja-JP" altLang="en-US"/>
        </a:p>
      </dgm:t>
    </dgm:pt>
    <dgm:pt modelId="{217C7F9D-D59D-4EF2-8861-F34C01DC9B4A}" type="sibTrans" cxnId="{8ACB4C02-F688-4119-AFD8-93F95A32CD27}">
      <dgm:prSet/>
      <dgm:spPr/>
      <dgm:t>
        <a:bodyPr/>
        <a:lstStyle/>
        <a:p>
          <a:endParaRPr kumimoji="1" lang="ja-JP" altLang="en-US"/>
        </a:p>
      </dgm:t>
    </dgm:pt>
    <dgm:pt modelId="{10920489-DB8F-4BBA-87C4-506B1C7B7A35}">
      <dgm:prSet phldrT="[テキスト]" custT="1"/>
      <dgm:spPr/>
      <dgm:t>
        <a:bodyPr/>
        <a:lstStyle/>
        <a:p>
          <a:r>
            <a:rPr kumimoji="1" lang="en-US" altLang="ja-JP" sz="3600" dirty="0" smtClean="0">
              <a:solidFill>
                <a:schemeClr val="tx1"/>
              </a:solidFill>
            </a:rPr>
            <a:t>Flood and inundation simulations</a:t>
          </a:r>
          <a:endParaRPr kumimoji="1" lang="ja-JP" altLang="en-US" sz="3600" dirty="0">
            <a:solidFill>
              <a:schemeClr val="tx1"/>
            </a:solidFill>
          </a:endParaRPr>
        </a:p>
      </dgm:t>
    </dgm:pt>
    <dgm:pt modelId="{4814A4C6-AD21-4B8E-A187-F1D458296C4D}" type="parTrans" cxnId="{677A1C4D-88E2-4220-9420-5AE12730A1F2}">
      <dgm:prSet/>
      <dgm:spPr/>
      <dgm:t>
        <a:bodyPr/>
        <a:lstStyle/>
        <a:p>
          <a:endParaRPr kumimoji="1" lang="ja-JP" altLang="en-US"/>
        </a:p>
      </dgm:t>
    </dgm:pt>
    <dgm:pt modelId="{5D827F55-A710-4015-A19F-6409326BEF48}" type="sibTrans" cxnId="{677A1C4D-88E2-4220-9420-5AE12730A1F2}">
      <dgm:prSet/>
      <dgm:spPr/>
      <dgm:t>
        <a:bodyPr/>
        <a:lstStyle/>
        <a:p>
          <a:endParaRPr kumimoji="1" lang="ja-JP" altLang="en-US"/>
        </a:p>
      </dgm:t>
    </dgm:pt>
    <dgm:pt modelId="{03C136F4-4A61-4201-BAC9-C0A85A4D6BB8}">
      <dgm:prSet phldrT="[テキスト]" custT="1"/>
      <dgm:spPr/>
      <dgm:t>
        <a:bodyPr/>
        <a:lstStyle/>
        <a:p>
          <a:r>
            <a:rPr kumimoji="1" lang="en-US" altLang="ja-JP" sz="3600" dirty="0" smtClean="0">
              <a:solidFill>
                <a:srgbClr val="FF0000"/>
              </a:solidFill>
            </a:rPr>
            <a:t>The worst case impact assessment</a:t>
          </a:r>
          <a:endParaRPr kumimoji="1" lang="ja-JP" altLang="en-US" sz="3600" dirty="0">
            <a:solidFill>
              <a:srgbClr val="FF0000"/>
            </a:solidFill>
          </a:endParaRPr>
        </a:p>
      </dgm:t>
    </dgm:pt>
    <dgm:pt modelId="{18870E2F-216C-4930-9E89-33F8E7C39613}" type="parTrans" cxnId="{B080A006-60BD-4939-ABFC-400D89EAD7BB}">
      <dgm:prSet/>
      <dgm:spPr/>
      <dgm:t>
        <a:bodyPr/>
        <a:lstStyle/>
        <a:p>
          <a:endParaRPr kumimoji="1" lang="ja-JP" altLang="en-US"/>
        </a:p>
      </dgm:t>
    </dgm:pt>
    <dgm:pt modelId="{CA8E6811-9319-4425-9C68-9F9BB3A03F2D}" type="sibTrans" cxnId="{B080A006-60BD-4939-ABFC-400D89EAD7BB}">
      <dgm:prSet/>
      <dgm:spPr/>
      <dgm:t>
        <a:bodyPr/>
        <a:lstStyle/>
        <a:p>
          <a:endParaRPr kumimoji="1" lang="ja-JP" altLang="en-US"/>
        </a:p>
      </dgm:t>
    </dgm:pt>
    <dgm:pt modelId="{84E4DC68-413B-43B8-B4B1-14D684A485AC}" type="pres">
      <dgm:prSet presAssocID="{C27C468B-2419-4967-AB6F-E9023601A194}" presName="linearFlow" presStyleCnt="0">
        <dgm:presLayoutVars>
          <dgm:resizeHandles val="exact"/>
        </dgm:presLayoutVars>
      </dgm:prSet>
      <dgm:spPr/>
    </dgm:pt>
    <dgm:pt modelId="{59DDAEB4-91E0-4F88-97B1-AAACACB28BDC}" type="pres">
      <dgm:prSet presAssocID="{2D1B1BEC-148E-4AE7-A055-763EFC2FB206}" presName="node" presStyleLbl="node1" presStyleIdx="0" presStyleCnt="3" custScaleX="212509">
        <dgm:presLayoutVars>
          <dgm:bulletEnabled val="1"/>
        </dgm:presLayoutVars>
      </dgm:prSet>
      <dgm:spPr/>
      <dgm:t>
        <a:bodyPr/>
        <a:lstStyle/>
        <a:p>
          <a:endParaRPr kumimoji="1" lang="ja-JP" altLang="en-US"/>
        </a:p>
      </dgm:t>
    </dgm:pt>
    <dgm:pt modelId="{10FDB4AD-09F7-4E11-83C1-F5F185BA793E}" type="pres">
      <dgm:prSet presAssocID="{217C7F9D-D59D-4EF2-8861-F34C01DC9B4A}" presName="sibTrans" presStyleLbl="sibTrans2D1" presStyleIdx="0" presStyleCnt="2"/>
      <dgm:spPr/>
      <dgm:t>
        <a:bodyPr/>
        <a:lstStyle/>
        <a:p>
          <a:endParaRPr kumimoji="1" lang="ja-JP" altLang="en-US"/>
        </a:p>
      </dgm:t>
    </dgm:pt>
    <dgm:pt modelId="{DFC3F056-50F5-4197-8881-C75735C1DD8A}" type="pres">
      <dgm:prSet presAssocID="{217C7F9D-D59D-4EF2-8861-F34C01DC9B4A}" presName="connectorText" presStyleLbl="sibTrans2D1" presStyleIdx="0" presStyleCnt="2"/>
      <dgm:spPr/>
      <dgm:t>
        <a:bodyPr/>
        <a:lstStyle/>
        <a:p>
          <a:endParaRPr kumimoji="1" lang="ja-JP" altLang="en-US"/>
        </a:p>
      </dgm:t>
    </dgm:pt>
    <dgm:pt modelId="{A1BC8507-8B98-4965-8581-F00063BD1B15}" type="pres">
      <dgm:prSet presAssocID="{10920489-DB8F-4BBA-87C4-506B1C7B7A35}" presName="node" presStyleLbl="node1" presStyleIdx="1" presStyleCnt="3" custScaleX="212509">
        <dgm:presLayoutVars>
          <dgm:bulletEnabled val="1"/>
        </dgm:presLayoutVars>
      </dgm:prSet>
      <dgm:spPr/>
      <dgm:t>
        <a:bodyPr/>
        <a:lstStyle/>
        <a:p>
          <a:endParaRPr kumimoji="1" lang="ja-JP" altLang="en-US"/>
        </a:p>
      </dgm:t>
    </dgm:pt>
    <dgm:pt modelId="{52BA7BDB-F23E-4F78-8879-453BDE161E2E}" type="pres">
      <dgm:prSet presAssocID="{5D827F55-A710-4015-A19F-6409326BEF48}" presName="sibTrans" presStyleLbl="sibTrans2D1" presStyleIdx="1" presStyleCnt="2"/>
      <dgm:spPr/>
      <dgm:t>
        <a:bodyPr/>
        <a:lstStyle/>
        <a:p>
          <a:endParaRPr kumimoji="1" lang="ja-JP" altLang="en-US"/>
        </a:p>
      </dgm:t>
    </dgm:pt>
    <dgm:pt modelId="{AB5EEB42-F7B8-4E93-903B-DB0426FCF90C}" type="pres">
      <dgm:prSet presAssocID="{5D827F55-A710-4015-A19F-6409326BEF48}" presName="connectorText" presStyleLbl="sibTrans2D1" presStyleIdx="1" presStyleCnt="2"/>
      <dgm:spPr/>
      <dgm:t>
        <a:bodyPr/>
        <a:lstStyle/>
        <a:p>
          <a:endParaRPr kumimoji="1" lang="ja-JP" altLang="en-US"/>
        </a:p>
      </dgm:t>
    </dgm:pt>
    <dgm:pt modelId="{9FEC1D1C-F949-4738-A602-3CB57D8A7868}" type="pres">
      <dgm:prSet presAssocID="{03C136F4-4A61-4201-BAC9-C0A85A4D6BB8}" presName="node" presStyleLbl="node1" presStyleIdx="2" presStyleCnt="3" custScaleX="206765">
        <dgm:presLayoutVars>
          <dgm:bulletEnabled val="1"/>
        </dgm:presLayoutVars>
      </dgm:prSet>
      <dgm:spPr/>
      <dgm:t>
        <a:bodyPr/>
        <a:lstStyle/>
        <a:p>
          <a:endParaRPr kumimoji="1" lang="ja-JP" altLang="en-US"/>
        </a:p>
      </dgm:t>
    </dgm:pt>
  </dgm:ptLst>
  <dgm:cxnLst>
    <dgm:cxn modelId="{677A1C4D-88E2-4220-9420-5AE12730A1F2}" srcId="{C27C468B-2419-4967-AB6F-E9023601A194}" destId="{10920489-DB8F-4BBA-87C4-506B1C7B7A35}" srcOrd="1" destOrd="0" parTransId="{4814A4C6-AD21-4B8E-A187-F1D458296C4D}" sibTransId="{5D827F55-A710-4015-A19F-6409326BEF48}"/>
    <dgm:cxn modelId="{8ACB4C02-F688-4119-AFD8-93F95A32CD27}" srcId="{C27C468B-2419-4967-AB6F-E9023601A194}" destId="{2D1B1BEC-148E-4AE7-A055-763EFC2FB206}" srcOrd="0" destOrd="0" parTransId="{685BC19F-D3EB-4410-8BF6-C5D3898342DC}" sibTransId="{217C7F9D-D59D-4EF2-8861-F34C01DC9B4A}"/>
    <dgm:cxn modelId="{DC1F96DC-E7B6-46DF-B17C-F0148FA3D3EE}" type="presOf" srcId="{10920489-DB8F-4BBA-87C4-506B1C7B7A35}" destId="{A1BC8507-8B98-4965-8581-F00063BD1B15}" srcOrd="0" destOrd="0" presId="urn:microsoft.com/office/officeart/2005/8/layout/process2"/>
    <dgm:cxn modelId="{B080A006-60BD-4939-ABFC-400D89EAD7BB}" srcId="{C27C468B-2419-4967-AB6F-E9023601A194}" destId="{03C136F4-4A61-4201-BAC9-C0A85A4D6BB8}" srcOrd="2" destOrd="0" parTransId="{18870E2F-216C-4930-9E89-33F8E7C39613}" sibTransId="{CA8E6811-9319-4425-9C68-9F9BB3A03F2D}"/>
    <dgm:cxn modelId="{54C3C4B3-6D5B-47A8-A12B-8F97539ABA8C}" type="presOf" srcId="{5D827F55-A710-4015-A19F-6409326BEF48}" destId="{AB5EEB42-F7B8-4E93-903B-DB0426FCF90C}" srcOrd="1" destOrd="0" presId="urn:microsoft.com/office/officeart/2005/8/layout/process2"/>
    <dgm:cxn modelId="{64318AE8-F7F7-4106-BA52-367A211A6A5E}" type="presOf" srcId="{217C7F9D-D59D-4EF2-8861-F34C01DC9B4A}" destId="{10FDB4AD-09F7-4E11-83C1-F5F185BA793E}" srcOrd="0" destOrd="0" presId="urn:microsoft.com/office/officeart/2005/8/layout/process2"/>
    <dgm:cxn modelId="{6D617E9C-A74E-4358-B2D9-B3525ECB765D}" type="presOf" srcId="{5D827F55-A710-4015-A19F-6409326BEF48}" destId="{52BA7BDB-F23E-4F78-8879-453BDE161E2E}" srcOrd="0" destOrd="0" presId="urn:microsoft.com/office/officeart/2005/8/layout/process2"/>
    <dgm:cxn modelId="{FAE2922F-EF1C-4A78-BCC2-A4B345A961AF}" type="presOf" srcId="{217C7F9D-D59D-4EF2-8861-F34C01DC9B4A}" destId="{DFC3F056-50F5-4197-8881-C75735C1DD8A}" srcOrd="1" destOrd="0" presId="urn:microsoft.com/office/officeart/2005/8/layout/process2"/>
    <dgm:cxn modelId="{6D0F1A93-D986-4102-AE12-DD4DABDFFAFE}" type="presOf" srcId="{03C136F4-4A61-4201-BAC9-C0A85A4D6BB8}" destId="{9FEC1D1C-F949-4738-A602-3CB57D8A7868}" srcOrd="0" destOrd="0" presId="urn:microsoft.com/office/officeart/2005/8/layout/process2"/>
    <dgm:cxn modelId="{C5F1CA8F-359B-47EA-BF81-3442E72988D5}" type="presOf" srcId="{C27C468B-2419-4967-AB6F-E9023601A194}" destId="{84E4DC68-413B-43B8-B4B1-14D684A485AC}" srcOrd="0" destOrd="0" presId="urn:microsoft.com/office/officeart/2005/8/layout/process2"/>
    <dgm:cxn modelId="{9909C4F2-467A-4122-B099-B9C43F8A7196}" type="presOf" srcId="{2D1B1BEC-148E-4AE7-A055-763EFC2FB206}" destId="{59DDAEB4-91E0-4F88-97B1-AAACACB28BDC}" srcOrd="0" destOrd="0" presId="urn:microsoft.com/office/officeart/2005/8/layout/process2"/>
    <dgm:cxn modelId="{C8FBE017-117B-4A74-ADC8-DAD6D13DB651}" type="presParOf" srcId="{84E4DC68-413B-43B8-B4B1-14D684A485AC}" destId="{59DDAEB4-91E0-4F88-97B1-AAACACB28BDC}" srcOrd="0" destOrd="0" presId="urn:microsoft.com/office/officeart/2005/8/layout/process2"/>
    <dgm:cxn modelId="{1CD32E24-0B5D-4F2E-9B1D-BAA95824D390}" type="presParOf" srcId="{84E4DC68-413B-43B8-B4B1-14D684A485AC}" destId="{10FDB4AD-09F7-4E11-83C1-F5F185BA793E}" srcOrd="1" destOrd="0" presId="urn:microsoft.com/office/officeart/2005/8/layout/process2"/>
    <dgm:cxn modelId="{D51DB3D0-4143-4F9F-8E60-747A1E3EBB15}" type="presParOf" srcId="{10FDB4AD-09F7-4E11-83C1-F5F185BA793E}" destId="{DFC3F056-50F5-4197-8881-C75735C1DD8A}" srcOrd="0" destOrd="0" presId="urn:microsoft.com/office/officeart/2005/8/layout/process2"/>
    <dgm:cxn modelId="{337AB706-795F-4C93-9B6D-CF38AFDD5F45}" type="presParOf" srcId="{84E4DC68-413B-43B8-B4B1-14D684A485AC}" destId="{A1BC8507-8B98-4965-8581-F00063BD1B15}" srcOrd="2" destOrd="0" presId="urn:microsoft.com/office/officeart/2005/8/layout/process2"/>
    <dgm:cxn modelId="{FDCA1DAD-25A0-47C8-8360-0718C57BDA03}" type="presParOf" srcId="{84E4DC68-413B-43B8-B4B1-14D684A485AC}" destId="{52BA7BDB-F23E-4F78-8879-453BDE161E2E}" srcOrd="3" destOrd="0" presId="urn:microsoft.com/office/officeart/2005/8/layout/process2"/>
    <dgm:cxn modelId="{626B19D7-ED9C-4517-A12E-FF8EB83E80FA}" type="presParOf" srcId="{52BA7BDB-F23E-4F78-8879-453BDE161E2E}" destId="{AB5EEB42-F7B8-4E93-903B-DB0426FCF90C}" srcOrd="0" destOrd="0" presId="urn:microsoft.com/office/officeart/2005/8/layout/process2"/>
    <dgm:cxn modelId="{5B4AD695-3D04-434A-A2D0-B51EF406339B}" type="presParOf" srcId="{84E4DC68-413B-43B8-B4B1-14D684A485AC}" destId="{9FEC1D1C-F949-4738-A602-3CB57D8A7868}"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02555-22DF-4E2F-92E7-6254ADCC07BE}">
      <dsp:nvSpPr>
        <dsp:cNvPr id="0" name=""/>
        <dsp:cNvSpPr/>
      </dsp:nvSpPr>
      <dsp:spPr>
        <a:xfrm>
          <a:off x="1643" y="316397"/>
          <a:ext cx="1888747" cy="94437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altLang="ja-JP" sz="2000" kern="1200" dirty="0" smtClean="0"/>
            <a:t>Imminent global climate change</a:t>
          </a:r>
          <a:br>
            <a:rPr lang="en-US" altLang="ja-JP" sz="2000" kern="1200" dirty="0" smtClean="0"/>
          </a:br>
          <a:r>
            <a:rPr lang="en-US" altLang="ja-JP" sz="2000" kern="1200" dirty="0" smtClean="0"/>
            <a:t>(AORI, U Tokyo)</a:t>
          </a:r>
          <a:endParaRPr kumimoji="1" lang="ja-JP" altLang="en-US" sz="2000" kern="1200" dirty="0"/>
        </a:p>
      </dsp:txBody>
      <dsp:txXfrm>
        <a:off x="29303" y="344057"/>
        <a:ext cx="1833427" cy="889053"/>
      </dsp:txXfrm>
    </dsp:sp>
    <dsp:sp modelId="{451640F1-D574-4D0B-9C20-90E48191A410}">
      <dsp:nvSpPr>
        <dsp:cNvPr id="0" name=""/>
        <dsp:cNvSpPr/>
      </dsp:nvSpPr>
      <dsp:spPr>
        <a:xfrm>
          <a:off x="190518" y="1260771"/>
          <a:ext cx="188874" cy="708280"/>
        </a:xfrm>
        <a:custGeom>
          <a:avLst/>
          <a:gdLst/>
          <a:ahLst/>
          <a:cxnLst/>
          <a:rect l="0" t="0" r="0" b="0"/>
          <a:pathLst>
            <a:path>
              <a:moveTo>
                <a:pt x="0" y="0"/>
              </a:moveTo>
              <a:lnTo>
                <a:pt x="0" y="708280"/>
              </a:lnTo>
              <a:lnTo>
                <a:pt x="188874" y="708280"/>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A19AA5-BE1A-4184-BB0B-6EE155B26F41}">
      <dsp:nvSpPr>
        <dsp:cNvPr id="0" name=""/>
        <dsp:cNvSpPr/>
      </dsp:nvSpPr>
      <dsp:spPr>
        <a:xfrm>
          <a:off x="379392" y="1496865"/>
          <a:ext cx="1510997" cy="94437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kumimoji="1" lang="en-US" altLang="en-US" sz="1800" kern="1200" dirty="0" smtClean="0"/>
            <a:t>Climate variability and change</a:t>
          </a:r>
          <a:endParaRPr kumimoji="1" lang="ja-JP" altLang="en-US" sz="1800" kern="1200" dirty="0"/>
        </a:p>
      </dsp:txBody>
      <dsp:txXfrm>
        <a:off x="407052" y="1524525"/>
        <a:ext cx="1455677" cy="889053"/>
      </dsp:txXfrm>
    </dsp:sp>
    <dsp:sp modelId="{E5E196EC-2A4F-43B9-9B3F-060CB67EB688}">
      <dsp:nvSpPr>
        <dsp:cNvPr id="0" name=""/>
        <dsp:cNvSpPr/>
      </dsp:nvSpPr>
      <dsp:spPr>
        <a:xfrm>
          <a:off x="190518" y="1260771"/>
          <a:ext cx="188874" cy="1888747"/>
        </a:xfrm>
        <a:custGeom>
          <a:avLst/>
          <a:gdLst/>
          <a:ahLst/>
          <a:cxnLst/>
          <a:rect l="0" t="0" r="0" b="0"/>
          <a:pathLst>
            <a:path>
              <a:moveTo>
                <a:pt x="0" y="0"/>
              </a:moveTo>
              <a:lnTo>
                <a:pt x="0" y="1888747"/>
              </a:lnTo>
              <a:lnTo>
                <a:pt x="188874" y="1888747"/>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1EFCD2-87E8-4A5C-85AC-B408457DA234}">
      <dsp:nvSpPr>
        <dsp:cNvPr id="0" name=""/>
        <dsp:cNvSpPr/>
      </dsp:nvSpPr>
      <dsp:spPr>
        <a:xfrm>
          <a:off x="379392" y="2677332"/>
          <a:ext cx="1510997" cy="94437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591955"/>
              <a:satOff val="3088"/>
              <a:lumOff val="-8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kumimoji="1" lang="en-US" altLang="en-US" sz="1800" kern="1200" dirty="0" smtClean="0"/>
            <a:t>Integrated prediction system</a:t>
          </a:r>
          <a:endParaRPr kumimoji="1" lang="ja-JP" altLang="en-US" sz="1800" kern="1200" dirty="0"/>
        </a:p>
      </dsp:txBody>
      <dsp:txXfrm>
        <a:off x="407052" y="2704992"/>
        <a:ext cx="1455677" cy="889053"/>
      </dsp:txXfrm>
    </dsp:sp>
    <dsp:sp modelId="{5B3BFD53-35AD-4112-8580-9D7C18119D81}">
      <dsp:nvSpPr>
        <dsp:cNvPr id="0" name=""/>
        <dsp:cNvSpPr/>
      </dsp:nvSpPr>
      <dsp:spPr>
        <a:xfrm>
          <a:off x="2362577" y="316397"/>
          <a:ext cx="1888747" cy="944373"/>
        </a:xfrm>
        <a:prstGeom prst="roundRect">
          <a:avLst>
            <a:gd name="adj" fmla="val 10000"/>
          </a:avLst>
        </a:prstGeom>
        <a:solidFill>
          <a:schemeClr val="accent2">
            <a:hueOff val="1578546"/>
            <a:satOff val="8236"/>
            <a:lumOff val="-2353"/>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altLang="ja-JP" sz="2000" kern="1200" dirty="0" smtClean="0"/>
            <a:t>Stabilization target setting (JAMSTEC)</a:t>
          </a:r>
          <a:endParaRPr lang="en-US" altLang="ja-JP" sz="2000" kern="1200" dirty="0"/>
        </a:p>
      </dsp:txBody>
      <dsp:txXfrm>
        <a:off x="2390237" y="344057"/>
        <a:ext cx="1833427" cy="889053"/>
      </dsp:txXfrm>
    </dsp:sp>
    <dsp:sp modelId="{A030F70C-CD67-49FB-ABD8-E093714BE389}">
      <dsp:nvSpPr>
        <dsp:cNvPr id="0" name=""/>
        <dsp:cNvSpPr/>
      </dsp:nvSpPr>
      <dsp:spPr>
        <a:xfrm>
          <a:off x="2551452" y="1260771"/>
          <a:ext cx="188874" cy="708280"/>
        </a:xfrm>
        <a:custGeom>
          <a:avLst/>
          <a:gdLst/>
          <a:ahLst/>
          <a:cxnLst/>
          <a:rect l="0" t="0" r="0" b="0"/>
          <a:pathLst>
            <a:path>
              <a:moveTo>
                <a:pt x="0" y="0"/>
              </a:moveTo>
              <a:lnTo>
                <a:pt x="0" y="708280"/>
              </a:lnTo>
              <a:lnTo>
                <a:pt x="188874" y="708280"/>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1BE1EB-59CF-4F42-942F-24B461DAB088}">
      <dsp:nvSpPr>
        <dsp:cNvPr id="0" name=""/>
        <dsp:cNvSpPr/>
      </dsp:nvSpPr>
      <dsp:spPr>
        <a:xfrm>
          <a:off x="2740327" y="1496865"/>
          <a:ext cx="1510997" cy="94437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183910"/>
              <a:satOff val="6177"/>
              <a:lumOff val="-17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kumimoji="1" lang="en-US" altLang="ja-JP" sz="1800" kern="1200" dirty="0" smtClean="0"/>
            <a:t>Long-term projection</a:t>
          </a:r>
          <a:endParaRPr lang="en-US" altLang="ja-JP" sz="1800" kern="1200" dirty="0"/>
        </a:p>
      </dsp:txBody>
      <dsp:txXfrm>
        <a:off x="2767987" y="1524525"/>
        <a:ext cx="1455677" cy="889053"/>
      </dsp:txXfrm>
    </dsp:sp>
    <dsp:sp modelId="{C08321FC-0150-4E25-BE02-A2A47B0F670D}">
      <dsp:nvSpPr>
        <dsp:cNvPr id="0" name=""/>
        <dsp:cNvSpPr/>
      </dsp:nvSpPr>
      <dsp:spPr>
        <a:xfrm>
          <a:off x="2551452" y="1260771"/>
          <a:ext cx="188874" cy="1888747"/>
        </a:xfrm>
        <a:custGeom>
          <a:avLst/>
          <a:gdLst/>
          <a:ahLst/>
          <a:cxnLst/>
          <a:rect l="0" t="0" r="0" b="0"/>
          <a:pathLst>
            <a:path>
              <a:moveTo>
                <a:pt x="0" y="0"/>
              </a:moveTo>
              <a:lnTo>
                <a:pt x="0" y="1888747"/>
              </a:lnTo>
              <a:lnTo>
                <a:pt x="188874" y="1888747"/>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3E868E-4F0F-4DCE-9CA0-6F63E4261979}">
      <dsp:nvSpPr>
        <dsp:cNvPr id="0" name=""/>
        <dsp:cNvSpPr/>
      </dsp:nvSpPr>
      <dsp:spPr>
        <a:xfrm>
          <a:off x="2740327" y="2677332"/>
          <a:ext cx="1510997" cy="94437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775864"/>
              <a:satOff val="9265"/>
              <a:lumOff val="-26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kumimoji="1" lang="en-US" altLang="ja-JP" sz="1800" kern="1200" dirty="0" smtClean="0"/>
            <a:t>Large-scale variations</a:t>
          </a:r>
          <a:endParaRPr lang="en-US" altLang="ja-JP" sz="1800" kern="1200" dirty="0"/>
        </a:p>
      </dsp:txBody>
      <dsp:txXfrm>
        <a:off x="2767987" y="2704992"/>
        <a:ext cx="1455677" cy="889053"/>
      </dsp:txXfrm>
    </dsp:sp>
    <dsp:sp modelId="{7956E957-03F1-4297-8D85-E6FF339FDFF4}">
      <dsp:nvSpPr>
        <dsp:cNvPr id="0" name=""/>
        <dsp:cNvSpPr/>
      </dsp:nvSpPr>
      <dsp:spPr>
        <a:xfrm>
          <a:off x="4723511" y="316397"/>
          <a:ext cx="1888747" cy="944373"/>
        </a:xfrm>
        <a:prstGeom prst="roundRect">
          <a:avLst>
            <a:gd name="adj" fmla="val 10000"/>
          </a:avLst>
        </a:prstGeom>
        <a:solidFill>
          <a:schemeClr val="accent2">
            <a:hueOff val="3157092"/>
            <a:satOff val="16471"/>
            <a:lumOff val="-4705"/>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altLang="ja-JP" sz="2000" kern="1200" dirty="0" smtClean="0"/>
            <a:t>Risk Information (MRI)</a:t>
          </a:r>
          <a:endParaRPr lang="en-US" altLang="ja-JP" sz="2000" kern="1200" dirty="0"/>
        </a:p>
      </dsp:txBody>
      <dsp:txXfrm>
        <a:off x="4751171" y="344057"/>
        <a:ext cx="1833427" cy="889053"/>
      </dsp:txXfrm>
    </dsp:sp>
    <dsp:sp modelId="{9AF17409-C6AB-4DC0-8708-F11062E8428F}">
      <dsp:nvSpPr>
        <dsp:cNvPr id="0" name=""/>
        <dsp:cNvSpPr/>
      </dsp:nvSpPr>
      <dsp:spPr>
        <a:xfrm>
          <a:off x="4912386" y="1260771"/>
          <a:ext cx="188874" cy="708280"/>
        </a:xfrm>
        <a:custGeom>
          <a:avLst/>
          <a:gdLst/>
          <a:ahLst/>
          <a:cxnLst/>
          <a:rect l="0" t="0" r="0" b="0"/>
          <a:pathLst>
            <a:path>
              <a:moveTo>
                <a:pt x="0" y="0"/>
              </a:moveTo>
              <a:lnTo>
                <a:pt x="0" y="708280"/>
              </a:lnTo>
              <a:lnTo>
                <a:pt x="188874" y="708280"/>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BAB82C-1608-4728-813F-3983BE4F6593}">
      <dsp:nvSpPr>
        <dsp:cNvPr id="0" name=""/>
        <dsp:cNvSpPr/>
      </dsp:nvSpPr>
      <dsp:spPr>
        <a:xfrm>
          <a:off x="5101261" y="1496865"/>
          <a:ext cx="1510997" cy="94437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2367819"/>
              <a:satOff val="12354"/>
              <a:lumOff val="-35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kumimoji="1" lang="en-US" altLang="ja-JP" sz="1800" kern="1200" dirty="0" smtClean="0"/>
            <a:t>Probabilistic climate projection</a:t>
          </a:r>
          <a:endParaRPr lang="en-US" altLang="ja-JP" sz="1800" kern="1200" dirty="0"/>
        </a:p>
      </dsp:txBody>
      <dsp:txXfrm>
        <a:off x="5128921" y="1524525"/>
        <a:ext cx="1455677" cy="889053"/>
      </dsp:txXfrm>
    </dsp:sp>
    <dsp:sp modelId="{244CE3B8-379C-4E05-9F08-49F1688C583F}">
      <dsp:nvSpPr>
        <dsp:cNvPr id="0" name=""/>
        <dsp:cNvSpPr/>
      </dsp:nvSpPr>
      <dsp:spPr>
        <a:xfrm>
          <a:off x="4912386" y="1260771"/>
          <a:ext cx="188874" cy="1888747"/>
        </a:xfrm>
        <a:custGeom>
          <a:avLst/>
          <a:gdLst/>
          <a:ahLst/>
          <a:cxnLst/>
          <a:rect l="0" t="0" r="0" b="0"/>
          <a:pathLst>
            <a:path>
              <a:moveTo>
                <a:pt x="0" y="0"/>
              </a:moveTo>
              <a:lnTo>
                <a:pt x="0" y="1888747"/>
              </a:lnTo>
              <a:lnTo>
                <a:pt x="188874" y="1888747"/>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08FB45-5FD4-493A-BDFB-9C3D20353399}">
      <dsp:nvSpPr>
        <dsp:cNvPr id="0" name=""/>
        <dsp:cNvSpPr/>
      </dsp:nvSpPr>
      <dsp:spPr>
        <a:xfrm>
          <a:off x="5101261" y="2677332"/>
          <a:ext cx="1510997" cy="94437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2959774"/>
              <a:satOff val="15442"/>
              <a:lumOff val="-44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kumimoji="1" lang="en-US" altLang="ja-JP" sz="1800" kern="1200" dirty="0" smtClean="0"/>
            <a:t>Producing a standard climate scenario</a:t>
          </a:r>
          <a:endParaRPr lang="en-US" altLang="ja-JP" sz="1800" kern="1200" dirty="0"/>
        </a:p>
      </dsp:txBody>
      <dsp:txXfrm>
        <a:off x="5128921" y="2704992"/>
        <a:ext cx="1455677" cy="889053"/>
      </dsp:txXfrm>
    </dsp:sp>
    <dsp:sp modelId="{F7FA193D-A6B0-4F4E-8F12-DA6E84AA8092}">
      <dsp:nvSpPr>
        <dsp:cNvPr id="0" name=""/>
        <dsp:cNvSpPr/>
      </dsp:nvSpPr>
      <dsp:spPr>
        <a:xfrm>
          <a:off x="7084446" y="316397"/>
          <a:ext cx="1888747" cy="944373"/>
        </a:xfrm>
        <a:prstGeom prst="roundRect">
          <a:avLst>
            <a:gd name="adj" fmla="val 10000"/>
          </a:avLst>
        </a:prstGeom>
        <a:solidFill>
          <a:schemeClr val="accent2">
            <a:hueOff val="4735638"/>
            <a:satOff val="24707"/>
            <a:lumOff val="-7058"/>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altLang="ja-JP" sz="2000" kern="1200" dirty="0" smtClean="0"/>
            <a:t>Impact assessments (DPRI, Kyoto U)</a:t>
          </a:r>
          <a:endParaRPr lang="en-US" altLang="ja-JP" sz="2000" kern="1200" dirty="0"/>
        </a:p>
      </dsp:txBody>
      <dsp:txXfrm>
        <a:off x="7112106" y="344057"/>
        <a:ext cx="1833427" cy="889053"/>
      </dsp:txXfrm>
    </dsp:sp>
    <dsp:sp modelId="{D62A9800-EFB2-4A26-B05B-5BC7DD64C8C9}">
      <dsp:nvSpPr>
        <dsp:cNvPr id="0" name=""/>
        <dsp:cNvSpPr/>
      </dsp:nvSpPr>
      <dsp:spPr>
        <a:xfrm>
          <a:off x="7273320" y="1260771"/>
          <a:ext cx="188874" cy="708280"/>
        </a:xfrm>
        <a:custGeom>
          <a:avLst/>
          <a:gdLst/>
          <a:ahLst/>
          <a:cxnLst/>
          <a:rect l="0" t="0" r="0" b="0"/>
          <a:pathLst>
            <a:path>
              <a:moveTo>
                <a:pt x="0" y="0"/>
              </a:moveTo>
              <a:lnTo>
                <a:pt x="0" y="708280"/>
              </a:lnTo>
              <a:lnTo>
                <a:pt x="188874" y="708280"/>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E301AB-0706-484B-8394-901ACB33F48E}">
      <dsp:nvSpPr>
        <dsp:cNvPr id="0" name=""/>
        <dsp:cNvSpPr/>
      </dsp:nvSpPr>
      <dsp:spPr>
        <a:xfrm>
          <a:off x="7462195" y="1496865"/>
          <a:ext cx="1510997" cy="94437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3551729"/>
              <a:satOff val="18530"/>
              <a:lumOff val="-52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altLang="ja-JP" sz="1800" kern="1200" dirty="0" smtClean="0"/>
            <a:t>Natural Disaster</a:t>
          </a:r>
          <a:endParaRPr lang="en-US" altLang="ja-JP" sz="1800" kern="1200" dirty="0"/>
        </a:p>
      </dsp:txBody>
      <dsp:txXfrm>
        <a:off x="7489855" y="1524525"/>
        <a:ext cx="1455677" cy="889053"/>
      </dsp:txXfrm>
    </dsp:sp>
    <dsp:sp modelId="{6C563165-75FF-4B03-88AD-8267A00C77B7}">
      <dsp:nvSpPr>
        <dsp:cNvPr id="0" name=""/>
        <dsp:cNvSpPr/>
      </dsp:nvSpPr>
      <dsp:spPr>
        <a:xfrm>
          <a:off x="7273320" y="1260771"/>
          <a:ext cx="188874" cy="1888747"/>
        </a:xfrm>
        <a:custGeom>
          <a:avLst/>
          <a:gdLst/>
          <a:ahLst/>
          <a:cxnLst/>
          <a:rect l="0" t="0" r="0" b="0"/>
          <a:pathLst>
            <a:path>
              <a:moveTo>
                <a:pt x="0" y="0"/>
              </a:moveTo>
              <a:lnTo>
                <a:pt x="0" y="1888747"/>
              </a:lnTo>
              <a:lnTo>
                <a:pt x="188874" y="1888747"/>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0F28DB-643B-434D-9644-F90E2754AE36}">
      <dsp:nvSpPr>
        <dsp:cNvPr id="0" name=""/>
        <dsp:cNvSpPr/>
      </dsp:nvSpPr>
      <dsp:spPr>
        <a:xfrm>
          <a:off x="7462195" y="2677332"/>
          <a:ext cx="1510997" cy="94437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4143684"/>
              <a:satOff val="21619"/>
              <a:lumOff val="-61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altLang="ja-JP" sz="1800" kern="1200" dirty="0" smtClean="0"/>
            <a:t>Water Resources</a:t>
          </a:r>
          <a:endParaRPr lang="en-US" altLang="ja-JP" sz="1800" kern="1200" dirty="0"/>
        </a:p>
      </dsp:txBody>
      <dsp:txXfrm>
        <a:off x="7489855" y="2704992"/>
        <a:ext cx="1455677" cy="889053"/>
      </dsp:txXfrm>
    </dsp:sp>
    <dsp:sp modelId="{D4F6C9AA-4EB0-4995-AFB7-A8D5AE212264}">
      <dsp:nvSpPr>
        <dsp:cNvPr id="0" name=""/>
        <dsp:cNvSpPr/>
      </dsp:nvSpPr>
      <dsp:spPr>
        <a:xfrm>
          <a:off x="7273320" y="1260771"/>
          <a:ext cx="188874" cy="3069214"/>
        </a:xfrm>
        <a:custGeom>
          <a:avLst/>
          <a:gdLst/>
          <a:ahLst/>
          <a:cxnLst/>
          <a:rect l="0" t="0" r="0" b="0"/>
          <a:pathLst>
            <a:path>
              <a:moveTo>
                <a:pt x="0" y="0"/>
              </a:moveTo>
              <a:lnTo>
                <a:pt x="0" y="3069214"/>
              </a:lnTo>
              <a:lnTo>
                <a:pt x="188874" y="3069214"/>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DCA383-8DB5-44C8-B533-54AF3282E93B}">
      <dsp:nvSpPr>
        <dsp:cNvPr id="0" name=""/>
        <dsp:cNvSpPr/>
      </dsp:nvSpPr>
      <dsp:spPr>
        <a:xfrm>
          <a:off x="7462195" y="3857799"/>
          <a:ext cx="1510997" cy="94437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4735638"/>
              <a:satOff val="24707"/>
              <a:lumOff val="-70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altLang="ja-JP" sz="1800" kern="1200" dirty="0" smtClean="0"/>
            <a:t>Ecosystem</a:t>
          </a:r>
          <a:endParaRPr lang="en-US" altLang="ja-JP" sz="1800" kern="1200" dirty="0"/>
        </a:p>
      </dsp:txBody>
      <dsp:txXfrm>
        <a:off x="7489855" y="3885459"/>
        <a:ext cx="1455677" cy="8890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BB746-F6F9-43FC-A752-7964554AC0C1}">
      <dsp:nvSpPr>
        <dsp:cNvPr id="0" name=""/>
        <dsp:cNvSpPr/>
      </dsp:nvSpPr>
      <dsp:spPr>
        <a:xfrm>
          <a:off x="1251088" y="825857"/>
          <a:ext cx="4625123" cy="4625123"/>
        </a:xfrm>
        <a:prstGeom prst="blockArc">
          <a:avLst>
            <a:gd name="adj1" fmla="val 9150626"/>
            <a:gd name="adj2" fmla="val 15871120"/>
            <a:gd name="adj3" fmla="val 4636"/>
          </a:avLst>
        </a:prstGeom>
        <a:gradFill rotWithShape="0">
          <a:gsLst>
            <a:gs pos="0">
              <a:schemeClr val="accent2">
                <a:hueOff val="4735638"/>
                <a:satOff val="24707"/>
                <a:lumOff val="-7058"/>
                <a:alphaOff val="0"/>
                <a:tint val="85000"/>
                <a:shade val="98000"/>
                <a:satMod val="110000"/>
                <a:lumMod val="103000"/>
              </a:schemeClr>
            </a:gs>
            <a:gs pos="50000">
              <a:schemeClr val="accent2">
                <a:hueOff val="4735638"/>
                <a:satOff val="24707"/>
                <a:lumOff val="-7058"/>
                <a:alphaOff val="0"/>
                <a:shade val="85000"/>
                <a:satMod val="105000"/>
                <a:lumMod val="100000"/>
              </a:schemeClr>
            </a:gs>
            <a:gs pos="100000">
              <a:schemeClr val="accent2">
                <a:hueOff val="4735638"/>
                <a:satOff val="24707"/>
                <a:lumOff val="-7058"/>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0864061-8489-4BD0-8127-373792687966}">
      <dsp:nvSpPr>
        <dsp:cNvPr id="0" name=""/>
        <dsp:cNvSpPr/>
      </dsp:nvSpPr>
      <dsp:spPr>
        <a:xfrm>
          <a:off x="1035296" y="488155"/>
          <a:ext cx="4625123" cy="4625123"/>
        </a:xfrm>
        <a:prstGeom prst="blockArc">
          <a:avLst>
            <a:gd name="adj1" fmla="val 2260067"/>
            <a:gd name="adj2" fmla="val 8539934"/>
            <a:gd name="adj3" fmla="val 4636"/>
          </a:avLst>
        </a:prstGeom>
        <a:gradFill rotWithShape="0">
          <a:gsLst>
            <a:gs pos="0">
              <a:schemeClr val="accent2">
                <a:hueOff val="2367819"/>
                <a:satOff val="12354"/>
                <a:lumOff val="-3529"/>
                <a:alphaOff val="0"/>
                <a:tint val="85000"/>
                <a:shade val="98000"/>
                <a:satMod val="110000"/>
                <a:lumMod val="103000"/>
              </a:schemeClr>
            </a:gs>
            <a:gs pos="50000">
              <a:schemeClr val="accent2">
                <a:hueOff val="2367819"/>
                <a:satOff val="12354"/>
                <a:lumOff val="-3529"/>
                <a:alphaOff val="0"/>
                <a:shade val="85000"/>
                <a:satMod val="105000"/>
                <a:lumMod val="100000"/>
              </a:schemeClr>
            </a:gs>
            <a:gs pos="100000">
              <a:schemeClr val="accent2">
                <a:hueOff val="2367819"/>
                <a:satOff val="12354"/>
                <a:lumOff val="-3529"/>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25D7249-5915-4E48-96BD-4BEE4900A88F}">
      <dsp:nvSpPr>
        <dsp:cNvPr id="0" name=""/>
        <dsp:cNvSpPr/>
      </dsp:nvSpPr>
      <dsp:spPr>
        <a:xfrm>
          <a:off x="967046" y="825854"/>
          <a:ext cx="4625123" cy="4625123"/>
        </a:xfrm>
        <a:prstGeom prst="blockArc">
          <a:avLst>
            <a:gd name="adj1" fmla="val 16528919"/>
            <a:gd name="adj2" fmla="val 1649379"/>
            <a:gd name="adj3" fmla="val 4636"/>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CE36E59-16B9-4CDB-9418-80A0F4B8BB83}">
      <dsp:nvSpPr>
        <dsp:cNvPr id="0" name=""/>
        <dsp:cNvSpPr/>
      </dsp:nvSpPr>
      <dsp:spPr>
        <a:xfrm>
          <a:off x="2284231" y="1988018"/>
          <a:ext cx="2127280" cy="2127280"/>
        </a:xfrm>
        <a:prstGeom prst="ellipse">
          <a:avLst/>
        </a:prstGeom>
        <a:gradFill rotWithShape="0">
          <a:gsLst>
            <a:gs pos="0">
              <a:schemeClr val="accent1">
                <a:hueOff val="0"/>
                <a:satOff val="0"/>
                <a:lumOff val="0"/>
                <a:alphaOff val="0"/>
                <a:tint val="85000"/>
                <a:shade val="98000"/>
                <a:satMod val="110000"/>
                <a:lumMod val="103000"/>
              </a:schemeClr>
            </a:gs>
            <a:gs pos="50000">
              <a:schemeClr val="accent1">
                <a:hueOff val="0"/>
                <a:satOff val="0"/>
                <a:lumOff val="0"/>
                <a:alphaOff val="0"/>
                <a:shade val="85000"/>
                <a:satMod val="105000"/>
                <a:lumMod val="100000"/>
              </a:schemeClr>
            </a:gs>
            <a:gs pos="100000">
              <a:schemeClr val="accent1">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en-US" altLang="ja-JP" sz="2000" kern="1200" dirty="0" smtClean="0"/>
            <a:t>Climate Projection</a:t>
          </a:r>
          <a:endParaRPr kumimoji="1" lang="ja-JP" altLang="en-US" sz="2000" kern="1200" dirty="0"/>
        </a:p>
      </dsp:txBody>
      <dsp:txXfrm>
        <a:off x="2595764" y="2299551"/>
        <a:ext cx="1504214" cy="1504214"/>
      </dsp:txXfrm>
    </dsp:sp>
    <dsp:sp modelId="{611ADB92-72EA-4CE8-88C5-365D004011B4}">
      <dsp:nvSpPr>
        <dsp:cNvPr id="0" name=""/>
        <dsp:cNvSpPr/>
      </dsp:nvSpPr>
      <dsp:spPr>
        <a:xfrm>
          <a:off x="2352098" y="51395"/>
          <a:ext cx="1991547" cy="1676796"/>
        </a:xfrm>
        <a:prstGeom prst="ellipse">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en-US" altLang="ja-JP" sz="2000" kern="1200" dirty="0" smtClean="0"/>
            <a:t>GCM/RCM Modeler</a:t>
          </a:r>
          <a:endParaRPr kumimoji="1" lang="ja-JP" altLang="en-US" sz="2000" kern="1200" dirty="0"/>
        </a:p>
      </dsp:txBody>
      <dsp:txXfrm>
        <a:off x="2643753" y="296956"/>
        <a:ext cx="1408237" cy="1185674"/>
      </dsp:txXfrm>
    </dsp:sp>
    <dsp:sp modelId="{8CB43B34-75DE-40D4-9273-BDF0EED28A8F}">
      <dsp:nvSpPr>
        <dsp:cNvPr id="0" name=""/>
        <dsp:cNvSpPr/>
      </dsp:nvSpPr>
      <dsp:spPr>
        <a:xfrm>
          <a:off x="4151784" y="3436575"/>
          <a:ext cx="1968376" cy="1489096"/>
        </a:xfrm>
        <a:prstGeom prst="ellipse">
          <a:avLst/>
        </a:prstGeom>
        <a:gradFill rotWithShape="0">
          <a:gsLst>
            <a:gs pos="0">
              <a:schemeClr val="accent2">
                <a:hueOff val="2367819"/>
                <a:satOff val="12354"/>
                <a:lumOff val="-3529"/>
                <a:alphaOff val="0"/>
                <a:tint val="85000"/>
                <a:shade val="98000"/>
                <a:satMod val="110000"/>
                <a:lumMod val="103000"/>
              </a:schemeClr>
            </a:gs>
            <a:gs pos="50000">
              <a:schemeClr val="accent2">
                <a:hueOff val="2367819"/>
                <a:satOff val="12354"/>
                <a:lumOff val="-3529"/>
                <a:alphaOff val="0"/>
                <a:shade val="85000"/>
                <a:satMod val="105000"/>
                <a:lumMod val="100000"/>
              </a:schemeClr>
            </a:gs>
            <a:gs pos="100000">
              <a:schemeClr val="accent2">
                <a:hueOff val="2367819"/>
                <a:satOff val="12354"/>
                <a:lumOff val="-3529"/>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en-US" altLang="ja-JP" sz="2000" kern="1200" dirty="0" smtClean="0"/>
            <a:t>Impact Assessment</a:t>
          </a:r>
          <a:endParaRPr kumimoji="1" lang="ja-JP" altLang="en-US" sz="2000" kern="1200" dirty="0"/>
        </a:p>
      </dsp:txBody>
      <dsp:txXfrm>
        <a:off x="4440046" y="3654648"/>
        <a:ext cx="1391852" cy="1052950"/>
      </dsp:txXfrm>
    </dsp:sp>
    <dsp:sp modelId="{7E626ACD-651E-48C7-919C-B705BEA258A2}">
      <dsp:nvSpPr>
        <dsp:cNvPr id="0" name=""/>
        <dsp:cNvSpPr/>
      </dsp:nvSpPr>
      <dsp:spPr>
        <a:xfrm>
          <a:off x="623883" y="3436574"/>
          <a:ext cx="1871719" cy="1489096"/>
        </a:xfrm>
        <a:prstGeom prst="ellipse">
          <a:avLst/>
        </a:prstGeom>
        <a:gradFill rotWithShape="0">
          <a:gsLst>
            <a:gs pos="0">
              <a:schemeClr val="accent2">
                <a:hueOff val="4735638"/>
                <a:satOff val="24707"/>
                <a:lumOff val="-7058"/>
                <a:alphaOff val="0"/>
                <a:tint val="85000"/>
                <a:shade val="98000"/>
                <a:satMod val="110000"/>
                <a:lumMod val="103000"/>
              </a:schemeClr>
            </a:gs>
            <a:gs pos="50000">
              <a:schemeClr val="accent2">
                <a:hueOff val="4735638"/>
                <a:satOff val="24707"/>
                <a:lumOff val="-7058"/>
                <a:alphaOff val="0"/>
                <a:shade val="85000"/>
                <a:satMod val="105000"/>
                <a:lumMod val="100000"/>
              </a:schemeClr>
            </a:gs>
            <a:gs pos="100000">
              <a:schemeClr val="accent2">
                <a:hueOff val="4735638"/>
                <a:satOff val="24707"/>
                <a:lumOff val="-7058"/>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en-US" altLang="ja-JP" sz="2000" kern="1200" dirty="0" smtClean="0"/>
            <a:t>Adaptation</a:t>
          </a:r>
          <a:endParaRPr kumimoji="1" lang="ja-JP" altLang="en-US" sz="2000" kern="1200" dirty="0"/>
        </a:p>
      </dsp:txBody>
      <dsp:txXfrm>
        <a:off x="897990" y="3654647"/>
        <a:ext cx="1323505" cy="10529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B18A13-0E5D-4EC9-99C7-7CF6EB02AD60}">
      <dsp:nvSpPr>
        <dsp:cNvPr id="0" name=""/>
        <dsp:cNvSpPr/>
      </dsp:nvSpPr>
      <dsp:spPr>
        <a:xfrm>
          <a:off x="435372" y="0"/>
          <a:ext cx="7719257" cy="4824536"/>
        </a:xfrm>
        <a:prstGeom prst="swooshArrow">
          <a:avLst>
            <a:gd name="adj1" fmla="val 25000"/>
            <a:gd name="adj2" fmla="val 25000"/>
          </a:avLst>
        </a:prstGeom>
        <a:gradFill rotWithShape="0">
          <a:gsLst>
            <a:gs pos="0">
              <a:schemeClr val="accent2">
                <a:tint val="40000"/>
                <a:hueOff val="0"/>
                <a:satOff val="0"/>
                <a:lumOff val="0"/>
                <a:alphaOff val="0"/>
                <a:tint val="85000"/>
                <a:shade val="98000"/>
                <a:satMod val="110000"/>
                <a:lumMod val="103000"/>
              </a:schemeClr>
            </a:gs>
            <a:gs pos="50000">
              <a:schemeClr val="accent2">
                <a:tint val="40000"/>
                <a:hueOff val="0"/>
                <a:satOff val="0"/>
                <a:lumOff val="0"/>
                <a:alphaOff val="0"/>
                <a:shade val="85000"/>
                <a:satMod val="105000"/>
                <a:lumMod val="100000"/>
              </a:schemeClr>
            </a:gs>
            <a:gs pos="100000">
              <a:schemeClr val="accent2">
                <a:tint val="40000"/>
                <a:hueOff val="0"/>
                <a:satOff val="0"/>
                <a:lumOff val="0"/>
                <a:alphaOff val="0"/>
                <a:shade val="60000"/>
                <a:satMod val="120000"/>
                <a:lumMod val="100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7745B716-8D73-416A-BA5C-647F18E0B342}">
      <dsp:nvSpPr>
        <dsp:cNvPr id="0" name=""/>
        <dsp:cNvSpPr/>
      </dsp:nvSpPr>
      <dsp:spPr>
        <a:xfrm>
          <a:off x="1415717" y="3329894"/>
          <a:ext cx="200700" cy="200700"/>
        </a:xfrm>
        <a:prstGeom prst="ellipse">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AB5BFED-5BB4-4F3C-9714-06EB3E81FC12}">
      <dsp:nvSpPr>
        <dsp:cNvPr id="0" name=""/>
        <dsp:cNvSpPr/>
      </dsp:nvSpPr>
      <dsp:spPr>
        <a:xfrm>
          <a:off x="1516068" y="3430245"/>
          <a:ext cx="1798587" cy="139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347" tIns="0" rIns="0" bIns="0" numCol="1" spcCol="1270" anchor="t" anchorCtr="0">
          <a:noAutofit/>
        </a:bodyPr>
        <a:lstStyle/>
        <a:p>
          <a:pPr lvl="0" algn="l" defTabSz="1155700">
            <a:lnSpc>
              <a:spcPct val="90000"/>
            </a:lnSpc>
            <a:spcBef>
              <a:spcPct val="0"/>
            </a:spcBef>
            <a:spcAft>
              <a:spcPct val="35000"/>
            </a:spcAft>
          </a:pPr>
          <a:r>
            <a:rPr kumimoji="1" lang="en-US" altLang="ja-JP" sz="2600" kern="1200" dirty="0" smtClean="0">
              <a:solidFill>
                <a:srgbClr val="0070C0"/>
              </a:solidFill>
            </a:rPr>
            <a:t>Making model</a:t>
          </a:r>
          <a:endParaRPr kumimoji="1" lang="ja-JP" altLang="en-US" sz="2600" kern="1200" dirty="0">
            <a:solidFill>
              <a:srgbClr val="0070C0"/>
            </a:solidFill>
          </a:endParaRPr>
        </a:p>
      </dsp:txBody>
      <dsp:txXfrm>
        <a:off x="1516068" y="3430245"/>
        <a:ext cx="1798587" cy="1394290"/>
      </dsp:txXfrm>
    </dsp:sp>
    <dsp:sp modelId="{10C34F59-BBF8-43F3-99D3-E36743E7B418}">
      <dsp:nvSpPr>
        <dsp:cNvPr id="0" name=""/>
        <dsp:cNvSpPr/>
      </dsp:nvSpPr>
      <dsp:spPr>
        <a:xfrm>
          <a:off x="3187287" y="2018585"/>
          <a:ext cx="362805" cy="362805"/>
        </a:xfrm>
        <a:prstGeom prst="ellipse">
          <a:avLst/>
        </a:prstGeom>
        <a:gradFill rotWithShape="0">
          <a:gsLst>
            <a:gs pos="0">
              <a:schemeClr val="accent2">
                <a:hueOff val="2367819"/>
                <a:satOff val="12354"/>
                <a:lumOff val="-3529"/>
                <a:alphaOff val="0"/>
                <a:tint val="85000"/>
                <a:shade val="98000"/>
                <a:satMod val="110000"/>
                <a:lumMod val="103000"/>
              </a:schemeClr>
            </a:gs>
            <a:gs pos="50000">
              <a:schemeClr val="accent2">
                <a:hueOff val="2367819"/>
                <a:satOff val="12354"/>
                <a:lumOff val="-3529"/>
                <a:alphaOff val="0"/>
                <a:shade val="85000"/>
                <a:satMod val="105000"/>
                <a:lumMod val="100000"/>
              </a:schemeClr>
            </a:gs>
            <a:gs pos="100000">
              <a:schemeClr val="accent2">
                <a:hueOff val="2367819"/>
                <a:satOff val="12354"/>
                <a:lumOff val="-3529"/>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789A203-D864-4486-9EEF-255762BD7895}">
      <dsp:nvSpPr>
        <dsp:cNvPr id="0" name=""/>
        <dsp:cNvSpPr/>
      </dsp:nvSpPr>
      <dsp:spPr>
        <a:xfrm>
          <a:off x="3368690" y="2199988"/>
          <a:ext cx="1852621" cy="2624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243" tIns="0" rIns="0" bIns="0" numCol="1" spcCol="1270" anchor="t" anchorCtr="0">
          <a:noAutofit/>
        </a:bodyPr>
        <a:lstStyle/>
        <a:p>
          <a:pPr lvl="0" algn="l" defTabSz="1155700">
            <a:lnSpc>
              <a:spcPct val="90000"/>
            </a:lnSpc>
            <a:spcBef>
              <a:spcPct val="0"/>
            </a:spcBef>
            <a:spcAft>
              <a:spcPct val="35000"/>
            </a:spcAft>
          </a:pPr>
          <a:r>
            <a:rPr kumimoji="1" lang="en-US" altLang="ja-JP" sz="2600" kern="1200" dirty="0" smtClean="0">
              <a:solidFill>
                <a:srgbClr val="0070C0"/>
              </a:solidFill>
            </a:rPr>
            <a:t>Projection considering uncertainty, variability and worst class</a:t>
          </a:r>
        </a:p>
      </dsp:txBody>
      <dsp:txXfrm>
        <a:off x="3368690" y="2199988"/>
        <a:ext cx="1852621" cy="2624547"/>
      </dsp:txXfrm>
    </dsp:sp>
    <dsp:sp modelId="{A133EBFA-E2E8-4812-A0AF-D626E55C20A1}">
      <dsp:nvSpPr>
        <dsp:cNvPr id="0" name=""/>
        <dsp:cNvSpPr/>
      </dsp:nvSpPr>
      <dsp:spPr>
        <a:xfrm>
          <a:off x="5317802" y="1220607"/>
          <a:ext cx="501751" cy="501751"/>
        </a:xfrm>
        <a:prstGeom prst="ellipse">
          <a:avLst/>
        </a:prstGeom>
        <a:gradFill rotWithShape="0">
          <a:gsLst>
            <a:gs pos="0">
              <a:schemeClr val="accent2">
                <a:hueOff val="4735638"/>
                <a:satOff val="24707"/>
                <a:lumOff val="-7058"/>
                <a:alphaOff val="0"/>
                <a:tint val="85000"/>
                <a:shade val="98000"/>
                <a:satMod val="110000"/>
                <a:lumMod val="103000"/>
              </a:schemeClr>
            </a:gs>
            <a:gs pos="50000">
              <a:schemeClr val="accent2">
                <a:hueOff val="4735638"/>
                <a:satOff val="24707"/>
                <a:lumOff val="-7058"/>
                <a:alphaOff val="0"/>
                <a:shade val="85000"/>
                <a:satMod val="105000"/>
                <a:lumMod val="100000"/>
              </a:schemeClr>
            </a:gs>
            <a:gs pos="100000">
              <a:schemeClr val="accent2">
                <a:hueOff val="4735638"/>
                <a:satOff val="24707"/>
                <a:lumOff val="-7058"/>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B4833F5-0708-46A8-BA56-73C5383662FE}">
      <dsp:nvSpPr>
        <dsp:cNvPr id="0" name=""/>
        <dsp:cNvSpPr/>
      </dsp:nvSpPr>
      <dsp:spPr>
        <a:xfrm>
          <a:off x="5568678" y="1471483"/>
          <a:ext cx="1852621" cy="3353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5868" tIns="0" rIns="0" bIns="0" numCol="1" spcCol="1270" anchor="t" anchorCtr="0">
          <a:noAutofit/>
        </a:bodyPr>
        <a:lstStyle/>
        <a:p>
          <a:pPr lvl="0" algn="l" defTabSz="1155700">
            <a:lnSpc>
              <a:spcPct val="90000"/>
            </a:lnSpc>
            <a:spcBef>
              <a:spcPct val="0"/>
            </a:spcBef>
            <a:spcAft>
              <a:spcPct val="35000"/>
            </a:spcAft>
          </a:pPr>
          <a:r>
            <a:rPr kumimoji="1" lang="en-US" altLang="ja-JP" sz="2600" kern="1200" dirty="0" smtClean="0">
              <a:solidFill>
                <a:srgbClr val="0070C0"/>
              </a:solidFill>
            </a:rPr>
            <a:t>Impact assessment, mitigation and adaptation</a:t>
          </a:r>
          <a:endParaRPr kumimoji="1" lang="ja-JP" altLang="en-US" sz="2600" kern="1200" dirty="0">
            <a:solidFill>
              <a:srgbClr val="0070C0"/>
            </a:solidFill>
          </a:endParaRPr>
        </a:p>
      </dsp:txBody>
      <dsp:txXfrm>
        <a:off x="5568678" y="1471483"/>
        <a:ext cx="1852621" cy="33530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DDAEB4-91E0-4F88-97B1-AAACACB28BDC}">
      <dsp:nvSpPr>
        <dsp:cNvPr id="0" name=""/>
        <dsp:cNvSpPr/>
      </dsp:nvSpPr>
      <dsp:spPr>
        <a:xfrm>
          <a:off x="0" y="220045"/>
          <a:ext cx="3429024" cy="1391680"/>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kumimoji="1" lang="en-US" altLang="ja-JP" sz="2000" kern="1200" dirty="0" smtClean="0"/>
            <a:t>Virtual Shifting of typhoons initial position by keeping potential vorticity same </a:t>
          </a:r>
        </a:p>
        <a:p>
          <a:pPr lvl="0" algn="l" defTabSz="889000">
            <a:lnSpc>
              <a:spcPct val="90000"/>
            </a:lnSpc>
            <a:spcBef>
              <a:spcPct val="0"/>
            </a:spcBef>
            <a:spcAft>
              <a:spcPct val="35000"/>
            </a:spcAft>
          </a:pPr>
          <a:r>
            <a:rPr kumimoji="1" lang="en-US" altLang="ja-JP" sz="2000" kern="1200" dirty="0" smtClean="0"/>
            <a:t>(a </a:t>
          </a:r>
          <a:r>
            <a:rPr kumimoji="1" lang="en-US" altLang="ja-JP" sz="2000" kern="1200" dirty="0" err="1" smtClean="0"/>
            <a:t>vorgas</a:t>
          </a:r>
          <a:r>
            <a:rPr kumimoji="1" lang="en-US" altLang="ja-JP" sz="2000" kern="1200" dirty="0" smtClean="0"/>
            <a:t> method)</a:t>
          </a:r>
          <a:endParaRPr kumimoji="1" lang="ja-JP" altLang="en-US" sz="2000" kern="1200" dirty="0"/>
        </a:p>
      </dsp:txBody>
      <dsp:txXfrm>
        <a:off x="40761" y="260806"/>
        <a:ext cx="3347502" cy="1310158"/>
      </dsp:txXfrm>
    </dsp:sp>
    <dsp:sp modelId="{10FDB4AD-09F7-4E11-83C1-F5F185BA793E}">
      <dsp:nvSpPr>
        <dsp:cNvPr id="0" name=""/>
        <dsp:cNvSpPr/>
      </dsp:nvSpPr>
      <dsp:spPr>
        <a:xfrm rot="5400000">
          <a:off x="1549783" y="1685284"/>
          <a:ext cx="329456" cy="626256"/>
        </a:xfrm>
        <a:prstGeom prst="righ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kumimoji="1" lang="ja-JP" altLang="en-US" sz="1600" kern="1200"/>
        </a:p>
      </dsp:txBody>
      <dsp:txXfrm rot="-5400000">
        <a:off x="1526635" y="1833684"/>
        <a:ext cx="375754" cy="230619"/>
      </dsp:txXfrm>
    </dsp:sp>
    <dsp:sp modelId="{A1BC8507-8B98-4965-8581-F00063BD1B15}">
      <dsp:nvSpPr>
        <dsp:cNvPr id="0" name=""/>
        <dsp:cNvSpPr/>
      </dsp:nvSpPr>
      <dsp:spPr>
        <a:xfrm>
          <a:off x="0" y="2259797"/>
          <a:ext cx="3429024" cy="1391680"/>
        </a:xfrm>
        <a:prstGeom prst="roundRect">
          <a:avLst>
            <a:gd name="adj" fmla="val 10000"/>
          </a:avLst>
        </a:prstGeom>
        <a:solidFill>
          <a:schemeClr val="accent2">
            <a:hueOff val="2340759"/>
            <a:satOff val="-2919"/>
            <a:lumOff val="68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kumimoji="1" lang="en-US" altLang="ja-JP" sz="3100" kern="1200" dirty="0" smtClean="0"/>
            <a:t>Dynamic downscale by RCM</a:t>
          </a:r>
          <a:endParaRPr kumimoji="1" lang="ja-JP" altLang="en-US" sz="3100" kern="1200" dirty="0"/>
        </a:p>
      </dsp:txBody>
      <dsp:txXfrm>
        <a:off x="40761" y="2300558"/>
        <a:ext cx="3347502" cy="1310158"/>
      </dsp:txXfrm>
    </dsp:sp>
    <dsp:sp modelId="{52BA7BDB-F23E-4F78-8879-453BDE161E2E}">
      <dsp:nvSpPr>
        <dsp:cNvPr id="0" name=""/>
        <dsp:cNvSpPr/>
      </dsp:nvSpPr>
      <dsp:spPr>
        <a:xfrm rot="5400000">
          <a:off x="1517155" y="3613772"/>
          <a:ext cx="394713" cy="626256"/>
        </a:xfrm>
        <a:prstGeom prst="rightArrow">
          <a:avLst>
            <a:gd name="adj1" fmla="val 60000"/>
            <a:gd name="adj2" fmla="val 50000"/>
          </a:avLst>
        </a:prstGeom>
        <a:solidFill>
          <a:schemeClr val="accent2">
            <a:hueOff val="4681519"/>
            <a:satOff val="-5839"/>
            <a:lumOff val="137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kumimoji="1" lang="ja-JP" altLang="en-US" sz="1900" kern="1200"/>
        </a:p>
      </dsp:txBody>
      <dsp:txXfrm rot="-5400000">
        <a:off x="1526635" y="3729543"/>
        <a:ext cx="375754" cy="276299"/>
      </dsp:txXfrm>
    </dsp:sp>
    <dsp:sp modelId="{9FEC1D1C-F949-4738-A602-3CB57D8A7868}">
      <dsp:nvSpPr>
        <dsp:cNvPr id="0" name=""/>
        <dsp:cNvSpPr/>
      </dsp:nvSpPr>
      <dsp:spPr>
        <a:xfrm>
          <a:off x="0" y="4177762"/>
          <a:ext cx="3429024" cy="1391680"/>
        </a:xfrm>
        <a:prstGeom prst="roundRect">
          <a:avLst>
            <a:gd name="adj" fmla="val 10000"/>
          </a:avLst>
        </a:prstGeom>
        <a:solidFill>
          <a:schemeClr val="accent2">
            <a:hueOff val="4681519"/>
            <a:satOff val="-5839"/>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kumimoji="1" lang="en-US" altLang="ja-JP" sz="1600" kern="1200" dirty="0" smtClean="0"/>
            <a:t>Worst  case impact assessment on </a:t>
          </a:r>
          <a:endParaRPr kumimoji="1" lang="ja-JP" altLang="en-US" sz="1600" kern="1200" dirty="0"/>
        </a:p>
        <a:p>
          <a:pPr marL="171450" lvl="1" indent="-171450" algn="l" defTabSz="711200">
            <a:lnSpc>
              <a:spcPct val="90000"/>
            </a:lnSpc>
            <a:spcBef>
              <a:spcPct val="0"/>
            </a:spcBef>
            <a:spcAft>
              <a:spcPct val="15000"/>
            </a:spcAft>
            <a:buChar char="••"/>
          </a:pPr>
          <a:r>
            <a:rPr kumimoji="1" lang="en-US" altLang="ja-JP" sz="1600" kern="1200" dirty="0" smtClean="0"/>
            <a:t>Land</a:t>
          </a:r>
          <a:r>
            <a:rPr kumimoji="1" lang="ja-JP" altLang="en-US" sz="1600" kern="1200" dirty="0" smtClean="0"/>
            <a:t>： </a:t>
          </a:r>
          <a:r>
            <a:rPr kumimoji="1" lang="en-US" altLang="ja-JP" sz="1600" kern="1200" dirty="0" smtClean="0"/>
            <a:t>extreme wind</a:t>
          </a:r>
          <a:r>
            <a:rPr kumimoji="1" lang="ja-JP" altLang="en-US" sz="1600" kern="1200" dirty="0" smtClean="0"/>
            <a:t> </a:t>
          </a:r>
          <a:r>
            <a:rPr kumimoji="1" lang="en-US" altLang="ja-JP" sz="1600" kern="1200" dirty="0" smtClean="0"/>
            <a:t>and rainfall</a:t>
          </a:r>
          <a:endParaRPr kumimoji="1" lang="ja-JP" altLang="en-US" sz="1600" kern="1200" dirty="0"/>
        </a:p>
        <a:p>
          <a:pPr marL="171450" lvl="1" indent="-171450" algn="l" defTabSz="711200">
            <a:lnSpc>
              <a:spcPct val="90000"/>
            </a:lnSpc>
            <a:spcBef>
              <a:spcPct val="0"/>
            </a:spcBef>
            <a:spcAft>
              <a:spcPct val="15000"/>
            </a:spcAft>
            <a:buChar char="••"/>
          </a:pPr>
          <a:r>
            <a:rPr kumimoji="1" lang="en-US" altLang="ja-JP" sz="1600" kern="1200" dirty="0" smtClean="0"/>
            <a:t>Ocean</a:t>
          </a:r>
          <a:r>
            <a:rPr kumimoji="1" lang="ja-JP" altLang="en-US" sz="1600" kern="1200" dirty="0" smtClean="0"/>
            <a:t>： </a:t>
          </a:r>
          <a:r>
            <a:rPr kumimoji="1" lang="en-US" altLang="ja-JP" sz="1600" kern="1200" dirty="0" smtClean="0"/>
            <a:t>storm surge and wave height</a:t>
          </a:r>
          <a:endParaRPr kumimoji="1" lang="ja-JP" altLang="en-US" sz="1600" kern="1200" dirty="0"/>
        </a:p>
      </dsp:txBody>
      <dsp:txXfrm>
        <a:off x="40761" y="4218523"/>
        <a:ext cx="3347502" cy="13101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DDAEB4-91E0-4F88-97B1-AAACACB28BDC}">
      <dsp:nvSpPr>
        <dsp:cNvPr id="0" name=""/>
        <dsp:cNvSpPr/>
      </dsp:nvSpPr>
      <dsp:spPr>
        <a:xfrm>
          <a:off x="-98019" y="2531"/>
          <a:ext cx="7252823" cy="129487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1" lang="en-US" altLang="ja-JP" sz="3600" kern="1200" dirty="0" smtClean="0">
              <a:solidFill>
                <a:schemeClr val="tx1"/>
              </a:solidFill>
            </a:rPr>
            <a:t>Various scenarios of the largest-class typhoons under a changing climate</a:t>
          </a:r>
          <a:endParaRPr kumimoji="1" lang="ja-JP" altLang="en-US" sz="3600" kern="1200" dirty="0">
            <a:solidFill>
              <a:schemeClr val="tx1"/>
            </a:solidFill>
          </a:endParaRPr>
        </a:p>
      </dsp:txBody>
      <dsp:txXfrm>
        <a:off x="-60093" y="40457"/>
        <a:ext cx="7176971" cy="1219026"/>
      </dsp:txXfrm>
    </dsp:sp>
    <dsp:sp modelId="{10FDB4AD-09F7-4E11-83C1-F5F185BA793E}">
      <dsp:nvSpPr>
        <dsp:cNvPr id="0" name=""/>
        <dsp:cNvSpPr/>
      </dsp:nvSpPr>
      <dsp:spPr>
        <a:xfrm rot="5400000">
          <a:off x="3285602" y="1329781"/>
          <a:ext cx="485579" cy="58269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kumimoji="1" lang="ja-JP" altLang="en-US" sz="2400" kern="1200"/>
        </a:p>
      </dsp:txBody>
      <dsp:txXfrm rot="-5400000">
        <a:off x="3353583" y="1378339"/>
        <a:ext cx="349617" cy="339905"/>
      </dsp:txXfrm>
    </dsp:sp>
    <dsp:sp modelId="{A1BC8507-8B98-4965-8581-F00063BD1B15}">
      <dsp:nvSpPr>
        <dsp:cNvPr id="0" name=""/>
        <dsp:cNvSpPr/>
      </dsp:nvSpPr>
      <dsp:spPr>
        <a:xfrm>
          <a:off x="-98019" y="1944848"/>
          <a:ext cx="7252823" cy="1294878"/>
        </a:xfrm>
        <a:prstGeom prst="roundRect">
          <a:avLst>
            <a:gd name="adj" fmla="val 1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1" lang="en-US" altLang="ja-JP" sz="3600" kern="1200" dirty="0" smtClean="0">
              <a:solidFill>
                <a:schemeClr val="tx1"/>
              </a:solidFill>
            </a:rPr>
            <a:t>Flood and inundation simulations</a:t>
          </a:r>
          <a:endParaRPr kumimoji="1" lang="ja-JP" altLang="en-US" sz="3600" kern="1200" dirty="0">
            <a:solidFill>
              <a:schemeClr val="tx1"/>
            </a:solidFill>
          </a:endParaRPr>
        </a:p>
      </dsp:txBody>
      <dsp:txXfrm>
        <a:off x="-60093" y="1982774"/>
        <a:ext cx="7176971" cy="1219026"/>
      </dsp:txXfrm>
    </dsp:sp>
    <dsp:sp modelId="{52BA7BDB-F23E-4F78-8879-453BDE161E2E}">
      <dsp:nvSpPr>
        <dsp:cNvPr id="0" name=""/>
        <dsp:cNvSpPr/>
      </dsp:nvSpPr>
      <dsp:spPr>
        <a:xfrm rot="5400000">
          <a:off x="3285602" y="3272099"/>
          <a:ext cx="485579" cy="582695"/>
        </a:xfrm>
        <a:prstGeom prs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kumimoji="1" lang="ja-JP" altLang="en-US" sz="2400" kern="1200"/>
        </a:p>
      </dsp:txBody>
      <dsp:txXfrm rot="-5400000">
        <a:off x="3353583" y="3320657"/>
        <a:ext cx="349617" cy="339905"/>
      </dsp:txXfrm>
    </dsp:sp>
    <dsp:sp modelId="{9FEC1D1C-F949-4738-A602-3CB57D8A7868}">
      <dsp:nvSpPr>
        <dsp:cNvPr id="0" name=""/>
        <dsp:cNvSpPr/>
      </dsp:nvSpPr>
      <dsp:spPr>
        <a:xfrm>
          <a:off x="0" y="3887166"/>
          <a:ext cx="7056784" cy="1294878"/>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1" lang="en-US" altLang="ja-JP" sz="3600" kern="1200" dirty="0" smtClean="0">
              <a:solidFill>
                <a:srgbClr val="FF0000"/>
              </a:solidFill>
            </a:rPr>
            <a:t>The worst case impact assessment</a:t>
          </a:r>
          <a:endParaRPr kumimoji="1" lang="ja-JP" altLang="en-US" sz="3600" kern="1200" dirty="0">
            <a:solidFill>
              <a:srgbClr val="FF0000"/>
            </a:solidFill>
          </a:endParaRPr>
        </a:p>
      </dsp:txBody>
      <dsp:txXfrm>
        <a:off x="37926" y="3925092"/>
        <a:ext cx="6980932" cy="121902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5438" tIns="47719" rIns="95438" bIns="47719" numCol="1" anchor="t" anchorCtr="0" compatLnSpc="1">
            <a:prstTxWarp prst="textNoShape">
              <a:avLst/>
            </a:prstTxWarp>
          </a:bodyPr>
          <a:lstStyle>
            <a:lvl1pPr>
              <a:defRPr sz="1300">
                <a:latin typeface="Tahoma" pitchFamily="34" charset="0"/>
              </a:defRPr>
            </a:lvl1pPr>
          </a:lstStyle>
          <a:p>
            <a:pPr>
              <a:defRPr/>
            </a:pPr>
            <a:endParaRPr lang="en-US" altLang="ja-JP"/>
          </a:p>
        </p:txBody>
      </p:sp>
      <p:sp>
        <p:nvSpPr>
          <p:cNvPr id="56323" name="Rectangle 3"/>
          <p:cNvSpPr>
            <a:spLocks noGrp="1" noChangeArrowheads="1"/>
          </p:cNvSpPr>
          <p:nvPr>
            <p:ph type="dt" sz="quarter" idx="1"/>
          </p:nvPr>
        </p:nvSpPr>
        <p:spPr bwMode="auto">
          <a:xfrm>
            <a:off x="4021138" y="0"/>
            <a:ext cx="3078162" cy="511175"/>
          </a:xfrm>
          <a:prstGeom prst="rect">
            <a:avLst/>
          </a:prstGeom>
          <a:noFill/>
          <a:ln w="9525">
            <a:noFill/>
            <a:miter lim="800000"/>
            <a:headEnd/>
            <a:tailEnd/>
          </a:ln>
          <a:effectLst/>
        </p:spPr>
        <p:txBody>
          <a:bodyPr vert="horz" wrap="square" lIns="95438" tIns="47719" rIns="95438" bIns="47719" numCol="1" anchor="t" anchorCtr="0" compatLnSpc="1">
            <a:prstTxWarp prst="textNoShape">
              <a:avLst/>
            </a:prstTxWarp>
          </a:bodyPr>
          <a:lstStyle>
            <a:lvl1pPr algn="r">
              <a:defRPr sz="1300">
                <a:latin typeface="Tahoma" pitchFamily="34" charset="0"/>
              </a:defRPr>
            </a:lvl1pPr>
          </a:lstStyle>
          <a:p>
            <a:pPr>
              <a:defRPr/>
            </a:pPr>
            <a:endParaRPr lang="en-US" altLang="ja-JP"/>
          </a:p>
        </p:txBody>
      </p:sp>
      <p:sp>
        <p:nvSpPr>
          <p:cNvPr id="56324" name="Rectangle 4"/>
          <p:cNvSpPr>
            <a:spLocks noGrp="1" noChangeArrowheads="1"/>
          </p:cNvSpPr>
          <p:nvPr>
            <p:ph type="ftr" sz="quarter" idx="2"/>
          </p:nvPr>
        </p:nvSpPr>
        <p:spPr bwMode="auto">
          <a:xfrm>
            <a:off x="0" y="9723438"/>
            <a:ext cx="3078163" cy="511175"/>
          </a:xfrm>
          <a:prstGeom prst="rect">
            <a:avLst/>
          </a:prstGeom>
          <a:noFill/>
          <a:ln w="9525">
            <a:noFill/>
            <a:miter lim="800000"/>
            <a:headEnd/>
            <a:tailEnd/>
          </a:ln>
          <a:effectLst/>
        </p:spPr>
        <p:txBody>
          <a:bodyPr vert="horz" wrap="square" lIns="95438" tIns="47719" rIns="95438" bIns="47719" numCol="1" anchor="b" anchorCtr="0" compatLnSpc="1">
            <a:prstTxWarp prst="textNoShape">
              <a:avLst/>
            </a:prstTxWarp>
          </a:bodyPr>
          <a:lstStyle>
            <a:lvl1pPr>
              <a:defRPr sz="1300">
                <a:latin typeface="Tahoma" pitchFamily="34" charset="0"/>
              </a:defRPr>
            </a:lvl1pPr>
          </a:lstStyle>
          <a:p>
            <a:pPr>
              <a:defRPr/>
            </a:pPr>
            <a:endParaRPr lang="en-US" altLang="ja-JP"/>
          </a:p>
        </p:txBody>
      </p:sp>
      <p:sp>
        <p:nvSpPr>
          <p:cNvPr id="56325" name="Rectangle 5"/>
          <p:cNvSpPr>
            <a:spLocks noGrp="1" noChangeArrowheads="1"/>
          </p:cNvSpPr>
          <p:nvPr>
            <p:ph type="sldNum" sz="quarter" idx="3"/>
          </p:nvPr>
        </p:nvSpPr>
        <p:spPr bwMode="auto">
          <a:xfrm>
            <a:off x="4021138" y="9723438"/>
            <a:ext cx="3078162" cy="511175"/>
          </a:xfrm>
          <a:prstGeom prst="rect">
            <a:avLst/>
          </a:prstGeom>
          <a:noFill/>
          <a:ln w="9525">
            <a:noFill/>
            <a:miter lim="800000"/>
            <a:headEnd/>
            <a:tailEnd/>
          </a:ln>
          <a:effectLst/>
        </p:spPr>
        <p:txBody>
          <a:bodyPr vert="horz" wrap="square" lIns="95438" tIns="47719" rIns="95438" bIns="47719" numCol="1" anchor="b" anchorCtr="0" compatLnSpc="1">
            <a:prstTxWarp prst="textNoShape">
              <a:avLst/>
            </a:prstTxWarp>
          </a:bodyPr>
          <a:lstStyle>
            <a:lvl1pPr algn="r">
              <a:defRPr sz="1300">
                <a:latin typeface="Tahoma" pitchFamily="34" charset="0"/>
              </a:defRPr>
            </a:lvl1pPr>
          </a:lstStyle>
          <a:p>
            <a:pPr>
              <a:defRPr/>
            </a:pPr>
            <a:fld id="{33FBD023-A4F4-45E2-B3F0-2E39BAEB7647}" type="slidenum">
              <a:rPr lang="ja-JP" altLang="en-US"/>
              <a:pPr>
                <a:defRPr/>
              </a:pPr>
              <a:t>‹#›</a:t>
            </a:fld>
            <a:endParaRPr lang="en-US" altLang="ja-JP"/>
          </a:p>
        </p:txBody>
      </p:sp>
    </p:spTree>
    <p:extLst>
      <p:ext uri="{BB962C8B-B14F-4D97-AF65-F5344CB8AC3E}">
        <p14:creationId xmlns:p14="http://schemas.microsoft.com/office/powerpoint/2010/main" val="24951205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3052763" cy="474663"/>
          </a:xfrm>
          <a:prstGeom prst="rect">
            <a:avLst/>
          </a:prstGeom>
          <a:noFill/>
          <a:ln w="9525">
            <a:noFill/>
            <a:miter lim="800000"/>
            <a:headEnd/>
            <a:tailEnd/>
          </a:ln>
          <a:effectLst/>
        </p:spPr>
        <p:txBody>
          <a:bodyPr vert="horz" wrap="square" lIns="95438" tIns="47719" rIns="95438" bIns="47719" numCol="1" anchor="t" anchorCtr="0" compatLnSpc="1">
            <a:prstTxWarp prst="textNoShape">
              <a:avLst/>
            </a:prstTxWarp>
          </a:bodyPr>
          <a:lstStyle>
            <a:lvl1pPr>
              <a:defRPr sz="1300">
                <a:latin typeface="Tahoma" pitchFamily="34" charset="0"/>
              </a:defRPr>
            </a:lvl1pPr>
          </a:lstStyle>
          <a:p>
            <a:pPr>
              <a:defRPr/>
            </a:pPr>
            <a:endParaRPr lang="en-US" altLang="ja-JP"/>
          </a:p>
        </p:txBody>
      </p:sp>
      <p:sp>
        <p:nvSpPr>
          <p:cNvPr id="65539" name="Rectangle 3"/>
          <p:cNvSpPr>
            <a:spLocks noGrp="1" noChangeArrowheads="1"/>
          </p:cNvSpPr>
          <p:nvPr>
            <p:ph type="dt" idx="1"/>
          </p:nvPr>
        </p:nvSpPr>
        <p:spPr bwMode="auto">
          <a:xfrm>
            <a:off x="4014788" y="0"/>
            <a:ext cx="3052762" cy="474663"/>
          </a:xfrm>
          <a:prstGeom prst="rect">
            <a:avLst/>
          </a:prstGeom>
          <a:noFill/>
          <a:ln w="9525">
            <a:noFill/>
            <a:miter lim="800000"/>
            <a:headEnd/>
            <a:tailEnd/>
          </a:ln>
          <a:effectLst/>
        </p:spPr>
        <p:txBody>
          <a:bodyPr vert="horz" wrap="square" lIns="95438" tIns="47719" rIns="95438" bIns="47719" numCol="1" anchor="t" anchorCtr="0" compatLnSpc="1">
            <a:prstTxWarp prst="textNoShape">
              <a:avLst/>
            </a:prstTxWarp>
          </a:bodyPr>
          <a:lstStyle>
            <a:lvl1pPr algn="r">
              <a:defRPr sz="1300">
                <a:latin typeface="Tahoma" pitchFamily="34" charset="0"/>
              </a:defRPr>
            </a:lvl1pPr>
          </a:lstStyle>
          <a:p>
            <a:pPr>
              <a:defRPr/>
            </a:pPr>
            <a:endParaRPr lang="en-US" altLang="ja-JP"/>
          </a:p>
        </p:txBody>
      </p:sp>
      <p:sp>
        <p:nvSpPr>
          <p:cNvPr id="51204" name="Rectangle 4"/>
          <p:cNvSpPr>
            <a:spLocks noGrp="1" noRot="1" noChangeAspect="1" noChangeArrowheads="1" noTextEdit="1"/>
          </p:cNvSpPr>
          <p:nvPr>
            <p:ph type="sldImg" idx="2"/>
          </p:nvPr>
        </p:nvSpPr>
        <p:spPr bwMode="auto">
          <a:xfrm>
            <a:off x="1047750" y="790575"/>
            <a:ext cx="5056188" cy="3792538"/>
          </a:xfrm>
          <a:prstGeom prst="rect">
            <a:avLst/>
          </a:prstGeom>
          <a:noFill/>
          <a:ln w="9525">
            <a:solidFill>
              <a:srgbClr val="000000"/>
            </a:solidFill>
            <a:miter lim="800000"/>
            <a:headEnd/>
            <a:tailEnd/>
          </a:ln>
        </p:spPr>
      </p:sp>
      <p:sp>
        <p:nvSpPr>
          <p:cNvPr id="65541" name="Rectangle 5"/>
          <p:cNvSpPr>
            <a:spLocks noGrp="1" noChangeArrowheads="1"/>
          </p:cNvSpPr>
          <p:nvPr>
            <p:ph type="body" sz="quarter" idx="3"/>
          </p:nvPr>
        </p:nvSpPr>
        <p:spPr bwMode="auto">
          <a:xfrm>
            <a:off x="965200" y="4899025"/>
            <a:ext cx="5218113" cy="4583113"/>
          </a:xfrm>
          <a:prstGeom prst="rect">
            <a:avLst/>
          </a:prstGeom>
          <a:noFill/>
          <a:ln w="9525">
            <a:noFill/>
            <a:miter lim="800000"/>
            <a:headEnd/>
            <a:tailEnd/>
          </a:ln>
          <a:effectLst/>
        </p:spPr>
        <p:txBody>
          <a:bodyPr vert="horz" wrap="square" lIns="95438" tIns="47719" rIns="95438" bIns="47719"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2 レベル</a:t>
            </a:r>
          </a:p>
          <a:p>
            <a:pPr lvl="2"/>
            <a:r>
              <a:rPr lang="ja-JP" altLang="en-US" noProof="0" smtClean="0"/>
              <a:t>第 3 レベル</a:t>
            </a:r>
          </a:p>
          <a:p>
            <a:pPr lvl="3"/>
            <a:r>
              <a:rPr lang="ja-JP" altLang="en-US" noProof="0" smtClean="0"/>
              <a:t>第 4 レベル</a:t>
            </a:r>
          </a:p>
          <a:p>
            <a:pPr lvl="4"/>
            <a:r>
              <a:rPr lang="ja-JP" altLang="en-US" noProof="0" smtClean="0"/>
              <a:t>第 5 レベル</a:t>
            </a:r>
          </a:p>
        </p:txBody>
      </p:sp>
      <p:sp>
        <p:nvSpPr>
          <p:cNvPr id="65542" name="Rectangle 6"/>
          <p:cNvSpPr>
            <a:spLocks noGrp="1" noChangeArrowheads="1"/>
          </p:cNvSpPr>
          <p:nvPr>
            <p:ph type="ftr" sz="quarter" idx="4"/>
          </p:nvPr>
        </p:nvSpPr>
        <p:spPr bwMode="auto">
          <a:xfrm>
            <a:off x="0" y="9720263"/>
            <a:ext cx="3052763" cy="552450"/>
          </a:xfrm>
          <a:prstGeom prst="rect">
            <a:avLst/>
          </a:prstGeom>
          <a:noFill/>
          <a:ln w="9525">
            <a:noFill/>
            <a:miter lim="800000"/>
            <a:headEnd/>
            <a:tailEnd/>
          </a:ln>
          <a:effectLst/>
        </p:spPr>
        <p:txBody>
          <a:bodyPr vert="horz" wrap="square" lIns="95438" tIns="47719" rIns="95438" bIns="47719" numCol="1" anchor="b" anchorCtr="0" compatLnSpc="1">
            <a:prstTxWarp prst="textNoShape">
              <a:avLst/>
            </a:prstTxWarp>
          </a:bodyPr>
          <a:lstStyle>
            <a:lvl1pPr>
              <a:defRPr sz="1300">
                <a:latin typeface="Tahoma" pitchFamily="34" charset="0"/>
              </a:defRPr>
            </a:lvl1pPr>
          </a:lstStyle>
          <a:p>
            <a:pPr>
              <a:defRPr/>
            </a:pPr>
            <a:endParaRPr lang="en-US" altLang="ja-JP"/>
          </a:p>
        </p:txBody>
      </p:sp>
      <p:sp>
        <p:nvSpPr>
          <p:cNvPr id="65543" name="Rectangle 7"/>
          <p:cNvSpPr>
            <a:spLocks noGrp="1" noChangeArrowheads="1"/>
          </p:cNvSpPr>
          <p:nvPr>
            <p:ph type="sldNum" sz="quarter" idx="5"/>
          </p:nvPr>
        </p:nvSpPr>
        <p:spPr bwMode="auto">
          <a:xfrm>
            <a:off x="4014788" y="9720263"/>
            <a:ext cx="3052762" cy="552450"/>
          </a:xfrm>
          <a:prstGeom prst="rect">
            <a:avLst/>
          </a:prstGeom>
          <a:noFill/>
          <a:ln w="9525">
            <a:noFill/>
            <a:miter lim="800000"/>
            <a:headEnd/>
            <a:tailEnd/>
          </a:ln>
          <a:effectLst/>
        </p:spPr>
        <p:txBody>
          <a:bodyPr vert="horz" wrap="square" lIns="95438" tIns="47719" rIns="95438" bIns="47719" numCol="1" anchor="b" anchorCtr="0" compatLnSpc="1">
            <a:prstTxWarp prst="textNoShape">
              <a:avLst/>
            </a:prstTxWarp>
          </a:bodyPr>
          <a:lstStyle>
            <a:lvl1pPr algn="r">
              <a:defRPr sz="1300">
                <a:latin typeface="Tahoma" pitchFamily="34" charset="0"/>
              </a:defRPr>
            </a:lvl1pPr>
          </a:lstStyle>
          <a:p>
            <a:pPr>
              <a:defRPr/>
            </a:pPr>
            <a:fld id="{7ABF1A10-F703-4928-9961-AAE5DBC222F3}" type="slidenum">
              <a:rPr lang="ja-JP" altLang="en-US"/>
              <a:pPr>
                <a:defRPr/>
              </a:pPr>
              <a:t>‹#›</a:t>
            </a:fld>
            <a:endParaRPr lang="en-US" altLang="ja-JP"/>
          </a:p>
        </p:txBody>
      </p:sp>
    </p:spTree>
    <p:extLst>
      <p:ext uri="{BB962C8B-B14F-4D97-AF65-F5344CB8AC3E}">
        <p14:creationId xmlns:p14="http://schemas.microsoft.com/office/powerpoint/2010/main" val="31131448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7ABF1A10-F703-4928-9961-AAE5DBC222F3}" type="slidenum">
              <a:rPr lang="ja-JP" altLang="en-US" smtClean="0"/>
              <a:pPr>
                <a:defRPr/>
              </a:pPr>
              <a:t>1</a:t>
            </a:fld>
            <a:endParaRPr lang="en-US" altLang="ja-JP"/>
          </a:p>
        </p:txBody>
      </p:sp>
    </p:spTree>
    <p:extLst>
      <p:ext uri="{BB962C8B-B14F-4D97-AF65-F5344CB8AC3E}">
        <p14:creationId xmlns:p14="http://schemas.microsoft.com/office/powerpoint/2010/main" val="4228902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AC8F7DA-28B7-457B-A05D-F280EBC250BF}" type="slidenum">
              <a:rPr lang="ja-JP" altLang="en-US" smtClean="0">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3909377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55D0206-E42E-4B34-ADBD-CD24D31E7DEB}" type="slidenum">
              <a:rPr lang="ja-JP" altLang="en-US" smtClean="0">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2453330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p:cNvSpPr>
            <a:spLocks noGrp="1"/>
          </p:cNvSpPr>
          <p:nvPr>
            <p:ph type="body" idx="1"/>
          </p:nvPr>
        </p:nvSpPr>
        <p:spPr bwMode="auto">
          <a:xfrm>
            <a:off x="709613" y="4860925"/>
            <a:ext cx="5680075"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Tree>
    <p:extLst>
      <p:ext uri="{BB962C8B-B14F-4D97-AF65-F5344CB8AC3E}">
        <p14:creationId xmlns:p14="http://schemas.microsoft.com/office/powerpoint/2010/main" val="3985381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3586C969-F907-4299-9EC5-6DDDB8B3BB9F}" type="slidenum">
              <a:rPr lang="en-US" altLang="ja-JP" smtClean="0">
                <a:solidFill>
                  <a:srgbClr val="000000"/>
                </a:solidFill>
              </a:rPr>
              <a:pPr eaLnBrk="1" hangingPunct="1"/>
              <a:t>26</a:t>
            </a:fld>
            <a:endParaRPr lang="en-US" altLang="ja-JP" smtClean="0">
              <a:solidFill>
                <a:srgbClr val="000000"/>
              </a:solidFill>
            </a:endParaRPr>
          </a:p>
        </p:txBody>
      </p:sp>
      <p:sp>
        <p:nvSpPr>
          <p:cNvPr id="128003" name="Rectangle 2"/>
          <p:cNvSpPr>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smtClean="0"/>
          </a:p>
        </p:txBody>
      </p:sp>
    </p:spTree>
    <p:extLst>
      <p:ext uri="{BB962C8B-B14F-4D97-AF65-F5344CB8AC3E}">
        <p14:creationId xmlns:p14="http://schemas.microsoft.com/office/powerpoint/2010/main" val="18752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ABF1A10-F703-4928-9961-AAE5DBC222F3}" type="slidenum">
              <a:rPr lang="ja-JP" altLang="en-US" smtClean="0">
                <a:solidFill>
                  <a:prstClr val="black"/>
                </a:solidFill>
              </a:rPr>
              <a:pPr>
                <a:defRPr/>
              </a:pPr>
              <a:t>28</a:t>
            </a:fld>
            <a:endParaRPr lang="en-US" altLang="ja-JP">
              <a:solidFill>
                <a:prstClr val="black"/>
              </a:solidFill>
            </a:endParaRPr>
          </a:p>
        </p:txBody>
      </p:sp>
    </p:spTree>
    <p:extLst>
      <p:ext uri="{BB962C8B-B14F-4D97-AF65-F5344CB8AC3E}">
        <p14:creationId xmlns:p14="http://schemas.microsoft.com/office/powerpoint/2010/main" val="1534620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FC8C20AE-69A4-41E3-AF87-5C44B9FB03F4}" type="slidenum">
              <a:rPr lang="ja-JP" altLang="en-US" smtClean="0">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503989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FC8C20AE-69A4-41E3-AF87-5C44B9FB03F4}" type="slidenum">
              <a:rPr lang="ja-JP" altLang="en-US" smtClean="0">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1608448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The quadratic function was applied to flooded area where cross-section of the river was accordingly changed with the over bank flow. The criterion to distinguish the type of the cross section is set by the number of upstream grids. When the number is larger than 35,000 (about 35,000 km</a:t>
            </a:r>
            <a:r>
              <a:rPr kumimoji="1" lang="en-US" altLang="ja-JP" sz="1200" kern="1200" baseline="30000" dirty="0" smtClean="0">
                <a:solidFill>
                  <a:schemeClr val="tx1"/>
                </a:solidFill>
                <a:effectLst/>
                <a:latin typeface="+mn-lt"/>
                <a:ea typeface="+mn-ea"/>
                <a:cs typeface="+mn-cs"/>
              </a:rPr>
              <a:t>2</a:t>
            </a:r>
            <a:r>
              <a:rPr kumimoji="1" lang="en-US" altLang="ja-JP" sz="1200" kern="1200" dirty="0" smtClean="0">
                <a:solidFill>
                  <a:schemeClr val="tx1"/>
                </a:solidFill>
                <a:effectLst/>
                <a:latin typeface="+mn-lt"/>
                <a:ea typeface="+mn-ea"/>
                <a:cs typeface="+mn-cs"/>
              </a:rPr>
              <a:t>) the quadratic cross section is adopted for representing the inundated areas. </a:t>
            </a:r>
            <a:r>
              <a:rPr kumimoji="1" lang="en-US" altLang="ja-JP" dirty="0" smtClean="0"/>
              <a:t/>
            </a:r>
            <a:br>
              <a:rPr kumimoji="1" lang="en-US" altLang="ja-JP" dirty="0" smtClean="0"/>
            </a:br>
            <a:r>
              <a:rPr kumimoji="1" lang="en-US" altLang="ja-JP" dirty="0" smtClean="0"/>
              <a:t>The value of B is equal to 1.06C^0.69; where C is catchment area at the points. These two values were determined and used in the Japanese catchment (</a:t>
            </a:r>
            <a:r>
              <a:rPr kumimoji="1" lang="en-US" altLang="ja-JP" dirty="0" err="1" smtClean="0"/>
              <a:t>Tachikawa</a:t>
            </a:r>
            <a:r>
              <a:rPr kumimoji="1" lang="en-US" altLang="ja-JP" dirty="0" smtClean="0"/>
              <a:t> et al., 2011). </a:t>
            </a:r>
          </a:p>
          <a:p>
            <a:r>
              <a:rPr kumimoji="1" lang="en-US" altLang="ja-JP" dirty="0" smtClean="0"/>
              <a:t>To reproduce the inundation phenomena of the flood 2011 in Thailand, we assumed the quadratic cross section shape. The cross section parameter a was set to 0.00012 to reproduce a flood discharge properly.</a:t>
            </a:r>
          </a:p>
          <a:p>
            <a:r>
              <a:rPr kumimoji="1" lang="en-US" altLang="ja-JP" sz="1200" kern="1200" dirty="0" smtClean="0">
                <a:solidFill>
                  <a:schemeClr val="tx1"/>
                </a:solidFill>
                <a:effectLst/>
                <a:latin typeface="+mn-lt"/>
                <a:ea typeface="+mn-ea"/>
                <a:cs typeface="+mn-cs"/>
              </a:rPr>
              <a:t> In this study, we used the values of </a:t>
            </a:r>
            <a:r>
              <a:rPr kumimoji="1" lang="en-US" altLang="ja-JP" sz="1200" i="1" kern="1200" dirty="0" smtClean="0">
                <a:solidFill>
                  <a:schemeClr val="tx1"/>
                </a:solidFill>
                <a:effectLst/>
                <a:latin typeface="+mn-lt"/>
                <a:ea typeface="+mn-ea"/>
                <a:cs typeface="+mn-cs"/>
              </a:rPr>
              <a:t>n</a:t>
            </a:r>
            <a:r>
              <a:rPr kumimoji="1" lang="en-US" altLang="ja-JP" sz="1200" kern="1200" dirty="0" smtClean="0">
                <a:solidFill>
                  <a:schemeClr val="tx1"/>
                </a:solidFill>
                <a:effectLst/>
                <a:latin typeface="+mn-lt"/>
                <a:ea typeface="+mn-ea"/>
                <a:cs typeface="+mn-cs"/>
              </a:rPr>
              <a:t> and </a:t>
            </a:r>
            <a:r>
              <a:rPr kumimoji="1" lang="en-US" altLang="ja-JP" sz="1200" i="1" kern="1200" dirty="0" smtClean="0">
                <a:solidFill>
                  <a:schemeClr val="tx1"/>
                </a:solidFill>
                <a:effectLst/>
                <a:latin typeface="+mn-lt"/>
                <a:ea typeface="+mn-ea"/>
                <a:cs typeface="+mn-cs"/>
              </a:rPr>
              <a:t>B</a:t>
            </a:r>
            <a:r>
              <a:rPr kumimoji="1" lang="en-US" altLang="ja-JP" sz="1200" kern="1200" dirty="0" smtClean="0">
                <a:solidFill>
                  <a:schemeClr val="tx1"/>
                </a:solidFill>
                <a:effectLst/>
                <a:latin typeface="+mn-lt"/>
                <a:ea typeface="+mn-ea"/>
                <a:cs typeface="+mn-cs"/>
              </a:rPr>
              <a:t> same as the original model, </a:t>
            </a:r>
            <a:r>
              <a:rPr kumimoji="1" lang="en-US" altLang="ja-JP" sz="1200" i="1" kern="1200" dirty="0" smtClean="0">
                <a:solidFill>
                  <a:schemeClr val="tx1"/>
                </a:solidFill>
                <a:effectLst/>
                <a:latin typeface="+mn-lt"/>
                <a:ea typeface="+mn-ea"/>
                <a:cs typeface="+mn-cs"/>
              </a:rPr>
              <a:t>n</a:t>
            </a:r>
            <a:r>
              <a:rPr kumimoji="1" lang="en-US" altLang="ja-JP" sz="1200" kern="1200" dirty="0" smtClean="0">
                <a:solidFill>
                  <a:schemeClr val="tx1"/>
                </a:solidFill>
                <a:effectLst/>
                <a:latin typeface="+mn-lt"/>
                <a:ea typeface="+mn-ea"/>
                <a:cs typeface="+mn-cs"/>
              </a:rPr>
              <a:t> = 0.03 m</a:t>
            </a:r>
            <a:r>
              <a:rPr kumimoji="1" lang="en-US" altLang="ja-JP" sz="1200" kern="1200" baseline="30000" dirty="0" smtClean="0">
                <a:solidFill>
                  <a:schemeClr val="tx1"/>
                </a:solidFill>
                <a:effectLst/>
                <a:latin typeface="+mn-lt"/>
                <a:ea typeface="+mn-ea"/>
                <a:cs typeface="+mn-cs"/>
              </a:rPr>
              <a:t>-1/3</a:t>
            </a:r>
            <a:r>
              <a:rPr kumimoji="1" lang="en-US" altLang="ja-JP" sz="1200" kern="1200" dirty="0" smtClean="0">
                <a:solidFill>
                  <a:schemeClr val="tx1"/>
                </a:solidFill>
                <a:effectLst/>
                <a:latin typeface="+mn-lt"/>
                <a:ea typeface="+mn-ea"/>
                <a:cs typeface="+mn-cs"/>
              </a:rPr>
              <a:t>s and 11.0 m</a:t>
            </a:r>
            <a:r>
              <a:rPr kumimoji="1" lang="en-US" altLang="ja-JP" sz="1200" kern="1200" baseline="30000" dirty="0" smtClean="0">
                <a:solidFill>
                  <a:schemeClr val="tx1"/>
                </a:solidFill>
                <a:effectLst/>
                <a:latin typeface="+mn-lt"/>
                <a:ea typeface="+mn-ea"/>
                <a:cs typeface="+mn-cs"/>
              </a:rPr>
              <a:t>-1/3</a:t>
            </a:r>
            <a:r>
              <a:rPr kumimoji="1" lang="en-US" altLang="ja-JP" sz="1200" kern="1200" dirty="0" smtClean="0">
                <a:solidFill>
                  <a:schemeClr val="tx1"/>
                </a:solidFill>
                <a:effectLst/>
                <a:latin typeface="+mn-lt"/>
                <a:ea typeface="+mn-ea"/>
                <a:cs typeface="+mn-cs"/>
              </a:rPr>
              <a:t>s for channel and slope flow, respectively.</a:t>
            </a:r>
            <a:r>
              <a:rPr kumimoji="1" lang="en-US" altLang="ja-JP" dirty="0" smtClean="0"/>
              <a:t/>
            </a:r>
            <a:br>
              <a:rPr kumimoji="1" lang="en-US" altLang="ja-JP" dirty="0" smtClean="0"/>
            </a:br>
            <a:r>
              <a:rPr kumimoji="1" lang="en-US" altLang="ja-JP" dirty="0" smtClean="0"/>
              <a:t/>
            </a:r>
            <a:br>
              <a:rPr kumimoji="1" lang="en-US" altLang="ja-JP" dirty="0" smtClean="0"/>
            </a:br>
            <a:r>
              <a:rPr kumimoji="1" lang="en-US" altLang="ja-JP" dirty="0" smtClean="0"/>
              <a:t>If H=</a:t>
            </a:r>
            <a:r>
              <a:rPr kumimoji="1" lang="en-US" altLang="ja-JP" baseline="0" dirty="0" smtClean="0"/>
              <a:t> 10 m T= 577.35 m T=2*(h/a)^(1/2)</a:t>
            </a:r>
            <a:endParaRPr kumimoji="1" lang="ja-JP" altLang="en-US" dirty="0"/>
          </a:p>
        </p:txBody>
      </p:sp>
      <p:sp>
        <p:nvSpPr>
          <p:cNvPr id="4" name="Slide Number Placeholder 3"/>
          <p:cNvSpPr>
            <a:spLocks noGrp="1"/>
          </p:cNvSpPr>
          <p:nvPr>
            <p:ph type="sldNum" sz="quarter" idx="10"/>
          </p:nvPr>
        </p:nvSpPr>
        <p:spPr/>
        <p:txBody>
          <a:bodyPr/>
          <a:lstStyle/>
          <a:p>
            <a:fld id="{FC8C20AE-69A4-41E3-AF87-5C44B9FB03F4}" type="slidenum">
              <a:rPr lang="ja-JP" altLang="en-US" smtClean="0">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4233759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According to the value of </a:t>
                </a:r>
                <a14:m>
                  <m:oMath xmlns:m="http://schemas.openxmlformats.org/officeDocument/2006/math">
                    <m:r>
                      <a:rPr kumimoji="1" lang="en-US" altLang="ja-JP" sz="1200" i="1" kern="1200">
                        <a:solidFill>
                          <a:schemeClr val="tx1"/>
                        </a:solidFill>
                        <a:effectLst/>
                        <a:latin typeface="Cambria Math"/>
                        <a:ea typeface="+mn-ea"/>
                        <a:cs typeface="+mn-cs"/>
                      </a:rPr>
                      <m:t>∆</m:t>
                    </m:r>
                    <m:r>
                      <a:rPr kumimoji="1" lang="en-US" altLang="ja-JP" sz="1200" i="1" kern="1200">
                        <a:solidFill>
                          <a:schemeClr val="tx1"/>
                        </a:solidFill>
                        <a:effectLst/>
                        <a:latin typeface="Cambria Math"/>
                        <a:ea typeface="+mn-ea"/>
                        <a:cs typeface="+mn-cs"/>
                      </a:rPr>
                      <m:t>h</m:t>
                    </m:r>
                  </m:oMath>
                </a14:m>
                <a:r>
                  <a:rPr kumimoji="1" lang="en-US" altLang="ja-JP" sz="1200" kern="1200" dirty="0">
                    <a:solidFill>
                      <a:schemeClr val="tx1"/>
                    </a:solidFill>
                    <a:effectLst/>
                    <a:latin typeface="+mn-lt"/>
                    <a:ea typeface="+mn-ea"/>
                    <a:cs typeface="+mn-cs"/>
                  </a:rPr>
                  <a:t> indicating the lateral flow direction, the lateral inflow can be either positive or negative. To calculate water height in the floodplain pond </a:t>
                </a:r>
                <a:r>
                  <a:rPr kumimoji="1" lang="en-US" altLang="ja-JP" sz="1200" i="1" kern="1200" dirty="0" err="1">
                    <a:solidFill>
                      <a:schemeClr val="tx1"/>
                    </a:solidFill>
                    <a:effectLst/>
                    <a:latin typeface="+mn-lt"/>
                    <a:ea typeface="+mn-ea"/>
                    <a:cs typeface="+mn-cs"/>
                  </a:rPr>
                  <a:t>h</a:t>
                </a:r>
                <a:r>
                  <a:rPr kumimoji="1" lang="en-US" altLang="ja-JP" sz="1200" i="1" kern="1200" baseline="-25000" dirty="0" err="1">
                    <a:solidFill>
                      <a:schemeClr val="tx1"/>
                    </a:solidFill>
                    <a:effectLst/>
                    <a:latin typeface="+mn-lt"/>
                    <a:ea typeface="+mn-ea"/>
                    <a:cs typeface="+mn-cs"/>
                  </a:rPr>
                  <a:t>p</a:t>
                </a:r>
                <a:r>
                  <a:rPr kumimoji="1" lang="en-US" altLang="ja-JP" sz="1200" kern="1200" dirty="0">
                    <a:solidFill>
                      <a:schemeClr val="tx1"/>
                    </a:solidFill>
                    <a:effectLst/>
                    <a:latin typeface="+mn-lt"/>
                    <a:ea typeface="+mn-ea"/>
                    <a:cs typeface="+mn-cs"/>
                  </a:rPr>
                  <a:t>, we set datum at the river bed and identify a suitable elevation for floodplain pond </a:t>
                </a:r>
                <a:r>
                  <a:rPr kumimoji="1" lang="en-US" altLang="ja-JP" sz="1200" i="1" kern="1200" dirty="0" err="1">
                    <a:solidFill>
                      <a:schemeClr val="tx1"/>
                    </a:solidFill>
                    <a:effectLst/>
                    <a:latin typeface="+mn-lt"/>
                    <a:ea typeface="+mn-ea"/>
                    <a:cs typeface="+mn-cs"/>
                  </a:rPr>
                  <a:t>Elev</a:t>
                </a:r>
                <a:r>
                  <a:rPr kumimoji="1" lang="en-US" altLang="ja-JP" sz="1200" i="1" kern="1200" baseline="-25000" dirty="0" err="1">
                    <a:solidFill>
                      <a:schemeClr val="tx1"/>
                    </a:solidFill>
                    <a:effectLst/>
                    <a:latin typeface="+mn-lt"/>
                    <a:ea typeface="+mn-ea"/>
                    <a:cs typeface="+mn-cs"/>
                  </a:rPr>
                  <a:t>p</a:t>
                </a:r>
                <a:r>
                  <a:rPr kumimoji="1" lang="en-US" altLang="ja-JP" sz="1200" kern="1200" dirty="0">
                    <a:solidFill>
                      <a:schemeClr val="tx1"/>
                    </a:solidFill>
                    <a:effectLst/>
                    <a:latin typeface="+mn-lt"/>
                    <a:ea typeface="+mn-ea"/>
                    <a:cs typeface="+mn-cs"/>
                  </a:rPr>
                  <a:t>. </a:t>
                </a:r>
                <a:endParaRPr kumimoji="1" lang="ja-JP" altLang="en-US" dirty="0"/>
              </a:p>
            </p:txBody>
          </p:sp>
        </mc:Choice>
        <mc:Fallback xmlns="">
          <p:sp>
            <p:nvSpPr>
              <p:cNvPr id="3" name="Notes Placeholder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According to the value of </a:t>
                </a:r>
                <a:r>
                  <a:rPr kumimoji="1" lang="en-US" altLang="ja-JP" sz="1200" i="0" kern="1200">
                    <a:solidFill>
                      <a:schemeClr val="tx1"/>
                    </a:solidFill>
                    <a:effectLst/>
                    <a:latin typeface="+mn-lt"/>
                    <a:ea typeface="+mn-ea"/>
                    <a:cs typeface="+mn-cs"/>
                  </a:rPr>
                  <a:t>∆ℎ</a:t>
                </a:r>
                <a:r>
                  <a:rPr kumimoji="1" lang="en-US" altLang="ja-JP" sz="1200" kern="1200" dirty="0">
                    <a:solidFill>
                      <a:schemeClr val="tx1"/>
                    </a:solidFill>
                    <a:effectLst/>
                    <a:latin typeface="+mn-lt"/>
                    <a:ea typeface="+mn-ea"/>
                    <a:cs typeface="+mn-cs"/>
                  </a:rPr>
                  <a:t> indicating the lateral flow direction, the lateral inflow can be either positive or negative. To calculate water height in the floodplain pond </a:t>
                </a:r>
                <a:r>
                  <a:rPr kumimoji="1" lang="en-US" altLang="ja-JP" sz="1200" i="1" kern="1200" dirty="0" err="1">
                    <a:solidFill>
                      <a:schemeClr val="tx1"/>
                    </a:solidFill>
                    <a:effectLst/>
                    <a:latin typeface="+mn-lt"/>
                    <a:ea typeface="+mn-ea"/>
                    <a:cs typeface="+mn-cs"/>
                  </a:rPr>
                  <a:t>h</a:t>
                </a:r>
                <a:r>
                  <a:rPr kumimoji="1" lang="en-US" altLang="ja-JP" sz="1200" i="1" kern="1200" baseline="-25000" dirty="0" err="1">
                    <a:solidFill>
                      <a:schemeClr val="tx1"/>
                    </a:solidFill>
                    <a:effectLst/>
                    <a:latin typeface="+mn-lt"/>
                    <a:ea typeface="+mn-ea"/>
                    <a:cs typeface="+mn-cs"/>
                  </a:rPr>
                  <a:t>p</a:t>
                </a:r>
                <a:r>
                  <a:rPr kumimoji="1" lang="en-US" altLang="ja-JP" sz="1200" kern="1200" dirty="0">
                    <a:solidFill>
                      <a:schemeClr val="tx1"/>
                    </a:solidFill>
                    <a:effectLst/>
                    <a:latin typeface="+mn-lt"/>
                    <a:ea typeface="+mn-ea"/>
                    <a:cs typeface="+mn-cs"/>
                  </a:rPr>
                  <a:t>, we set datum at the river bed and identify a suitable elevation for floodplain pond </a:t>
                </a:r>
                <a:r>
                  <a:rPr kumimoji="1" lang="en-US" altLang="ja-JP" sz="1200" i="1" kern="1200" dirty="0" err="1">
                    <a:solidFill>
                      <a:schemeClr val="tx1"/>
                    </a:solidFill>
                    <a:effectLst/>
                    <a:latin typeface="+mn-lt"/>
                    <a:ea typeface="+mn-ea"/>
                    <a:cs typeface="+mn-cs"/>
                  </a:rPr>
                  <a:t>Elev</a:t>
                </a:r>
                <a:r>
                  <a:rPr kumimoji="1" lang="en-US" altLang="ja-JP" sz="1200" i="1" kern="1200" baseline="-25000" dirty="0" err="1">
                    <a:solidFill>
                      <a:schemeClr val="tx1"/>
                    </a:solidFill>
                    <a:effectLst/>
                    <a:latin typeface="+mn-lt"/>
                    <a:ea typeface="+mn-ea"/>
                    <a:cs typeface="+mn-cs"/>
                  </a:rPr>
                  <a:t>p</a:t>
                </a:r>
                <a:r>
                  <a:rPr kumimoji="1" lang="en-US" altLang="ja-JP" sz="1200" kern="1200" dirty="0">
                    <a:solidFill>
                      <a:schemeClr val="tx1"/>
                    </a:solidFill>
                    <a:effectLst/>
                    <a:latin typeface="+mn-lt"/>
                    <a:ea typeface="+mn-ea"/>
                    <a:cs typeface="+mn-cs"/>
                  </a:rPr>
                  <a:t>. </a:t>
                </a:r>
                <a:endParaRPr kumimoji="1" lang="ja-JP" altLang="en-US" dirty="0"/>
              </a:p>
            </p:txBody>
          </p:sp>
        </mc:Fallback>
      </mc:AlternateContent>
      <p:sp>
        <p:nvSpPr>
          <p:cNvPr id="4" name="Slide Number Placeholder 3"/>
          <p:cNvSpPr>
            <a:spLocks noGrp="1"/>
          </p:cNvSpPr>
          <p:nvPr>
            <p:ph type="sldNum" sz="quarter" idx="10"/>
          </p:nvPr>
        </p:nvSpPr>
        <p:spPr/>
        <p:txBody>
          <a:bodyPr/>
          <a:lstStyle/>
          <a:p>
            <a:fld id="{FC8C20AE-69A4-41E3-AF87-5C44B9FB03F4}" type="slidenum">
              <a:rPr lang="ja-JP" altLang="en-US" smtClean="0">
                <a:solidFill>
                  <a:prstClr val="black"/>
                </a:solidFill>
              </a:rPr>
              <a:pPr/>
              <a:t>34</a:t>
            </a:fld>
            <a:endParaRPr lang="ja-JP" altLang="en-US">
              <a:solidFill>
                <a:prstClr val="black"/>
              </a:solidFill>
            </a:endParaRPr>
          </a:p>
        </p:txBody>
      </p:sp>
    </p:spTree>
    <p:extLst>
      <p:ext uri="{BB962C8B-B14F-4D97-AF65-F5344CB8AC3E}">
        <p14:creationId xmlns:p14="http://schemas.microsoft.com/office/powerpoint/2010/main" val="774423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-if then rule </a:t>
            </a:r>
          </a:p>
          <a:p>
            <a:r>
              <a:rPr kumimoji="1" lang="en-US" altLang="ja-JP" sz="1200" kern="1200" dirty="0" smtClean="0">
                <a:solidFill>
                  <a:schemeClr val="tx1"/>
                </a:solidFill>
                <a:effectLst/>
                <a:latin typeface="+mn-lt"/>
                <a:ea typeface="+mn-ea"/>
                <a:cs typeface="+mn-cs"/>
              </a:rPr>
              <a:t>-</a:t>
            </a:r>
            <a:r>
              <a:rPr kumimoji="1" lang="en-US" altLang="ja-JP" sz="1200" kern="1200" baseline="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dam operation model was embedded into some particular grids of 1K-FRM where the dams locate. An algorithm to develop a general reservoir operating rules was a flexible function that can be adjusted for different dam features. </a:t>
            </a:r>
          </a:p>
          <a:p>
            <a:r>
              <a:rPr kumimoji="1" lang="en-US" altLang="ja-JP" sz="1200" kern="1200" dirty="0" smtClean="0">
                <a:solidFill>
                  <a:schemeClr val="tx1"/>
                </a:solidFill>
                <a:effectLst/>
                <a:latin typeface="+mn-lt"/>
                <a:ea typeface="+mn-ea"/>
                <a:cs typeface="+mn-cs"/>
              </a:rPr>
              <a:t>-1964  The </a:t>
            </a:r>
            <a:r>
              <a:rPr kumimoji="1" lang="en-US" altLang="ja-JP" sz="1200" kern="1200" dirty="0" err="1" smtClean="0">
                <a:solidFill>
                  <a:schemeClr val="tx1"/>
                </a:solidFill>
                <a:effectLst/>
                <a:latin typeface="+mn-lt"/>
                <a:ea typeface="+mn-ea"/>
                <a:cs typeface="+mn-cs"/>
              </a:rPr>
              <a:t>Bhumibol</a:t>
            </a:r>
            <a:r>
              <a:rPr kumimoji="1" lang="en-US" altLang="ja-JP" sz="1200" kern="1200" dirty="0" smtClean="0">
                <a:solidFill>
                  <a:schemeClr val="tx1"/>
                </a:solidFill>
                <a:effectLst/>
                <a:latin typeface="+mn-lt"/>
                <a:ea typeface="+mn-ea"/>
                <a:cs typeface="+mn-cs"/>
              </a:rPr>
              <a:t> (BB) dam spillway capacity 6,000 m</a:t>
            </a:r>
            <a:r>
              <a:rPr kumimoji="1" lang="en-US" altLang="ja-JP" sz="1200" kern="1200" baseline="30000" dirty="0" smtClean="0">
                <a:solidFill>
                  <a:schemeClr val="tx1"/>
                </a:solidFill>
                <a:effectLst/>
                <a:latin typeface="+mn-lt"/>
                <a:ea typeface="+mn-ea"/>
                <a:cs typeface="+mn-cs"/>
              </a:rPr>
              <a:t>3</a:t>
            </a:r>
            <a:r>
              <a:rPr kumimoji="1" lang="en-US" altLang="ja-JP" sz="1200" kern="1200" dirty="0" smtClean="0">
                <a:solidFill>
                  <a:schemeClr val="tx1"/>
                </a:solidFill>
                <a:effectLst/>
                <a:latin typeface="+mn-lt"/>
                <a:ea typeface="+mn-ea"/>
                <a:cs typeface="+mn-cs"/>
              </a:rPr>
              <a:t>/s .</a:t>
            </a:r>
          </a:p>
          <a:p>
            <a:r>
              <a:rPr kumimoji="1" lang="en-US" altLang="ja-JP" sz="1200" kern="1200" dirty="0" smtClean="0">
                <a:solidFill>
                  <a:schemeClr val="tx1"/>
                </a:solidFill>
                <a:effectLst/>
                <a:latin typeface="+mn-lt"/>
                <a:ea typeface="+mn-ea"/>
                <a:cs typeface="+mn-cs"/>
              </a:rPr>
              <a:t>-Afterwards, in 1974 the </a:t>
            </a:r>
            <a:r>
              <a:rPr kumimoji="1" lang="en-US" altLang="ja-JP" sz="1200" kern="1200" dirty="0" err="1" smtClean="0">
                <a:solidFill>
                  <a:schemeClr val="tx1"/>
                </a:solidFill>
                <a:effectLst/>
                <a:latin typeface="+mn-lt"/>
                <a:ea typeface="+mn-ea"/>
                <a:cs typeface="+mn-cs"/>
              </a:rPr>
              <a:t>Sirikit</a:t>
            </a:r>
            <a:r>
              <a:rPr kumimoji="1" lang="en-US" altLang="ja-JP" sz="1200" kern="1200" dirty="0" smtClean="0">
                <a:solidFill>
                  <a:schemeClr val="tx1"/>
                </a:solidFill>
                <a:effectLst/>
                <a:latin typeface="+mn-lt"/>
                <a:ea typeface="+mn-ea"/>
                <a:cs typeface="+mn-cs"/>
              </a:rPr>
              <a:t> (SK) dam the spillway capacity 3,250 m</a:t>
            </a:r>
            <a:r>
              <a:rPr kumimoji="1" lang="en-US" altLang="ja-JP" sz="1200" kern="1200" baseline="30000" dirty="0" smtClean="0">
                <a:solidFill>
                  <a:schemeClr val="tx1"/>
                </a:solidFill>
                <a:effectLst/>
                <a:latin typeface="+mn-lt"/>
                <a:ea typeface="+mn-ea"/>
                <a:cs typeface="+mn-cs"/>
              </a:rPr>
              <a:t>3</a:t>
            </a:r>
            <a:r>
              <a:rPr kumimoji="1" lang="en-US" altLang="ja-JP" sz="1200" kern="1200" dirty="0" smtClean="0">
                <a:solidFill>
                  <a:schemeClr val="tx1"/>
                </a:solidFill>
                <a:effectLst/>
                <a:latin typeface="+mn-lt"/>
                <a:ea typeface="+mn-ea"/>
                <a:cs typeface="+mn-cs"/>
              </a:rPr>
              <a:t>/s for the multi-purposes in the Nan River basin.</a:t>
            </a:r>
            <a:endParaRPr kumimoji="1" lang="ja-JP" altLang="en-US" dirty="0"/>
          </a:p>
        </p:txBody>
      </p:sp>
      <p:sp>
        <p:nvSpPr>
          <p:cNvPr id="4" name="Slide Number Placeholder 3"/>
          <p:cNvSpPr>
            <a:spLocks noGrp="1"/>
          </p:cNvSpPr>
          <p:nvPr>
            <p:ph type="sldNum" sz="quarter" idx="10"/>
          </p:nvPr>
        </p:nvSpPr>
        <p:spPr/>
        <p:txBody>
          <a:bodyPr/>
          <a:lstStyle/>
          <a:p>
            <a:fld id="{FC8C20AE-69A4-41E3-AF87-5C44B9FB03F4}" type="slidenum">
              <a:rPr lang="ja-JP" altLang="en-US" smtClean="0">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468484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ABF1A10-F703-4928-9961-AAE5DBC222F3}" type="slidenum">
              <a:rPr lang="ja-JP" altLang="en-US" smtClean="0"/>
              <a:pPr>
                <a:defRPr/>
              </a:pPr>
              <a:t>7</a:t>
            </a:fld>
            <a:endParaRPr lang="en-US" altLang="ja-JP"/>
          </a:p>
        </p:txBody>
      </p:sp>
    </p:spTree>
    <p:extLst>
      <p:ext uri="{BB962C8B-B14F-4D97-AF65-F5344CB8AC3E}">
        <p14:creationId xmlns:p14="http://schemas.microsoft.com/office/powerpoint/2010/main" val="1219903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FC8C20AE-69A4-41E3-AF87-5C44B9FB03F4}" type="slidenum">
              <a:rPr lang="ja-JP" altLang="en-US" smtClean="0">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643278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-To examine the applicability of the proposed method developed and embedded in the 1K-FRM, simulation was performed using input data obtained from the SXAJ model with model parameters listed in </a:t>
            </a:r>
            <a:r>
              <a:rPr kumimoji="1" lang="en-US" altLang="ja-JP" sz="1200" b="1" kern="1200" dirty="0" smtClean="0">
                <a:solidFill>
                  <a:schemeClr val="tx1"/>
                </a:solidFill>
                <a:effectLst/>
                <a:latin typeface="+mn-lt"/>
                <a:ea typeface="+mn-ea"/>
                <a:cs typeface="+mn-cs"/>
              </a:rPr>
              <a:t>Table 3.2-1</a:t>
            </a:r>
            <a:r>
              <a:rPr kumimoji="1" lang="en-US" altLang="ja-JP" sz="1200" kern="1200" dirty="0" smtClean="0">
                <a:solidFill>
                  <a:schemeClr val="tx1"/>
                </a:solidFill>
                <a:effectLst/>
                <a:latin typeface="+mn-lt"/>
                <a:ea typeface="+mn-ea"/>
                <a:cs typeface="+mn-cs"/>
              </a:rPr>
              <a:t>. </a:t>
            </a:r>
          </a:p>
          <a:p>
            <a:r>
              <a:rPr kumimoji="1" lang="en-US" altLang="ja-JP" sz="1200" kern="1200" dirty="0" smtClean="0">
                <a:solidFill>
                  <a:schemeClr val="tx1"/>
                </a:solidFill>
                <a:effectLst/>
                <a:latin typeface="+mn-lt"/>
                <a:ea typeface="+mn-ea"/>
                <a:cs typeface="+mn-cs"/>
              </a:rPr>
              <a:t>-Excess rainfall was then routed by the 1K-FRM, including the effects of dam release and inundation. Final results best fitting observed and simulated hydrographs are shown </a:t>
            </a:r>
          </a:p>
          <a:p>
            <a:r>
              <a:rPr kumimoji="1" lang="en-US" altLang="ja-JP" sz="1200" kern="1200" dirty="0" smtClean="0">
                <a:solidFill>
                  <a:schemeClr val="tx1"/>
                </a:solidFill>
                <a:effectLst/>
                <a:latin typeface="+mn-lt"/>
                <a:ea typeface="+mn-ea"/>
                <a:cs typeface="+mn-cs"/>
              </a:rPr>
              <a:t>-When data on simulated inflow including the inundation effect and observed inflow is analyzed, Nash-Sutcliffe efficiency (NSE) was 0.60 and 0.68, coefficient of determination (R</a:t>
            </a:r>
            <a:r>
              <a:rPr kumimoji="1" lang="en-US" altLang="ja-JP" sz="1200" kern="1200" baseline="30000" dirty="0" smtClean="0">
                <a:solidFill>
                  <a:schemeClr val="tx1"/>
                </a:solidFill>
                <a:effectLst/>
                <a:latin typeface="+mn-lt"/>
                <a:ea typeface="+mn-ea"/>
                <a:cs typeface="+mn-cs"/>
              </a:rPr>
              <a:t>2</a:t>
            </a:r>
            <a:r>
              <a:rPr kumimoji="1" lang="en-US" altLang="ja-JP" sz="1200" kern="1200" dirty="0" smtClean="0">
                <a:solidFill>
                  <a:schemeClr val="tx1"/>
                </a:solidFill>
                <a:effectLst/>
                <a:latin typeface="+mn-lt"/>
                <a:ea typeface="+mn-ea"/>
                <a:cs typeface="+mn-cs"/>
              </a:rPr>
              <a:t>) was 0.61 and 0.73, and root mean square error (RMSE) was 320 m</a:t>
            </a:r>
            <a:r>
              <a:rPr kumimoji="1" lang="en-US" altLang="ja-JP" sz="1200" kern="1200" baseline="30000" dirty="0" smtClean="0">
                <a:solidFill>
                  <a:schemeClr val="tx1"/>
                </a:solidFill>
                <a:effectLst/>
                <a:latin typeface="+mn-lt"/>
                <a:ea typeface="+mn-ea"/>
                <a:cs typeface="+mn-cs"/>
              </a:rPr>
              <a:t>3</a:t>
            </a:r>
            <a:r>
              <a:rPr kumimoji="1" lang="en-US" altLang="ja-JP" sz="1200" kern="1200" dirty="0" smtClean="0">
                <a:solidFill>
                  <a:schemeClr val="tx1"/>
                </a:solidFill>
                <a:effectLst/>
                <a:latin typeface="+mn-lt"/>
                <a:ea typeface="+mn-ea"/>
                <a:cs typeface="+mn-cs"/>
              </a:rPr>
              <a:t>/s and 275 m</a:t>
            </a:r>
            <a:r>
              <a:rPr kumimoji="1" lang="en-US" altLang="ja-JP" sz="1200" kern="1200" baseline="30000" dirty="0" smtClean="0">
                <a:solidFill>
                  <a:schemeClr val="tx1"/>
                </a:solidFill>
                <a:effectLst/>
                <a:latin typeface="+mn-lt"/>
                <a:ea typeface="+mn-ea"/>
                <a:cs typeface="+mn-cs"/>
              </a:rPr>
              <a:t>3</a:t>
            </a:r>
            <a:r>
              <a:rPr kumimoji="1" lang="en-US" altLang="ja-JP" sz="1200" kern="1200" dirty="0" smtClean="0">
                <a:solidFill>
                  <a:schemeClr val="tx1"/>
                </a:solidFill>
                <a:effectLst/>
                <a:latin typeface="+mn-lt"/>
                <a:ea typeface="+mn-ea"/>
                <a:cs typeface="+mn-cs"/>
              </a:rPr>
              <a:t>/s at the BB and SK dams</a:t>
            </a:r>
          </a:p>
        </p:txBody>
      </p:sp>
      <p:sp>
        <p:nvSpPr>
          <p:cNvPr id="4" name="Slide Number Placeholder 3"/>
          <p:cNvSpPr>
            <a:spLocks noGrp="1"/>
          </p:cNvSpPr>
          <p:nvPr>
            <p:ph type="sldNum" sz="quarter" idx="10"/>
          </p:nvPr>
        </p:nvSpPr>
        <p:spPr/>
        <p:txBody>
          <a:bodyPr/>
          <a:lstStyle/>
          <a:p>
            <a:fld id="{FC8C20AE-69A4-41E3-AF87-5C44B9FB03F4}" type="slidenum">
              <a:rPr lang="ja-JP" altLang="en-US" smtClean="0">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4271999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FC8C20AE-69A4-41E3-AF87-5C44B9FB03F4}" type="slidenum">
              <a:rPr lang="ja-JP" altLang="en-US" smtClean="0">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643278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ltLang="ja-JP" dirty="0" smtClean="0">
                <a:solidFill>
                  <a:srgbClr val="0000CC"/>
                </a:solidFill>
                <a:latin typeface="Arial Rounded MT Bold" panose="020F0704030504030204" pitchFamily="34" charset="0"/>
              </a:rPr>
              <a:t>General circulation model (GCM) </a:t>
            </a:r>
          </a:p>
          <a:p>
            <a:pPr algn="just"/>
            <a:r>
              <a:rPr lang="en-US" altLang="ja-JP" dirty="0" smtClean="0">
                <a:latin typeface="Arial Rounded MT Bold" panose="020F0704030504030204" pitchFamily="34" charset="0"/>
              </a:rPr>
              <a:t>is the effective tool available today for well understanding of the interaction of the atmosphere, ocean, land surface, and ice for understanding of a changing climate behavior in long term.</a:t>
            </a:r>
            <a:endParaRPr lang="ja-JP" altLang="en-US" dirty="0" smtClean="0">
              <a:latin typeface="Arial Rounded MT Bold" panose="020F0704030504030204" pitchFamily="34" charset="0"/>
            </a:endParaRPr>
          </a:p>
          <a:p>
            <a:endParaRPr kumimoji="1" lang="ja-JP" altLang="en-US" dirty="0"/>
          </a:p>
        </p:txBody>
      </p:sp>
      <p:sp>
        <p:nvSpPr>
          <p:cNvPr id="4" name="Slide Number Placeholder 3"/>
          <p:cNvSpPr>
            <a:spLocks noGrp="1"/>
          </p:cNvSpPr>
          <p:nvPr>
            <p:ph type="sldNum" sz="quarter" idx="10"/>
          </p:nvPr>
        </p:nvSpPr>
        <p:spPr/>
        <p:txBody>
          <a:bodyPr/>
          <a:lstStyle/>
          <a:p>
            <a:fld id="{FC8C20AE-69A4-41E3-AF87-5C44B9FB03F4}" type="slidenum">
              <a:rPr lang="ja-JP" altLang="en-US" smtClean="0">
                <a:solidFill>
                  <a:prstClr val="black"/>
                </a:solidFill>
              </a:rPr>
              <a:pPr/>
              <a:t>40</a:t>
            </a:fld>
            <a:endParaRPr lang="ja-JP" altLang="en-US">
              <a:solidFill>
                <a:prstClr val="black"/>
              </a:solidFill>
            </a:endParaRPr>
          </a:p>
        </p:txBody>
      </p:sp>
    </p:spTree>
    <p:extLst>
      <p:ext uri="{BB962C8B-B14F-4D97-AF65-F5344CB8AC3E}">
        <p14:creationId xmlns:p14="http://schemas.microsoft.com/office/powerpoint/2010/main" val="185733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FC8C20AE-69A4-41E3-AF87-5C44B9FB03F4}" type="slidenum">
              <a:rPr lang="ja-JP" altLang="en-US" smtClean="0">
                <a:solidFill>
                  <a:prstClr val="black"/>
                </a:solidFill>
              </a:rPr>
              <a:pPr/>
              <a:t>41</a:t>
            </a:fld>
            <a:endParaRPr lang="ja-JP" altLang="en-US">
              <a:solidFill>
                <a:prstClr val="black"/>
              </a:solidFill>
            </a:endParaRPr>
          </a:p>
        </p:txBody>
      </p:sp>
    </p:spTree>
    <p:extLst>
      <p:ext uri="{BB962C8B-B14F-4D97-AF65-F5344CB8AC3E}">
        <p14:creationId xmlns:p14="http://schemas.microsoft.com/office/powerpoint/2010/main" val="4073404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The figure shows trends of both observed and simulated discharge are compatible to increase at the 0.18 and 0.25 % level.</a:t>
            </a:r>
            <a:br>
              <a:rPr kumimoji="1" lang="en-US"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-SPA</a:t>
            </a:r>
            <a:r>
              <a:rPr kumimoji="1" lang="en-US" altLang="ja-JP" sz="1200" kern="1200" baseline="0" dirty="0" smtClean="0">
                <a:solidFill>
                  <a:schemeClr val="tx1"/>
                </a:solidFill>
                <a:effectLst/>
                <a:latin typeface="+mn-lt"/>
                <a:ea typeface="+mn-ea"/>
                <a:cs typeface="+mn-cs"/>
              </a:rPr>
              <a:t> runoff 19.7% of rainfall</a:t>
            </a:r>
          </a:p>
          <a:p>
            <a:r>
              <a:rPr kumimoji="1" lang="en-US" altLang="ja-JP" sz="1200" kern="1200" baseline="0" dirty="0" smtClean="0">
                <a:solidFill>
                  <a:schemeClr val="tx1"/>
                </a:solidFill>
                <a:effectLst/>
                <a:latin typeface="+mn-lt"/>
                <a:ea typeface="+mn-ea"/>
                <a:cs typeface="+mn-cs"/>
              </a:rPr>
              <a:t>-SNA runoff 18.6% of rainfall</a:t>
            </a:r>
          </a:p>
          <a:p>
            <a:r>
              <a:rPr kumimoji="1" lang="en-US" altLang="ja-JP" sz="1200" kern="1200" baseline="0" dirty="0" smtClean="0">
                <a:solidFill>
                  <a:schemeClr val="tx1"/>
                </a:solidFill>
                <a:effectLst/>
                <a:latin typeface="+mn-lt"/>
                <a:ea typeface="+mn-ea"/>
                <a:cs typeface="+mn-cs"/>
              </a:rPr>
              <a:t>-SFA runoff 20.1% of rainfall</a:t>
            </a:r>
            <a:endParaRPr kumimoji="1" lang="ja-JP" altLang="en-US" dirty="0"/>
          </a:p>
        </p:txBody>
      </p:sp>
      <p:sp>
        <p:nvSpPr>
          <p:cNvPr id="4" name="Slide Number Placeholder 3"/>
          <p:cNvSpPr>
            <a:spLocks noGrp="1"/>
          </p:cNvSpPr>
          <p:nvPr>
            <p:ph type="sldNum" sz="quarter" idx="10"/>
          </p:nvPr>
        </p:nvSpPr>
        <p:spPr/>
        <p:txBody>
          <a:bodyPr/>
          <a:lstStyle/>
          <a:p>
            <a:fld id="{FC8C20AE-69A4-41E3-AF87-5C44B9FB03F4}" type="slidenum">
              <a:rPr lang="ja-JP" altLang="en-US" smtClean="0">
                <a:solidFill>
                  <a:prstClr val="black"/>
                </a:solidFill>
              </a:rPr>
              <a:pPr/>
              <a:t>42</a:t>
            </a:fld>
            <a:endParaRPr lang="ja-JP" altLang="en-US">
              <a:solidFill>
                <a:prstClr val="black"/>
              </a:solidFill>
            </a:endParaRPr>
          </a:p>
        </p:txBody>
      </p:sp>
    </p:spTree>
    <p:extLst>
      <p:ext uri="{BB962C8B-B14F-4D97-AF65-F5344CB8AC3E}">
        <p14:creationId xmlns:p14="http://schemas.microsoft.com/office/powerpoint/2010/main" val="1123774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Asian Precipitation–Highly-Resolved Observational Data Integration Towards Evaluation of Water Resources </a:t>
            </a:r>
          </a:p>
          <a:p>
            <a:r>
              <a:rPr lang="en-US" altLang="ja-JP" dirty="0" smtClean="0">
                <a:latin typeface="Arial Rounded MT Bold" panose="020F0704030504030204" pitchFamily="34" charset="0"/>
              </a:rPr>
              <a:t>APHODITE = </a:t>
            </a:r>
            <a:r>
              <a:rPr kumimoji="1" lang="en-US" altLang="ja-JP" sz="1200" kern="1200" dirty="0" smtClean="0">
                <a:solidFill>
                  <a:schemeClr val="tx1"/>
                </a:solidFill>
                <a:effectLst/>
                <a:latin typeface="+mn-lt"/>
                <a:ea typeface="+mn-ea"/>
                <a:cs typeface="+mn-cs"/>
              </a:rPr>
              <a:t>A daily gridded precipitation dataset covering a period of more than 57 years (1951-2007) recorded data was created by collecting precipitation data from a local organization in each country and analyzing rain gauge observation data across Asia.</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-To remove bias from the GCM Evapotranspiration data, the long term observed data are needed for the reference truth data. Unfortunately, there is no direct observation of the evapotranspiration.  </a:t>
            </a:r>
            <a:endParaRPr kumimoji="1" lang="ja-JP" altLang="en-US" dirty="0"/>
          </a:p>
        </p:txBody>
      </p:sp>
      <p:sp>
        <p:nvSpPr>
          <p:cNvPr id="4" name="Slide Number Placeholder 3"/>
          <p:cNvSpPr>
            <a:spLocks noGrp="1"/>
          </p:cNvSpPr>
          <p:nvPr>
            <p:ph type="sldNum" sz="quarter" idx="10"/>
          </p:nvPr>
        </p:nvSpPr>
        <p:spPr/>
        <p:txBody>
          <a:bodyPr/>
          <a:lstStyle/>
          <a:p>
            <a:fld id="{FC8C20AE-69A4-41E3-AF87-5C44B9FB03F4}" type="slidenum">
              <a:rPr lang="ja-JP" altLang="en-US" smtClean="0">
                <a:solidFill>
                  <a:prstClr val="black"/>
                </a:solidFill>
              </a:rPr>
              <a:pPr/>
              <a:t>43</a:t>
            </a:fld>
            <a:endParaRPr lang="ja-JP" altLang="en-US">
              <a:solidFill>
                <a:prstClr val="black"/>
              </a:solidFill>
            </a:endParaRPr>
          </a:p>
        </p:txBody>
      </p:sp>
    </p:spTree>
    <p:extLst>
      <p:ext uri="{BB962C8B-B14F-4D97-AF65-F5344CB8AC3E}">
        <p14:creationId xmlns:p14="http://schemas.microsoft.com/office/powerpoint/2010/main" val="3260796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sz="1200" kern="1200" dirty="0" err="1" smtClean="0">
                <a:solidFill>
                  <a:schemeClr val="tx1"/>
                </a:solidFill>
                <a:effectLst/>
                <a:latin typeface="+mn-lt"/>
                <a:ea typeface="+mn-ea"/>
                <a:cs typeface="+mn-cs"/>
              </a:rPr>
              <a:t>Quantile-quantile</a:t>
            </a:r>
            <a:r>
              <a:rPr kumimoji="1" lang="en-US" altLang="ja-JP" sz="1200" kern="1200" dirty="0" smtClean="0">
                <a:solidFill>
                  <a:schemeClr val="tx1"/>
                </a:solidFill>
                <a:effectLst/>
                <a:latin typeface="+mn-lt"/>
                <a:ea typeface="+mn-ea"/>
                <a:cs typeface="+mn-cs"/>
              </a:rPr>
              <a:t> (Q-Q) bias correction method was proposed for removing intensity bias from the GCM precipitation based on the assumption that correction can be conferred from ranked historical simulation or observation data to equivalent ranks in future projection. </a:t>
            </a:r>
          </a:p>
          <a:p>
            <a:r>
              <a:rPr kumimoji="1" lang="en-US" altLang="ja-JP" sz="1200" kern="1200" dirty="0" smtClean="0">
                <a:solidFill>
                  <a:schemeClr val="tx1"/>
                </a:solidFill>
                <a:effectLst/>
                <a:latin typeface="+mn-lt"/>
                <a:ea typeface="+mn-ea"/>
                <a:cs typeface="+mn-cs"/>
              </a:rPr>
              <a:t>-We did not assume the shape of the theoretical. To remove the bias in the training period, CDFs of both raw GCM and observation precipitation were created accordingly. </a:t>
            </a:r>
            <a:endParaRPr kumimoji="1" lang="ja-JP" altLang="en-US" dirty="0"/>
          </a:p>
        </p:txBody>
      </p:sp>
      <p:sp>
        <p:nvSpPr>
          <p:cNvPr id="4" name="Slide Number Placeholder 3"/>
          <p:cNvSpPr>
            <a:spLocks noGrp="1"/>
          </p:cNvSpPr>
          <p:nvPr>
            <p:ph type="sldNum" sz="quarter" idx="10"/>
          </p:nvPr>
        </p:nvSpPr>
        <p:spPr/>
        <p:txBody>
          <a:bodyPr/>
          <a:lstStyle/>
          <a:p>
            <a:fld id="{FC8C20AE-69A4-41E3-AF87-5C44B9FB03F4}" type="slidenum">
              <a:rPr lang="ja-JP" altLang="en-US" smtClean="0">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201137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One of the important factors leading the </a:t>
            </a:r>
            <a:r>
              <a:rPr kumimoji="1" lang="en-US" altLang="ja-JP" sz="1200" kern="1200" dirty="0" err="1" smtClean="0">
                <a:solidFill>
                  <a:schemeClr val="tx1"/>
                </a:solidFill>
                <a:effectLst/>
                <a:latin typeface="+mn-lt"/>
                <a:ea typeface="+mn-ea"/>
                <a:cs typeface="+mn-cs"/>
              </a:rPr>
              <a:t>ET</a:t>
            </a:r>
            <a:r>
              <a:rPr kumimoji="1" lang="en-US" altLang="ja-JP" sz="1200" kern="1200" baseline="-25000" dirty="0" err="1" smtClean="0">
                <a:solidFill>
                  <a:schemeClr val="tx1"/>
                </a:solidFill>
                <a:effectLst/>
                <a:latin typeface="+mn-lt"/>
                <a:ea typeface="+mn-ea"/>
                <a:cs typeface="+mn-cs"/>
              </a:rPr>
              <a:t>o</a:t>
            </a:r>
            <a:r>
              <a:rPr kumimoji="1" lang="en-US" altLang="ja-JP" sz="1200" kern="1200" baseline="-250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higher than the GCM evapotranspiration in the dry season is an effect for irrigated water. Most of the irrigation areas of the CPRB are located at the center of the basin.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Slide Number Placeholder 3"/>
          <p:cNvSpPr>
            <a:spLocks noGrp="1"/>
          </p:cNvSpPr>
          <p:nvPr>
            <p:ph type="sldNum" sz="quarter" idx="10"/>
          </p:nvPr>
        </p:nvSpPr>
        <p:spPr/>
        <p:txBody>
          <a:bodyPr/>
          <a:lstStyle/>
          <a:p>
            <a:fld id="{FC8C20AE-69A4-41E3-AF87-5C44B9FB03F4}" type="slidenum">
              <a:rPr lang="ja-JP" altLang="en-US" smtClean="0">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460550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FC8C20AE-69A4-41E3-AF87-5C44B9FB03F4}" type="slidenum">
              <a:rPr lang="ja-JP" altLang="en-US" smtClean="0">
                <a:solidFill>
                  <a:prstClr val="black"/>
                </a:solidFill>
              </a:rPr>
              <a:pPr/>
              <a:t>46</a:t>
            </a:fld>
            <a:endParaRPr lang="ja-JP" altLang="en-US">
              <a:solidFill>
                <a:prstClr val="black"/>
              </a:solidFill>
            </a:endParaRPr>
          </a:p>
        </p:txBody>
      </p:sp>
    </p:spTree>
    <p:extLst>
      <p:ext uri="{BB962C8B-B14F-4D97-AF65-F5344CB8AC3E}">
        <p14:creationId xmlns:p14="http://schemas.microsoft.com/office/powerpoint/2010/main" val="1969136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ABF1A10-F703-4928-9961-AAE5DBC222F3}" type="slidenum">
              <a:rPr lang="ja-JP" altLang="en-US" smtClean="0"/>
              <a:pPr>
                <a:defRPr/>
              </a:pPr>
              <a:t>8</a:t>
            </a:fld>
            <a:endParaRPr lang="en-US" altLang="ja-JP"/>
          </a:p>
        </p:txBody>
      </p:sp>
    </p:spTree>
    <p:extLst>
      <p:ext uri="{BB962C8B-B14F-4D97-AF65-F5344CB8AC3E}">
        <p14:creationId xmlns:p14="http://schemas.microsoft.com/office/powerpoint/2010/main" val="1219903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FC8C20AE-69A4-41E3-AF87-5C44B9FB03F4}" type="slidenum">
              <a:rPr lang="ja-JP" altLang="en-US" smtClean="0">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937154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solidFill>
                  <a:schemeClr val="tx1">
                    <a:lumMod val="75000"/>
                    <a:lumOff val="25000"/>
                  </a:schemeClr>
                </a:solidFill>
                <a:latin typeface="Arial Rounded MT Bold" panose="020F0704030504030204" pitchFamily="34" charset="0"/>
              </a:rPr>
              <a:t>These findings of our study are also compatible with previous studies of </a:t>
            </a:r>
            <a:r>
              <a:rPr lang="en-US" altLang="ja-JP" dirty="0" err="1" smtClean="0">
                <a:solidFill>
                  <a:schemeClr val="tx1">
                    <a:lumMod val="75000"/>
                    <a:lumOff val="25000"/>
                  </a:schemeClr>
                </a:solidFill>
                <a:latin typeface="Arial Rounded MT Bold" panose="020F0704030504030204" pitchFamily="34" charset="0"/>
              </a:rPr>
              <a:t>Hunukumbura</a:t>
            </a:r>
            <a:r>
              <a:rPr lang="en-US" altLang="ja-JP" dirty="0" smtClean="0">
                <a:solidFill>
                  <a:schemeClr val="tx1">
                    <a:lumMod val="75000"/>
                    <a:lumOff val="25000"/>
                  </a:schemeClr>
                </a:solidFill>
                <a:latin typeface="Arial Rounded MT Bold" panose="020F0704030504030204" pitchFamily="34" charset="0"/>
              </a:rPr>
              <a:t> and </a:t>
            </a:r>
            <a:r>
              <a:rPr lang="en-US" altLang="ja-JP" dirty="0" err="1" smtClean="0">
                <a:solidFill>
                  <a:schemeClr val="tx1">
                    <a:lumMod val="75000"/>
                    <a:lumOff val="25000"/>
                  </a:schemeClr>
                </a:solidFill>
                <a:latin typeface="Arial Rounded MT Bold" panose="020F0704030504030204" pitchFamily="34" charset="0"/>
              </a:rPr>
              <a:t>Tachikawa</a:t>
            </a:r>
            <a:r>
              <a:rPr lang="en-US" altLang="ja-JP" dirty="0" smtClean="0">
                <a:solidFill>
                  <a:schemeClr val="tx1">
                    <a:lumMod val="75000"/>
                    <a:lumOff val="25000"/>
                  </a:schemeClr>
                </a:solidFill>
                <a:latin typeface="Arial Rounded MT Bold" panose="020F0704030504030204" pitchFamily="34" charset="0"/>
              </a:rPr>
              <a:t> (2012), and Kure and </a:t>
            </a:r>
            <a:r>
              <a:rPr lang="en-US" altLang="ja-JP" dirty="0" err="1" smtClean="0">
                <a:solidFill>
                  <a:schemeClr val="tx1">
                    <a:lumMod val="75000"/>
                    <a:lumOff val="25000"/>
                  </a:schemeClr>
                </a:solidFill>
                <a:latin typeface="Arial Rounded MT Bold" panose="020F0704030504030204" pitchFamily="34" charset="0"/>
              </a:rPr>
              <a:t>Tebakari</a:t>
            </a:r>
            <a:r>
              <a:rPr lang="en-US" altLang="ja-JP" dirty="0" smtClean="0">
                <a:solidFill>
                  <a:schemeClr val="tx1">
                    <a:lumMod val="75000"/>
                    <a:lumOff val="25000"/>
                  </a:schemeClr>
                </a:solidFill>
                <a:latin typeface="Arial Rounded MT Bold" panose="020F0704030504030204" pitchFamily="34" charset="0"/>
              </a:rPr>
              <a:t> (2012); but it is contradictory with the study result of </a:t>
            </a:r>
            <a:r>
              <a:rPr lang="en-US" altLang="ja-JP" dirty="0" err="1" smtClean="0">
                <a:solidFill>
                  <a:schemeClr val="tx1">
                    <a:lumMod val="75000"/>
                    <a:lumOff val="25000"/>
                  </a:schemeClr>
                </a:solidFill>
                <a:latin typeface="Arial Rounded MT Bold" panose="020F0704030504030204" pitchFamily="34" charset="0"/>
              </a:rPr>
              <a:t>Champthong</a:t>
            </a:r>
            <a:r>
              <a:rPr lang="en-US" altLang="ja-JP" dirty="0" smtClean="0">
                <a:solidFill>
                  <a:schemeClr val="tx1">
                    <a:lumMod val="75000"/>
                    <a:lumOff val="25000"/>
                  </a:schemeClr>
                </a:solidFill>
                <a:latin typeface="Arial Rounded MT Bold" panose="020F0704030504030204" pitchFamily="34" charset="0"/>
              </a:rPr>
              <a:t> et al., (2013). </a:t>
            </a:r>
          </a:p>
          <a:p>
            <a:endParaRPr kumimoji="1" lang="ja-JP" altLang="en-US" dirty="0"/>
          </a:p>
        </p:txBody>
      </p:sp>
      <p:sp>
        <p:nvSpPr>
          <p:cNvPr id="4" name="Slide Number Placeholder 3"/>
          <p:cNvSpPr>
            <a:spLocks noGrp="1"/>
          </p:cNvSpPr>
          <p:nvPr>
            <p:ph type="sldNum" sz="quarter" idx="10"/>
          </p:nvPr>
        </p:nvSpPr>
        <p:spPr/>
        <p:txBody>
          <a:bodyPr/>
          <a:lstStyle/>
          <a:p>
            <a:fld id="{FC8C20AE-69A4-41E3-AF87-5C44B9FB03F4}" type="slidenum">
              <a:rPr lang="ja-JP" altLang="en-US" smtClean="0">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787702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Heavy rainfall and high winds under typhoon conditions strongly depends on the track and intensity of typhoons.</a:t>
            </a:r>
          </a:p>
          <a:p>
            <a:r>
              <a:rPr lang="en-US" altLang="ja-JP" dirty="0" smtClean="0"/>
              <a:t>Owing to the limited number of the actual severe typhoons, the assessment of the typhoon hazards with various tracks and intensities of typhoons is difficult.</a:t>
            </a:r>
          </a:p>
          <a:p>
            <a:r>
              <a:rPr lang="en-US" altLang="ja-JP" dirty="0" smtClean="0"/>
              <a:t>Therefore, numerically generating severe cases by controlling typhoon tracks is a viable alternative in increasing the number of extreme cases.</a:t>
            </a:r>
          </a:p>
          <a:p>
            <a:r>
              <a:rPr lang="en-US" altLang="ja-JP" dirty="0" smtClean="0"/>
              <a:t>Furthermore, quantitative estimates of typhoon hazards are important for impact assessment applications.</a:t>
            </a:r>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7ABF1A10-F703-4928-9961-AAE5DBC222F3}" type="slidenum">
              <a:rPr lang="ja-JP" altLang="en-US" smtClean="0"/>
              <a:pPr>
                <a:defRPr/>
              </a:pPr>
              <a:t>10</a:t>
            </a:fld>
            <a:endParaRPr lang="en-US" altLang="ja-JP"/>
          </a:p>
        </p:txBody>
      </p:sp>
    </p:spTree>
    <p:extLst>
      <p:ext uri="{BB962C8B-B14F-4D97-AF65-F5344CB8AC3E}">
        <p14:creationId xmlns:p14="http://schemas.microsoft.com/office/powerpoint/2010/main" val="39035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 1"/>
          <p:cNvSpPr>
            <a:spLocks noGrp="1" noRot="1" noChangeAspect="1" noTextEdit="1"/>
          </p:cNvSpPr>
          <p:nvPr>
            <p:ph type="sldImg"/>
          </p:nvPr>
        </p:nvSpPr>
        <p:spPr>
          <a:ln/>
        </p:spPr>
      </p:sp>
      <p:sp>
        <p:nvSpPr>
          <p:cNvPr id="50179" name="ノート プレースホルダ 2"/>
          <p:cNvSpPr>
            <a:spLocks noGrp="1"/>
          </p:cNvSpPr>
          <p:nvPr>
            <p:ph type="body" idx="1"/>
          </p:nvPr>
        </p:nvSpPr>
        <p:spPr/>
        <p:txBody>
          <a:bodyPr/>
          <a:lstStyle/>
          <a:p>
            <a:pPr>
              <a:spcBef>
                <a:spcPct val="0"/>
              </a:spcBef>
            </a:pPr>
            <a:endParaRPr lang="ja-JP" altLang="en-US" dirty="0"/>
          </a:p>
        </p:txBody>
      </p:sp>
      <p:sp>
        <p:nvSpPr>
          <p:cNvPr id="50180" name="スライド番号プレースホルダ 3"/>
          <p:cNvSpPr txBox="1">
            <a:spLocks noGrp="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fontAlgn="auto">
              <a:spcBef>
                <a:spcPts val="0"/>
              </a:spcBef>
              <a:spcAft>
                <a:spcPts val="0"/>
              </a:spcAft>
            </a:pPr>
            <a:fld id="{FCA90784-90B3-477C-9826-BCE75ED814F6}" type="slidenum">
              <a:rPr lang="ja-JP" altLang="en-US" sz="1300">
                <a:solidFill>
                  <a:prstClr val="black"/>
                </a:solidFill>
                <a:latin typeface="Calibri" pitchFamily="34" charset="0"/>
                <a:ea typeface="ＭＳ Ｐゴシック"/>
              </a:rPr>
              <a:pPr algn="r" fontAlgn="auto">
                <a:spcBef>
                  <a:spcPts val="0"/>
                </a:spcBef>
                <a:spcAft>
                  <a:spcPts val="0"/>
                </a:spcAft>
              </a:pPr>
              <a:t>11</a:t>
            </a:fld>
            <a:endParaRPr lang="en-US" altLang="ja-JP" sz="1300" dirty="0">
              <a:solidFill>
                <a:prstClr val="black"/>
              </a:solidFill>
              <a:latin typeface="Calibri" pitchFamily="34" charset="0"/>
              <a:ea typeface="ＭＳ Ｐゴシック"/>
            </a:endParaRPr>
          </a:p>
        </p:txBody>
      </p:sp>
    </p:spTree>
    <p:extLst>
      <p:ext uri="{BB962C8B-B14F-4D97-AF65-F5344CB8AC3E}">
        <p14:creationId xmlns:p14="http://schemas.microsoft.com/office/powerpoint/2010/main" val="3727952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スライド イメージ プレースホルダ 1"/>
          <p:cNvSpPr>
            <a:spLocks noGrp="1" noRot="1" noChangeAspect="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平成</a:t>
            </a:r>
            <a:r>
              <a:rPr lang="en-US" altLang="ja-JP" smtClean="0"/>
              <a:t>21</a:t>
            </a:r>
            <a:r>
              <a:rPr lang="ja-JP" altLang="en-US" smtClean="0"/>
              <a:t>年度の春以降に進んだ部分（スライド</a:t>
            </a:r>
            <a:r>
              <a:rPr lang="en-US" altLang="ja-JP" smtClean="0"/>
              <a:t>2</a:t>
            </a:r>
            <a:r>
              <a:rPr lang="ja-JP" altLang="en-US" smtClean="0"/>
              <a:t>枚中</a:t>
            </a:r>
            <a:r>
              <a:rPr lang="en-US" altLang="ja-JP" smtClean="0"/>
              <a:t>2</a:t>
            </a:r>
            <a:r>
              <a:rPr lang="ja-JP" altLang="en-US" smtClean="0"/>
              <a:t>枚目）</a:t>
            </a:r>
          </a:p>
          <a:p>
            <a:endParaRPr lang="ja-JP" altLang="en-US" smtClean="0"/>
          </a:p>
        </p:txBody>
      </p:sp>
      <p:sp>
        <p:nvSpPr>
          <p:cNvPr id="4" name="スライド番号プレースホルダ 3"/>
          <p:cNvSpPr>
            <a:spLocks noGrp="1"/>
          </p:cNvSpPr>
          <p:nvPr>
            <p:ph type="sldNum" sz="quarter" idx="5"/>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7A0E04C4-15F9-4EFA-8E32-4C82028E55DE}" type="slidenum">
              <a:rPr lang="ja-JP" altLang="en-US">
                <a:solidFill>
                  <a:srgbClr val="000000"/>
                </a:solidFill>
                <a:latin typeface="Calibri" panose="020F0502020204030204" pitchFamily="34" charset="0"/>
              </a:rPr>
              <a:pPr eaLnBrk="1" hangingPunct="1"/>
              <a:t>12</a:t>
            </a:fld>
            <a:endParaRPr lang="ja-JP"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706325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7ABF1A10-F703-4928-9961-AAE5DBC222F3}" type="slidenum">
              <a:rPr lang="ja-JP" altLang="en-US" smtClean="0"/>
              <a:pPr>
                <a:defRPr/>
              </a:pPr>
              <a:t>13</a:t>
            </a:fld>
            <a:endParaRPr lang="en-US" altLang="ja-JP"/>
          </a:p>
        </p:txBody>
      </p:sp>
    </p:spTree>
    <p:extLst>
      <p:ext uri="{BB962C8B-B14F-4D97-AF65-F5344CB8AC3E}">
        <p14:creationId xmlns:p14="http://schemas.microsoft.com/office/powerpoint/2010/main" val="984811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スライド イメージ プレースホルダ 1"/>
          <p:cNvSpPr>
            <a:spLocks noGrp="1" noRot="1" noChangeAspect="1" noTextEdit="1"/>
          </p:cNvSpPr>
          <p:nvPr>
            <p:ph type="sldImg"/>
          </p:nvPr>
        </p:nvSpPr>
        <p:spPr bwMode="auto">
          <a:xfrm>
            <a:off x="812800" y="860425"/>
            <a:ext cx="5722938" cy="42941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smtClean="0"/>
          </a:p>
        </p:txBody>
      </p:sp>
      <p:sp>
        <p:nvSpPr>
          <p:cNvPr id="26419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300">
                <a:solidFill>
                  <a:schemeClr val="tx1"/>
                </a:solidFill>
                <a:latin typeface="Calibri" panose="020F0502020204030204" pitchFamily="34" charset="0"/>
                <a:ea typeface="ＭＳ Ｐゴシック" panose="020B0600070205080204" pitchFamily="50" charset="-128"/>
              </a:defRPr>
            </a:lvl1pPr>
            <a:lvl2pPr marL="804763" indent="-309524">
              <a:spcBef>
                <a:spcPct val="30000"/>
              </a:spcBef>
              <a:defRPr kumimoji="1" sz="1300">
                <a:solidFill>
                  <a:schemeClr val="tx1"/>
                </a:solidFill>
                <a:latin typeface="Calibri" panose="020F0502020204030204" pitchFamily="34" charset="0"/>
                <a:ea typeface="ＭＳ Ｐゴシック" panose="020B0600070205080204" pitchFamily="50" charset="-128"/>
              </a:defRPr>
            </a:lvl2pPr>
            <a:lvl3pPr marL="1238098" indent="-247620">
              <a:spcBef>
                <a:spcPct val="30000"/>
              </a:spcBef>
              <a:defRPr kumimoji="1" sz="1300">
                <a:solidFill>
                  <a:schemeClr val="tx1"/>
                </a:solidFill>
                <a:latin typeface="Calibri" panose="020F0502020204030204" pitchFamily="34" charset="0"/>
                <a:ea typeface="ＭＳ Ｐゴシック" panose="020B0600070205080204" pitchFamily="50" charset="-128"/>
              </a:defRPr>
            </a:lvl3pPr>
            <a:lvl4pPr marL="1733337" indent="-247620">
              <a:spcBef>
                <a:spcPct val="30000"/>
              </a:spcBef>
              <a:defRPr kumimoji="1" sz="1300">
                <a:solidFill>
                  <a:schemeClr val="tx1"/>
                </a:solidFill>
                <a:latin typeface="Calibri" panose="020F0502020204030204" pitchFamily="34" charset="0"/>
                <a:ea typeface="ＭＳ Ｐゴシック" panose="020B0600070205080204" pitchFamily="50" charset="-128"/>
              </a:defRPr>
            </a:lvl4pPr>
            <a:lvl5pPr marL="2228576" indent="-247620">
              <a:spcBef>
                <a:spcPct val="30000"/>
              </a:spcBef>
              <a:defRPr kumimoji="1" sz="1300">
                <a:solidFill>
                  <a:schemeClr val="tx1"/>
                </a:solidFill>
                <a:latin typeface="Calibri" panose="020F0502020204030204" pitchFamily="34" charset="0"/>
                <a:ea typeface="ＭＳ Ｐゴシック" panose="020B0600070205080204" pitchFamily="50" charset="-128"/>
              </a:defRPr>
            </a:lvl5pPr>
            <a:lvl6pPr marL="2723815" indent="-247620" eaLnBrk="0" fontAlgn="base" hangingPunct="0">
              <a:spcBef>
                <a:spcPct val="30000"/>
              </a:spcBef>
              <a:spcAft>
                <a:spcPct val="0"/>
              </a:spcAft>
              <a:defRPr kumimoji="1" sz="1300">
                <a:solidFill>
                  <a:schemeClr val="tx1"/>
                </a:solidFill>
                <a:latin typeface="Calibri" panose="020F0502020204030204" pitchFamily="34" charset="0"/>
                <a:ea typeface="ＭＳ Ｐゴシック" panose="020B0600070205080204" pitchFamily="50" charset="-128"/>
              </a:defRPr>
            </a:lvl6pPr>
            <a:lvl7pPr marL="3219054" indent="-247620" eaLnBrk="0" fontAlgn="base" hangingPunct="0">
              <a:spcBef>
                <a:spcPct val="30000"/>
              </a:spcBef>
              <a:spcAft>
                <a:spcPct val="0"/>
              </a:spcAft>
              <a:defRPr kumimoji="1" sz="1300">
                <a:solidFill>
                  <a:schemeClr val="tx1"/>
                </a:solidFill>
                <a:latin typeface="Calibri" panose="020F0502020204030204" pitchFamily="34" charset="0"/>
                <a:ea typeface="ＭＳ Ｐゴシック" panose="020B0600070205080204" pitchFamily="50" charset="-128"/>
              </a:defRPr>
            </a:lvl7pPr>
            <a:lvl8pPr marL="3714293" indent="-247620" eaLnBrk="0" fontAlgn="base" hangingPunct="0">
              <a:spcBef>
                <a:spcPct val="30000"/>
              </a:spcBef>
              <a:spcAft>
                <a:spcPct val="0"/>
              </a:spcAft>
              <a:defRPr kumimoji="1" sz="1300">
                <a:solidFill>
                  <a:schemeClr val="tx1"/>
                </a:solidFill>
                <a:latin typeface="Calibri" panose="020F0502020204030204" pitchFamily="34" charset="0"/>
                <a:ea typeface="ＭＳ Ｐゴシック" panose="020B0600070205080204" pitchFamily="50" charset="-128"/>
              </a:defRPr>
            </a:lvl8pPr>
            <a:lvl9pPr marL="4209532" indent="-247620" eaLnBrk="0" fontAlgn="base" hangingPunct="0">
              <a:spcBef>
                <a:spcPct val="30000"/>
              </a:spcBef>
              <a:spcAft>
                <a:spcPct val="0"/>
              </a:spcAft>
              <a:defRPr kumimoji="1" sz="1300">
                <a:solidFill>
                  <a:schemeClr val="tx1"/>
                </a:solidFill>
                <a:latin typeface="Calibri" panose="020F0502020204030204" pitchFamily="34" charset="0"/>
                <a:ea typeface="ＭＳ Ｐゴシック" panose="020B0600070205080204" pitchFamily="50" charset="-128"/>
              </a:defRPr>
            </a:lvl9pPr>
          </a:lstStyle>
          <a:p>
            <a:pPr>
              <a:spcBef>
                <a:spcPct val="0"/>
              </a:spcBef>
            </a:pPr>
            <a:fld id="{998D9774-7126-48BF-B498-FD1408310E07}" type="slidenum">
              <a:rPr lang="ja-JP" altLang="en-US" sz="1400">
                <a:solidFill>
                  <a:srgbClr val="000000"/>
                </a:solidFill>
              </a:rPr>
              <a:pPr>
                <a:spcBef>
                  <a:spcPct val="0"/>
                </a:spcBef>
              </a:pPr>
              <a:t>15</a:t>
            </a:fld>
            <a:endParaRPr lang="ja-JP" altLang="en-US" sz="1400" dirty="0">
              <a:solidFill>
                <a:srgbClr val="000000"/>
              </a:solidFill>
            </a:endParaRPr>
          </a:p>
        </p:txBody>
      </p:sp>
    </p:spTree>
    <p:extLst>
      <p:ext uri="{BB962C8B-B14F-4D97-AF65-F5344CB8AC3E}">
        <p14:creationId xmlns:p14="http://schemas.microsoft.com/office/powerpoint/2010/main" val="3136538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80F0094-2534-4698-8C9A-C8D27FD5FB9E}" type="slidenum">
              <a:rPr lang="ja-JP" altLang="en-US" smtClean="0">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110655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342F595B-20AC-4D2E-B79B-9F2F3DE84881}" type="datetimeFigureOut">
              <a:rPr lang="ja-JP" altLang="en-US" smtClean="0">
                <a:solidFill>
                  <a:prstClr val="black">
                    <a:tint val="75000"/>
                  </a:prstClr>
                </a:solidFill>
              </a:rPr>
              <a:pPr/>
              <a:t>2014/9/23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03677FA8-7B45-4F74-A3C6-6D39371418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21850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342F595B-20AC-4D2E-B79B-9F2F3DE84881}" type="datetimeFigureOut">
              <a:rPr lang="ja-JP" altLang="en-US" smtClean="0">
                <a:solidFill>
                  <a:prstClr val="black">
                    <a:tint val="75000"/>
                  </a:prstClr>
                </a:solidFill>
              </a:rPr>
              <a:pPr/>
              <a:t>2014/9/23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03677FA8-7B45-4F74-A3C6-6D39371418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19390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342F595B-20AC-4D2E-B79B-9F2F3DE84881}" type="datetimeFigureOut">
              <a:rPr lang="ja-JP" altLang="en-US" smtClean="0">
                <a:solidFill>
                  <a:prstClr val="black">
                    <a:tint val="75000"/>
                  </a:prstClr>
                </a:solidFill>
              </a:rPr>
              <a:pPr/>
              <a:t>2014/9/23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03677FA8-7B45-4F74-A3C6-6D39371418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34373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1520" y="1052736"/>
            <a:ext cx="8640960" cy="3168352"/>
          </a:xfrm>
        </p:spPr>
        <p:txBody>
          <a:bodyPr>
            <a:normAutofit/>
          </a:bodyPr>
          <a:lstStyle>
            <a:lvl1pPr>
              <a:tabLst/>
              <a:defRPr sz="4000" baseline="0">
                <a:solidFill>
                  <a:schemeClr val="tx1"/>
                </a:solidFill>
                <a:latin typeface="+mj-lt"/>
                <a:ea typeface="+mj-ea"/>
              </a:defRPr>
            </a:lvl1pPr>
          </a:lstStyle>
          <a:p>
            <a:r>
              <a:rPr kumimoji="1" lang="ja-JP" altLang="en-US" dirty="0" smtClean="0"/>
              <a:t>マスタ タイトルの書式設定</a:t>
            </a:r>
            <a:endParaRPr kumimoji="1" lang="ja-JP" altLang="en-US" dirty="0"/>
          </a:p>
        </p:txBody>
      </p:sp>
      <p:sp>
        <p:nvSpPr>
          <p:cNvPr id="3" name="サブタイトル 2"/>
          <p:cNvSpPr>
            <a:spLocks noGrp="1"/>
          </p:cNvSpPr>
          <p:nvPr>
            <p:ph type="subTitle" idx="1"/>
          </p:nvPr>
        </p:nvSpPr>
        <p:spPr>
          <a:xfrm>
            <a:off x="1187624" y="4437112"/>
            <a:ext cx="6768752" cy="1656184"/>
          </a:xfrm>
        </p:spPr>
        <p:txBody>
          <a:bodyPr>
            <a:normAutofit/>
          </a:bodyPr>
          <a:lstStyle>
            <a:lvl1pPr marL="0" indent="0" algn="ctr">
              <a:spcBef>
                <a:spcPts val="1200"/>
              </a:spcBef>
              <a:buNone/>
              <a:defRPr sz="2800" baseline="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smtClean="0"/>
              <a:t>マスタ サブタイトルの書式設定</a:t>
            </a:r>
            <a:endParaRPr kumimoji="1" lang="ja-JP" altLang="en-US" dirty="0"/>
          </a:p>
        </p:txBody>
      </p:sp>
      <p:sp>
        <p:nvSpPr>
          <p:cNvPr id="4" name="日付プレースホルダ 3"/>
          <p:cNvSpPr>
            <a:spLocks noGrp="1"/>
          </p:cNvSpPr>
          <p:nvPr>
            <p:ph type="dt" sz="half" idx="10"/>
          </p:nvPr>
        </p:nvSpPr>
        <p:spPr>
          <a:xfrm>
            <a:off x="457200" y="6492899"/>
            <a:ext cx="2133600" cy="365125"/>
          </a:xfrm>
          <a:prstGeom prst="rect">
            <a:avLst/>
          </a:prstGeom>
        </p:spPr>
        <p:txBody>
          <a:bodyPr/>
          <a:lstStyle/>
          <a:p>
            <a:pPr fontAlgn="auto">
              <a:spcBef>
                <a:spcPts val="0"/>
              </a:spcBef>
              <a:spcAft>
                <a:spcPts val="0"/>
              </a:spcAft>
            </a:pPr>
            <a:endParaRPr lang="ja-JP" altLang="en-US">
              <a:solidFill>
                <a:prstClr val="black"/>
              </a:solidFill>
              <a:latin typeface="Arial"/>
              <a:ea typeface="メイリオ"/>
            </a:endParaRPr>
          </a:p>
        </p:txBody>
      </p:sp>
      <p:sp>
        <p:nvSpPr>
          <p:cNvPr id="6" name="スライド番号プレースホルダ 5"/>
          <p:cNvSpPr>
            <a:spLocks noGrp="1"/>
          </p:cNvSpPr>
          <p:nvPr>
            <p:ph type="sldNum" sz="quarter" idx="12"/>
          </p:nvPr>
        </p:nvSpPr>
        <p:spPr>
          <a:xfrm>
            <a:off x="6553200" y="6492899"/>
            <a:ext cx="2133600" cy="365125"/>
          </a:xfrm>
          <a:prstGeom prst="rect">
            <a:avLst/>
          </a:prstGeom>
        </p:spPr>
        <p:txBody>
          <a:bodyPr/>
          <a:lstStyle/>
          <a:p>
            <a:pPr fontAlgn="auto">
              <a:spcBef>
                <a:spcPts val="0"/>
              </a:spcBef>
              <a:spcAft>
                <a:spcPts val="0"/>
              </a:spcAft>
            </a:pPr>
            <a:fld id="{A0F7496A-C4E0-4204-A9F9-00695E45691B}" type="slidenum">
              <a:rPr lang="ja-JP" altLang="en-US" smtClean="0">
                <a:solidFill>
                  <a:prstClr val="black"/>
                </a:solidFill>
                <a:latin typeface="Arial"/>
                <a:ea typeface="メイリオ"/>
              </a:rPr>
              <a:pPr fontAlgn="auto">
                <a:spcBef>
                  <a:spcPts val="0"/>
                </a:spcBef>
                <a:spcAft>
                  <a:spcPts val="0"/>
                </a:spcAft>
              </a:pPr>
              <a:t>‹#›</a:t>
            </a:fld>
            <a:endParaRPr lang="ja-JP" altLang="en-US">
              <a:solidFill>
                <a:prstClr val="black"/>
              </a:solidFill>
              <a:latin typeface="Arial"/>
              <a:ea typeface="メイリオ"/>
            </a:endParaRPr>
          </a:p>
        </p:txBody>
      </p:sp>
      <p:pic>
        <p:nvPicPr>
          <p:cNvPr id="7" name="Picture 2" descr="C:\Users\takemi\arch\データ\dpri-logo.jpg"/>
          <p:cNvPicPr>
            <a:picLocks noChangeAspect="1" noChangeArrowheads="1"/>
          </p:cNvPicPr>
          <p:nvPr userDrawn="1"/>
        </p:nvPicPr>
        <p:blipFill>
          <a:blip r:embed="rId2" cstate="print"/>
          <a:srcRect/>
          <a:stretch>
            <a:fillRect/>
          </a:stretch>
        </p:blipFill>
        <p:spPr bwMode="auto">
          <a:xfrm>
            <a:off x="8532441" y="6126166"/>
            <a:ext cx="611560" cy="731834"/>
          </a:xfrm>
          <a:prstGeom prst="rect">
            <a:avLst/>
          </a:prstGeom>
          <a:noFill/>
        </p:spPr>
      </p:pic>
      <p:sp>
        <p:nvSpPr>
          <p:cNvPr id="10" name="テキスト プレースホルダ 9"/>
          <p:cNvSpPr>
            <a:spLocks noGrp="1"/>
          </p:cNvSpPr>
          <p:nvPr>
            <p:ph type="body" sz="quarter" idx="13"/>
          </p:nvPr>
        </p:nvSpPr>
        <p:spPr>
          <a:xfrm>
            <a:off x="251520" y="144016"/>
            <a:ext cx="8640960" cy="764704"/>
          </a:xfrm>
        </p:spPr>
        <p:txBody>
          <a:bodyPr anchor="t" anchorCtr="0">
            <a:normAutofit/>
          </a:bodyPr>
          <a:lstStyle>
            <a:lvl1pPr marL="0" indent="0">
              <a:buNone/>
              <a:defRPr sz="2000"/>
            </a:lvl1pPr>
          </a:lstStyle>
          <a:p>
            <a:pPr lvl="0"/>
            <a:endParaRPr kumimoji="1" lang="ja-JP" altLang="en-US" dirty="0"/>
          </a:p>
        </p:txBody>
      </p:sp>
      <p:pic>
        <p:nvPicPr>
          <p:cNvPr id="11" name="図 10" descr="SOUSEI_logo2.jpg"/>
          <p:cNvPicPr>
            <a:picLocks noChangeAspect="1"/>
          </p:cNvPicPr>
          <p:nvPr userDrawn="1"/>
        </p:nvPicPr>
        <p:blipFill>
          <a:blip r:embed="rId3" cstate="print"/>
          <a:stretch>
            <a:fillRect/>
          </a:stretch>
        </p:blipFill>
        <p:spPr>
          <a:xfrm>
            <a:off x="0" y="6134298"/>
            <a:ext cx="3456000" cy="723702"/>
          </a:xfrm>
          <a:prstGeom prst="rect">
            <a:avLst/>
          </a:prstGeom>
        </p:spPr>
      </p:pic>
      <p:pic>
        <p:nvPicPr>
          <p:cNvPr id="9" name="図 8" descr="KU_logo_color.jpg"/>
          <p:cNvPicPr>
            <a:picLocks noChangeAspect="1"/>
          </p:cNvPicPr>
          <p:nvPr userDrawn="1"/>
        </p:nvPicPr>
        <p:blipFill>
          <a:blip r:embed="rId4" cstate="print"/>
          <a:stretch>
            <a:fillRect/>
          </a:stretch>
        </p:blipFill>
        <p:spPr>
          <a:xfrm>
            <a:off x="5868144" y="6164275"/>
            <a:ext cx="2592288" cy="693725"/>
          </a:xfrm>
          <a:prstGeom prst="rect">
            <a:avLst/>
          </a:prstGeom>
        </p:spPr>
      </p:pic>
    </p:spTree>
    <p:extLst>
      <p:ext uri="{BB962C8B-B14F-4D97-AF65-F5344CB8AC3E}">
        <p14:creationId xmlns:p14="http://schemas.microsoft.com/office/powerpoint/2010/main" val="2810878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1520" y="1052736"/>
            <a:ext cx="8640960" cy="3168352"/>
          </a:xfrm>
        </p:spPr>
        <p:txBody>
          <a:bodyPr>
            <a:normAutofit/>
          </a:bodyPr>
          <a:lstStyle>
            <a:lvl1pPr>
              <a:tabLst/>
              <a:defRPr sz="4000" baseline="0">
                <a:solidFill>
                  <a:schemeClr val="tx1"/>
                </a:solidFill>
                <a:latin typeface="+mj-lt"/>
                <a:ea typeface="+mj-ea"/>
              </a:defRPr>
            </a:lvl1pPr>
          </a:lstStyle>
          <a:p>
            <a:r>
              <a:rPr kumimoji="1" lang="ja-JP" altLang="en-US" dirty="0" smtClean="0"/>
              <a:t>マスタ タイトルの書式設定</a:t>
            </a:r>
            <a:endParaRPr kumimoji="1" lang="ja-JP" altLang="en-US" dirty="0"/>
          </a:p>
        </p:txBody>
      </p:sp>
      <p:sp>
        <p:nvSpPr>
          <p:cNvPr id="3" name="サブタイトル 2"/>
          <p:cNvSpPr>
            <a:spLocks noGrp="1"/>
          </p:cNvSpPr>
          <p:nvPr>
            <p:ph type="subTitle" idx="1"/>
          </p:nvPr>
        </p:nvSpPr>
        <p:spPr>
          <a:xfrm>
            <a:off x="1187624" y="4437112"/>
            <a:ext cx="6768752" cy="1656184"/>
          </a:xfrm>
        </p:spPr>
        <p:txBody>
          <a:bodyPr>
            <a:normAutofit/>
          </a:bodyPr>
          <a:lstStyle>
            <a:lvl1pPr marL="0" indent="0" algn="ctr">
              <a:spcBef>
                <a:spcPts val="1200"/>
              </a:spcBef>
              <a:buNone/>
              <a:defRPr sz="2800" baseline="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smtClean="0"/>
              <a:t>マスタ サブタイトルの書式設定</a:t>
            </a:r>
            <a:endParaRPr kumimoji="1" lang="ja-JP" altLang="en-US" dirty="0"/>
          </a:p>
        </p:txBody>
      </p:sp>
      <p:sp>
        <p:nvSpPr>
          <p:cNvPr id="4" name="日付プレースホルダ 3"/>
          <p:cNvSpPr>
            <a:spLocks noGrp="1"/>
          </p:cNvSpPr>
          <p:nvPr>
            <p:ph type="dt" sz="half" idx="10"/>
          </p:nvPr>
        </p:nvSpPr>
        <p:spPr>
          <a:xfrm>
            <a:off x="457200" y="6492899"/>
            <a:ext cx="2133600" cy="365125"/>
          </a:xfrm>
          <a:prstGeom prst="rect">
            <a:avLst/>
          </a:prstGeom>
        </p:spPr>
        <p:txBody>
          <a:bodyPr/>
          <a:lstStyle/>
          <a:p>
            <a:pPr fontAlgn="auto">
              <a:spcBef>
                <a:spcPts val="0"/>
              </a:spcBef>
              <a:spcAft>
                <a:spcPts val="0"/>
              </a:spcAft>
            </a:pPr>
            <a:endParaRPr lang="ja-JP" altLang="en-US">
              <a:solidFill>
                <a:prstClr val="black"/>
              </a:solidFill>
              <a:latin typeface="Arial"/>
              <a:ea typeface="メイリオ"/>
            </a:endParaRPr>
          </a:p>
        </p:txBody>
      </p:sp>
      <p:sp>
        <p:nvSpPr>
          <p:cNvPr id="6" name="スライド番号プレースホルダ 5"/>
          <p:cNvSpPr>
            <a:spLocks noGrp="1"/>
          </p:cNvSpPr>
          <p:nvPr>
            <p:ph type="sldNum" sz="quarter" idx="12"/>
          </p:nvPr>
        </p:nvSpPr>
        <p:spPr>
          <a:xfrm>
            <a:off x="6553200" y="6492899"/>
            <a:ext cx="2133600" cy="365125"/>
          </a:xfrm>
          <a:prstGeom prst="rect">
            <a:avLst/>
          </a:prstGeom>
        </p:spPr>
        <p:txBody>
          <a:bodyPr/>
          <a:lstStyle/>
          <a:p>
            <a:pPr fontAlgn="auto">
              <a:spcBef>
                <a:spcPts val="0"/>
              </a:spcBef>
              <a:spcAft>
                <a:spcPts val="0"/>
              </a:spcAft>
            </a:pPr>
            <a:fld id="{A0F7496A-C4E0-4204-A9F9-00695E45691B}" type="slidenum">
              <a:rPr lang="ja-JP" altLang="en-US" smtClean="0">
                <a:solidFill>
                  <a:prstClr val="black"/>
                </a:solidFill>
                <a:latin typeface="Arial"/>
                <a:ea typeface="メイリオ"/>
              </a:rPr>
              <a:pPr fontAlgn="auto">
                <a:spcBef>
                  <a:spcPts val="0"/>
                </a:spcBef>
                <a:spcAft>
                  <a:spcPts val="0"/>
                </a:spcAft>
              </a:pPr>
              <a:t>‹#›</a:t>
            </a:fld>
            <a:endParaRPr lang="ja-JP" altLang="en-US">
              <a:solidFill>
                <a:prstClr val="black"/>
              </a:solidFill>
              <a:latin typeface="Arial"/>
              <a:ea typeface="メイリオ"/>
            </a:endParaRPr>
          </a:p>
        </p:txBody>
      </p:sp>
      <p:pic>
        <p:nvPicPr>
          <p:cNvPr id="7" name="Picture 2" descr="C:\Users\takemi\arch\データ\dpri-logo.jpg"/>
          <p:cNvPicPr>
            <a:picLocks noChangeAspect="1" noChangeArrowheads="1"/>
          </p:cNvPicPr>
          <p:nvPr userDrawn="1"/>
        </p:nvPicPr>
        <p:blipFill>
          <a:blip r:embed="rId2" cstate="print"/>
          <a:srcRect/>
          <a:stretch>
            <a:fillRect/>
          </a:stretch>
        </p:blipFill>
        <p:spPr bwMode="auto">
          <a:xfrm>
            <a:off x="8504971" y="5400600"/>
            <a:ext cx="639029" cy="764704"/>
          </a:xfrm>
          <a:prstGeom prst="rect">
            <a:avLst/>
          </a:prstGeom>
          <a:noFill/>
        </p:spPr>
      </p:pic>
      <p:sp>
        <p:nvSpPr>
          <p:cNvPr id="10" name="テキスト プレースホルダ 9"/>
          <p:cNvSpPr>
            <a:spLocks noGrp="1"/>
          </p:cNvSpPr>
          <p:nvPr>
            <p:ph type="body" sz="quarter" idx="13"/>
          </p:nvPr>
        </p:nvSpPr>
        <p:spPr>
          <a:xfrm>
            <a:off x="251520" y="144016"/>
            <a:ext cx="8640960" cy="764704"/>
          </a:xfrm>
        </p:spPr>
        <p:txBody>
          <a:bodyPr anchor="t" anchorCtr="0">
            <a:normAutofit/>
          </a:bodyPr>
          <a:lstStyle>
            <a:lvl1pPr marL="0" indent="0">
              <a:buNone/>
              <a:defRPr sz="2000"/>
            </a:lvl1pPr>
          </a:lstStyle>
          <a:p>
            <a:pPr lvl="0"/>
            <a:endParaRPr kumimoji="1" lang="ja-JP" altLang="en-US" dirty="0"/>
          </a:p>
        </p:txBody>
      </p:sp>
      <p:pic>
        <p:nvPicPr>
          <p:cNvPr id="11" name="図 10" descr="SOUSEI_logo2.jpg"/>
          <p:cNvPicPr>
            <a:picLocks noChangeAspect="1"/>
          </p:cNvPicPr>
          <p:nvPr userDrawn="1"/>
        </p:nvPicPr>
        <p:blipFill>
          <a:blip r:embed="rId3" cstate="print"/>
          <a:stretch>
            <a:fillRect/>
          </a:stretch>
        </p:blipFill>
        <p:spPr>
          <a:xfrm>
            <a:off x="0" y="6134298"/>
            <a:ext cx="3456000" cy="723702"/>
          </a:xfrm>
          <a:prstGeom prst="rect">
            <a:avLst/>
          </a:prstGeom>
        </p:spPr>
      </p:pic>
      <p:pic>
        <p:nvPicPr>
          <p:cNvPr id="9" name="図 8" descr="KU_logo_color.jpg"/>
          <p:cNvPicPr>
            <a:picLocks noChangeAspect="1"/>
          </p:cNvPicPr>
          <p:nvPr userDrawn="1"/>
        </p:nvPicPr>
        <p:blipFill>
          <a:blip r:embed="rId4" cstate="print"/>
          <a:stretch>
            <a:fillRect/>
          </a:stretch>
        </p:blipFill>
        <p:spPr>
          <a:xfrm>
            <a:off x="6588224" y="6164275"/>
            <a:ext cx="2592288" cy="69372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19" y="2166365"/>
            <a:ext cx="8603674" cy="1739347"/>
          </a:xfrm>
        </p:spPr>
        <p:txBody>
          <a:bodyPr tIns="45720" bIns="45720" anchor="ctr">
            <a:normAutofit/>
          </a:bodyPr>
          <a:lstStyle>
            <a:lvl1pPr algn="ctr">
              <a:lnSpc>
                <a:spcPct val="80000"/>
              </a:lnSpc>
              <a:defRPr sz="6000" spc="0" baseline="0">
                <a:latin typeface="Century Gothic" panose="020B0502020202020204" pitchFamily="34" charset="0"/>
              </a:defRPr>
            </a:lvl1pPr>
          </a:lstStyle>
          <a:p>
            <a:r>
              <a:rPr lang="ja-JP" altLang="en-US" dirty="0" smtClean="0"/>
              <a:t>マスター タイトルの書式設定</a:t>
            </a:r>
            <a:endParaRPr lang="en-US" dirty="0"/>
          </a:p>
        </p:txBody>
      </p:sp>
      <p:sp>
        <p:nvSpPr>
          <p:cNvPr id="3" name="Subtitle 2"/>
          <p:cNvSpPr>
            <a:spLocks noGrp="1"/>
          </p:cNvSpPr>
          <p:nvPr>
            <p:ph type="subTitle" idx="1"/>
          </p:nvPr>
        </p:nvSpPr>
        <p:spPr>
          <a:xfrm>
            <a:off x="1143000" y="3970315"/>
            <a:ext cx="6858000" cy="1309255"/>
          </a:xfrm>
        </p:spPr>
        <p:txBody>
          <a:bodyPr>
            <a:normAutofit/>
          </a:bodyPr>
          <a:lstStyle>
            <a:lvl1pPr marL="0" indent="0" algn="ctr">
              <a:buNone/>
              <a:defRPr sz="3200">
                <a:latin typeface="Century Gothic" panose="020B0502020202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dirty="0" smtClean="0"/>
              <a:t>マスター サブタイトルの書式設定</a:t>
            </a:r>
            <a:endParaRPr lang="en-US" dirty="0"/>
          </a:p>
        </p:txBody>
      </p:sp>
      <p:sp>
        <p:nvSpPr>
          <p:cNvPr id="4" name="Date Placeholder 3"/>
          <p:cNvSpPr>
            <a:spLocks noGrp="1"/>
          </p:cNvSpPr>
          <p:nvPr>
            <p:ph type="dt" sz="half" idx="10"/>
          </p:nvPr>
        </p:nvSpPr>
        <p:spPr/>
        <p:txBody>
          <a:bodyPr/>
          <a:lstStyle/>
          <a:p>
            <a:pPr>
              <a:defRPr/>
            </a:pPr>
            <a:fld id="{268B055C-34DB-4CA0-AC54-BCB59AC63ED1}" type="datetime1">
              <a:rPr lang="ja-JP" altLang="en-US" smtClean="0">
                <a:solidFill>
                  <a:srgbClr val="FFFFFF"/>
                </a:solidFill>
              </a:rPr>
              <a:pPr>
                <a:defRPr/>
              </a:pPr>
              <a:t>2014/9/23</a:t>
            </a:fld>
            <a:endParaRPr lang="ja-JP" altLang="en-US">
              <a:solidFill>
                <a:srgbClr val="FFFFFF"/>
              </a:solidFill>
            </a:endParaRPr>
          </a:p>
        </p:txBody>
      </p:sp>
      <p:sp>
        <p:nvSpPr>
          <p:cNvPr id="5" name="Footer Placeholder 4"/>
          <p:cNvSpPr>
            <a:spLocks noGrp="1"/>
          </p:cNvSpPr>
          <p:nvPr>
            <p:ph type="ftr" sz="quarter" idx="11"/>
          </p:nvPr>
        </p:nvSpPr>
        <p:spPr/>
        <p:txBody>
          <a:bodyPr/>
          <a:lstStyle/>
          <a:p>
            <a:pPr>
              <a:defRPr/>
            </a:pPr>
            <a:endParaRPr lang="ja-JP" altLang="en-US">
              <a:solidFill>
                <a:srgbClr val="FFFFFF"/>
              </a:solidFill>
            </a:endParaRPr>
          </a:p>
        </p:txBody>
      </p:sp>
      <p:sp>
        <p:nvSpPr>
          <p:cNvPr id="6" name="Slide Number Placeholder 5"/>
          <p:cNvSpPr>
            <a:spLocks noGrp="1"/>
          </p:cNvSpPr>
          <p:nvPr>
            <p:ph type="sldNum" sz="quarter" idx="12"/>
          </p:nvPr>
        </p:nvSpPr>
        <p:spPr/>
        <p:txBody>
          <a:bodyPr/>
          <a:lstStyle/>
          <a:p>
            <a:fld id="{988AFC4D-BC9E-4F35-A2AD-07156F080033}"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1031035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ja-JP" altLang="en-US" dirty="0" smtClean="0"/>
              <a:t>マスター タイトルの書式設定</a:t>
            </a:r>
            <a:endParaRPr lang="en-US" dirty="0"/>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pPr>
              <a:defRPr/>
            </a:pPr>
            <a:fld id="{B5B9FA75-40B6-4342-8118-241320860EDA}" type="datetime1">
              <a:rPr lang="ja-JP" altLang="en-US" smtClean="0">
                <a:solidFill>
                  <a:srgbClr val="FFFFFF"/>
                </a:solidFill>
              </a:rPr>
              <a:pPr>
                <a:defRPr/>
              </a:pPr>
              <a:t>2014/9/23</a:t>
            </a:fld>
            <a:endParaRPr lang="ja-JP" altLang="en-US">
              <a:solidFill>
                <a:srgbClr val="FFFFFF"/>
              </a:solidFill>
            </a:endParaRPr>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pPr>
              <a:defRPr/>
            </a:pPr>
            <a:endParaRPr lang="ja-JP" altLang="en-US">
              <a:solidFill>
                <a:srgbClr val="FFFFFF"/>
              </a:solidFill>
            </a:endParaRPr>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BC453F10-2692-4E82-962F-AF39992C7C21}"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2079486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2208879"/>
            <a:ext cx="7886700" cy="1676400"/>
          </a:xfrm>
        </p:spPr>
        <p:txBody>
          <a:bodyPr anchor="ctr">
            <a:noAutofit/>
          </a:bodyPr>
          <a:lstStyle>
            <a:lvl1pPr algn="ctr">
              <a:lnSpc>
                <a:spcPct val="80000"/>
              </a:lnSpc>
              <a:defRPr sz="6000" b="0" spc="0" baseline="0">
                <a:solidFill>
                  <a:schemeClr val="bg1"/>
                </a:solidFill>
                <a:latin typeface="Century Gothic" panose="020B0502020202020204" pitchFamily="34" charset="0"/>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4893" y="3984400"/>
            <a:ext cx="7886700" cy="1174639"/>
          </a:xfrm>
        </p:spPr>
        <p:txBody>
          <a:bodyPr anchor="t">
            <a:normAutofit/>
          </a:bodyPr>
          <a:lstStyle>
            <a:lvl1pPr marL="0" indent="0" algn="ctr">
              <a:buNone/>
              <a:defRPr sz="2000">
                <a:solidFill>
                  <a:schemeClr val="tx2"/>
                </a:solidFill>
                <a:latin typeface="Century Gothic" panose="020B0502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lvl1pPr>
              <a:defRPr>
                <a:solidFill>
                  <a:schemeClr val="tx2"/>
                </a:solidFill>
                <a:latin typeface="Century Gothic" panose="020B0502020202020204" pitchFamily="34" charset="0"/>
              </a:defRPr>
            </a:lvl1pPr>
          </a:lstStyle>
          <a:p>
            <a:pPr>
              <a:defRPr/>
            </a:pPr>
            <a:fld id="{B64149A4-025F-48E1-BB0D-5E83E4D42442}" type="datetime1">
              <a:rPr lang="ja-JP" altLang="en-US" smtClean="0">
                <a:solidFill>
                  <a:srgbClr val="099BDD"/>
                </a:solidFill>
              </a:rPr>
              <a:pPr>
                <a:defRPr/>
              </a:pPr>
              <a:t>2014/9/23</a:t>
            </a:fld>
            <a:endParaRPr lang="ja-JP" altLang="en-US">
              <a:solidFill>
                <a:srgbClr val="099BDD"/>
              </a:solidFill>
            </a:endParaRPr>
          </a:p>
        </p:txBody>
      </p:sp>
      <p:sp>
        <p:nvSpPr>
          <p:cNvPr id="5" name="Footer Placeholder 4"/>
          <p:cNvSpPr>
            <a:spLocks noGrp="1"/>
          </p:cNvSpPr>
          <p:nvPr>
            <p:ph type="ftr" sz="quarter" idx="11"/>
          </p:nvPr>
        </p:nvSpPr>
        <p:spPr/>
        <p:txBody>
          <a:bodyPr/>
          <a:lstStyle>
            <a:lvl1pPr>
              <a:defRPr>
                <a:solidFill>
                  <a:schemeClr val="tx2"/>
                </a:solidFill>
                <a:latin typeface="Century Gothic" panose="020B0502020202020204" pitchFamily="34" charset="0"/>
              </a:defRPr>
            </a:lvl1pPr>
          </a:lstStyle>
          <a:p>
            <a:pPr>
              <a:defRPr/>
            </a:pPr>
            <a:endParaRPr lang="ja-JP" altLang="en-US">
              <a:solidFill>
                <a:srgbClr val="099BDD"/>
              </a:solidFill>
            </a:endParaRPr>
          </a:p>
        </p:txBody>
      </p:sp>
      <p:sp>
        <p:nvSpPr>
          <p:cNvPr id="6" name="Slide Number Placeholder 5"/>
          <p:cNvSpPr>
            <a:spLocks noGrp="1"/>
          </p:cNvSpPr>
          <p:nvPr>
            <p:ph type="sldNum" sz="quarter" idx="12"/>
          </p:nvPr>
        </p:nvSpPr>
        <p:spPr/>
        <p:txBody>
          <a:bodyPr/>
          <a:lstStyle>
            <a:lvl1pPr>
              <a:defRPr>
                <a:solidFill>
                  <a:schemeClr val="tx2"/>
                </a:solidFill>
                <a:latin typeface="Century Gothic" panose="020B0502020202020204" pitchFamily="34" charset="0"/>
              </a:defRPr>
            </a:lvl1pPr>
          </a:lstStyle>
          <a:p>
            <a:fld id="{B375C153-8398-47CC-96CC-87412AB02536}" type="slidenum">
              <a:rPr lang="ja-JP" altLang="en-US" smtClean="0">
                <a:solidFill>
                  <a:srgbClr val="099BDD"/>
                </a:solidFill>
              </a:rPr>
              <a:pPr/>
              <a:t>‹#›</a:t>
            </a:fld>
            <a:endParaRPr lang="ja-JP" altLang="en-US">
              <a:solidFill>
                <a:srgbClr val="099BDD"/>
              </a:solidFill>
            </a:endParaRPr>
          </a:p>
        </p:txBody>
      </p:sp>
    </p:spTree>
    <p:extLst>
      <p:ext uri="{BB962C8B-B14F-4D97-AF65-F5344CB8AC3E}">
        <p14:creationId xmlns:p14="http://schemas.microsoft.com/office/powerpoint/2010/main" val="28978166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85797"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800600"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pPr>
              <a:defRPr/>
            </a:pPr>
            <a:fld id="{CD9A4519-1039-4668-ADC7-3CF4F3DAB2DD}" type="datetime1">
              <a:rPr lang="ja-JP" altLang="en-US" smtClean="0">
                <a:solidFill>
                  <a:srgbClr val="FFFFFF"/>
                </a:solidFill>
              </a:rPr>
              <a:pPr>
                <a:defRPr/>
              </a:pPr>
              <a:t>2014/9/23</a:t>
            </a:fld>
            <a:endParaRPr lang="ja-JP" altLang="en-US">
              <a:solidFill>
                <a:srgbClr val="FFFFFF"/>
              </a:solidFill>
            </a:endParaRPr>
          </a:p>
        </p:txBody>
      </p:sp>
      <p:sp>
        <p:nvSpPr>
          <p:cNvPr id="6" name="Footer Placeholder 5"/>
          <p:cNvSpPr>
            <a:spLocks noGrp="1"/>
          </p:cNvSpPr>
          <p:nvPr>
            <p:ph type="ftr" sz="quarter" idx="11"/>
          </p:nvPr>
        </p:nvSpPr>
        <p:spPr/>
        <p:txBody>
          <a:bodyPr/>
          <a:lstStyle/>
          <a:p>
            <a:pPr>
              <a:defRPr/>
            </a:pPr>
            <a:endParaRPr lang="ja-JP" altLang="en-US">
              <a:solidFill>
                <a:srgbClr val="FFFFFF"/>
              </a:solidFill>
            </a:endParaRPr>
          </a:p>
        </p:txBody>
      </p:sp>
      <p:sp>
        <p:nvSpPr>
          <p:cNvPr id="7" name="Slide Number Placeholder 6"/>
          <p:cNvSpPr>
            <a:spLocks noGrp="1"/>
          </p:cNvSpPr>
          <p:nvPr>
            <p:ph type="sldNum" sz="quarter" idx="12"/>
          </p:nvPr>
        </p:nvSpPr>
        <p:spPr/>
        <p:txBody>
          <a:bodyPr/>
          <a:lstStyle/>
          <a:p>
            <a:fld id="{17A2BBAB-0AE5-4290-A875-1A1C08C2D079}"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2675842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5800"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85800" y="2656566"/>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800428"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800428" y="2656564"/>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pPr>
              <a:defRPr/>
            </a:pPr>
            <a:fld id="{19F3DF0A-CDF9-4575-84A7-E4DB1E6AC747}" type="datetime1">
              <a:rPr lang="ja-JP" altLang="en-US" smtClean="0">
                <a:solidFill>
                  <a:srgbClr val="FFFFFF"/>
                </a:solidFill>
              </a:rPr>
              <a:pPr>
                <a:defRPr/>
              </a:pPr>
              <a:t>2014/9/23</a:t>
            </a:fld>
            <a:endParaRPr lang="ja-JP" altLang="en-US">
              <a:solidFill>
                <a:srgbClr val="FFFFFF"/>
              </a:solidFill>
            </a:endParaRPr>
          </a:p>
        </p:txBody>
      </p:sp>
      <p:sp>
        <p:nvSpPr>
          <p:cNvPr id="8" name="Footer Placeholder 7"/>
          <p:cNvSpPr>
            <a:spLocks noGrp="1"/>
          </p:cNvSpPr>
          <p:nvPr>
            <p:ph type="ftr" sz="quarter" idx="11"/>
          </p:nvPr>
        </p:nvSpPr>
        <p:spPr/>
        <p:txBody>
          <a:bodyPr/>
          <a:lstStyle/>
          <a:p>
            <a:pPr>
              <a:defRPr/>
            </a:pPr>
            <a:endParaRPr lang="ja-JP" altLang="en-US">
              <a:solidFill>
                <a:srgbClr val="FFFFFF"/>
              </a:solidFill>
            </a:endParaRPr>
          </a:p>
        </p:txBody>
      </p:sp>
      <p:sp>
        <p:nvSpPr>
          <p:cNvPr id="9" name="Slide Number Placeholder 8"/>
          <p:cNvSpPr>
            <a:spLocks noGrp="1"/>
          </p:cNvSpPr>
          <p:nvPr>
            <p:ph type="sldNum" sz="quarter" idx="12"/>
          </p:nvPr>
        </p:nvSpPr>
        <p:spPr/>
        <p:txBody>
          <a:bodyPr/>
          <a:lstStyle/>
          <a:p>
            <a:fld id="{41F698A5-6914-44A0-BCED-A92F3B9E35A2}"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3659136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正方形/長方形 5"/>
          <p:cNvSpPr/>
          <p:nvPr userDrawn="1"/>
        </p:nvSpPr>
        <p:spPr>
          <a:xfrm>
            <a:off x="-22860" y="1988840"/>
            <a:ext cx="9166860" cy="4869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 name="Title 1"/>
          <p:cNvSpPr>
            <a:spLocks noGrp="1"/>
          </p:cNvSpPr>
          <p:nvPr>
            <p:ph type="title"/>
          </p:nvPr>
        </p:nvSpPr>
        <p:spPr/>
        <p:txBody>
          <a:bodyPr/>
          <a:lstStyle>
            <a:lvl1pPr>
              <a:defRPr>
                <a:latin typeface="Century Gothic" panose="020B0502020202020204" pitchFamily="34" charset="0"/>
              </a:defRPr>
            </a:lvl1p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lvl1pPr>
              <a:defRPr>
                <a:latin typeface="Century Gothic" panose="020B0502020202020204" pitchFamily="34" charset="0"/>
              </a:defRPr>
            </a:lvl1pPr>
          </a:lstStyle>
          <a:p>
            <a:pPr>
              <a:defRPr/>
            </a:pPr>
            <a:fld id="{633D47B2-7AB8-4DFC-B936-863CE865F549}" type="datetime1">
              <a:rPr lang="ja-JP" altLang="en-US" smtClean="0">
                <a:solidFill>
                  <a:srgbClr val="FFFFFF"/>
                </a:solidFill>
              </a:rPr>
              <a:pPr>
                <a:defRPr/>
              </a:pPr>
              <a:t>2014/9/23</a:t>
            </a:fld>
            <a:endParaRPr lang="ja-JP" altLang="en-US">
              <a:solidFill>
                <a:srgbClr val="FFFFFF"/>
              </a:solidFill>
            </a:endParaRPr>
          </a:p>
        </p:txBody>
      </p:sp>
      <p:sp>
        <p:nvSpPr>
          <p:cNvPr id="4" name="Footer Placeholder 3"/>
          <p:cNvSpPr>
            <a:spLocks noGrp="1"/>
          </p:cNvSpPr>
          <p:nvPr>
            <p:ph type="ftr" sz="quarter" idx="11"/>
          </p:nvPr>
        </p:nvSpPr>
        <p:spPr/>
        <p:txBody>
          <a:bodyPr/>
          <a:lstStyle>
            <a:lvl1pPr>
              <a:defRPr>
                <a:latin typeface="Century Gothic" panose="020B0502020202020204" pitchFamily="34" charset="0"/>
              </a:defRPr>
            </a:lvl1pPr>
          </a:lstStyle>
          <a:p>
            <a:pPr>
              <a:defRPr/>
            </a:pPr>
            <a:endParaRPr lang="ja-JP" altLang="en-US">
              <a:solidFill>
                <a:srgbClr val="FFFFFF"/>
              </a:solidFill>
            </a:endParaRPr>
          </a:p>
        </p:txBody>
      </p:sp>
      <p:sp>
        <p:nvSpPr>
          <p:cNvPr id="5" name="Slide Number Placeholder 4"/>
          <p:cNvSpPr>
            <a:spLocks noGrp="1"/>
          </p:cNvSpPr>
          <p:nvPr>
            <p:ph type="sldNum" sz="quarter" idx="12"/>
          </p:nvPr>
        </p:nvSpPr>
        <p:spPr/>
        <p:txBody>
          <a:bodyPr/>
          <a:lstStyle>
            <a:lvl1pPr>
              <a:defRPr>
                <a:latin typeface="Century Gothic" panose="020B0502020202020204" pitchFamily="34" charset="0"/>
              </a:defRPr>
            </a:lvl1pPr>
          </a:lstStyle>
          <a:p>
            <a:fld id="{11B39FA3-C061-439E-B7DB-E1E635BAAD2A}"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2951936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342F595B-20AC-4D2E-B79B-9F2F3DE84881}" type="datetimeFigureOut">
              <a:rPr lang="ja-JP" altLang="en-US" smtClean="0">
                <a:solidFill>
                  <a:prstClr val="black">
                    <a:tint val="75000"/>
                  </a:prstClr>
                </a:solidFill>
              </a:rPr>
              <a:pPr/>
              <a:t>2014/9/23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03677FA8-7B45-4F74-A3C6-6D39371418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62014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_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lvl1pPr>
              <a:defRPr>
                <a:latin typeface="Century Gothic" panose="020B0502020202020204" pitchFamily="34" charset="0"/>
              </a:defRPr>
            </a:lvl1pPr>
          </a:lstStyle>
          <a:p>
            <a:pPr>
              <a:defRPr/>
            </a:pPr>
            <a:fld id="{633D47B2-7AB8-4DFC-B936-863CE865F549}" type="datetime1">
              <a:rPr lang="ja-JP" altLang="en-US" smtClean="0">
                <a:solidFill>
                  <a:srgbClr val="FFFFFF"/>
                </a:solidFill>
              </a:rPr>
              <a:pPr>
                <a:defRPr/>
              </a:pPr>
              <a:t>2014/9/23</a:t>
            </a:fld>
            <a:endParaRPr lang="ja-JP" altLang="en-US">
              <a:solidFill>
                <a:srgbClr val="FFFFFF"/>
              </a:solidFill>
            </a:endParaRPr>
          </a:p>
        </p:txBody>
      </p:sp>
      <p:sp>
        <p:nvSpPr>
          <p:cNvPr id="4" name="Footer Placeholder 3"/>
          <p:cNvSpPr>
            <a:spLocks noGrp="1"/>
          </p:cNvSpPr>
          <p:nvPr>
            <p:ph type="ftr" sz="quarter" idx="11"/>
          </p:nvPr>
        </p:nvSpPr>
        <p:spPr/>
        <p:txBody>
          <a:bodyPr/>
          <a:lstStyle>
            <a:lvl1pPr>
              <a:defRPr>
                <a:latin typeface="Century Gothic" panose="020B0502020202020204" pitchFamily="34" charset="0"/>
              </a:defRPr>
            </a:lvl1pPr>
          </a:lstStyle>
          <a:p>
            <a:pPr>
              <a:defRPr/>
            </a:pPr>
            <a:endParaRPr lang="ja-JP" altLang="en-US">
              <a:solidFill>
                <a:srgbClr val="FFFFFF"/>
              </a:solidFill>
            </a:endParaRPr>
          </a:p>
        </p:txBody>
      </p:sp>
      <p:sp>
        <p:nvSpPr>
          <p:cNvPr id="5" name="Slide Number Placeholder 4"/>
          <p:cNvSpPr>
            <a:spLocks noGrp="1"/>
          </p:cNvSpPr>
          <p:nvPr>
            <p:ph type="sldNum" sz="quarter" idx="12"/>
          </p:nvPr>
        </p:nvSpPr>
        <p:spPr/>
        <p:txBody>
          <a:bodyPr/>
          <a:lstStyle>
            <a:lvl1pPr>
              <a:defRPr>
                <a:latin typeface="Century Gothic" panose="020B0502020202020204" pitchFamily="34" charset="0"/>
              </a:defRPr>
            </a:lvl1pPr>
          </a:lstStyle>
          <a:p>
            <a:fld id="{11B39FA3-C061-439E-B7DB-E1E635BAAD2A}"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3914249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白紙">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78F6EBB-39F5-4E4E-A6BD-253B5963D315}" type="datetime1">
              <a:rPr lang="ja-JP" altLang="en-US" smtClean="0">
                <a:solidFill>
                  <a:srgbClr val="FFFFFF"/>
                </a:solidFill>
              </a:rPr>
              <a:pPr>
                <a:defRPr/>
              </a:pPr>
              <a:t>2014/9/23</a:t>
            </a:fld>
            <a:endParaRPr lang="ja-JP" altLang="en-US">
              <a:solidFill>
                <a:srgbClr val="FFFFFF"/>
              </a:solidFill>
            </a:endParaRPr>
          </a:p>
        </p:txBody>
      </p:sp>
      <p:sp>
        <p:nvSpPr>
          <p:cNvPr id="3" name="Footer Placeholder 2"/>
          <p:cNvSpPr>
            <a:spLocks noGrp="1"/>
          </p:cNvSpPr>
          <p:nvPr>
            <p:ph type="ftr" sz="quarter" idx="11"/>
          </p:nvPr>
        </p:nvSpPr>
        <p:spPr/>
        <p:txBody>
          <a:bodyPr/>
          <a:lstStyle/>
          <a:p>
            <a:pPr>
              <a:defRPr/>
            </a:pPr>
            <a:endParaRPr lang="ja-JP" altLang="en-US">
              <a:solidFill>
                <a:srgbClr val="FFFFFF"/>
              </a:solidFill>
            </a:endParaRPr>
          </a:p>
        </p:txBody>
      </p:sp>
      <p:sp>
        <p:nvSpPr>
          <p:cNvPr id="4" name="Slide Number Placeholder 3"/>
          <p:cNvSpPr>
            <a:spLocks noGrp="1"/>
          </p:cNvSpPr>
          <p:nvPr>
            <p:ph type="sldNum" sz="quarter" idx="12"/>
          </p:nvPr>
        </p:nvSpPr>
        <p:spPr/>
        <p:txBody>
          <a:bodyPr/>
          <a:lstStyle/>
          <a:p>
            <a:fld id="{B9D240E1-143D-40F8-B868-AC3C95F1227C}"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3922241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1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78F6EBB-39F5-4E4E-A6BD-253B5963D315}" type="datetime1">
              <a:rPr lang="ja-JP" altLang="en-US" smtClean="0">
                <a:solidFill>
                  <a:srgbClr val="FFFFFF"/>
                </a:solidFill>
              </a:rPr>
              <a:pPr>
                <a:defRPr/>
              </a:pPr>
              <a:t>2014/9/23</a:t>
            </a:fld>
            <a:endParaRPr lang="ja-JP" altLang="en-US">
              <a:solidFill>
                <a:srgbClr val="FFFFFF"/>
              </a:solidFill>
            </a:endParaRPr>
          </a:p>
        </p:txBody>
      </p:sp>
      <p:sp>
        <p:nvSpPr>
          <p:cNvPr id="3" name="Footer Placeholder 2"/>
          <p:cNvSpPr>
            <a:spLocks noGrp="1"/>
          </p:cNvSpPr>
          <p:nvPr>
            <p:ph type="ftr" sz="quarter" idx="11"/>
          </p:nvPr>
        </p:nvSpPr>
        <p:spPr/>
        <p:txBody>
          <a:bodyPr/>
          <a:lstStyle/>
          <a:p>
            <a:pPr>
              <a:defRPr/>
            </a:pPr>
            <a:endParaRPr lang="ja-JP" altLang="en-US">
              <a:solidFill>
                <a:srgbClr val="FFFFFF"/>
              </a:solidFill>
            </a:endParaRPr>
          </a:p>
        </p:txBody>
      </p:sp>
      <p:sp>
        <p:nvSpPr>
          <p:cNvPr id="4" name="Slide Number Placeholder 3"/>
          <p:cNvSpPr>
            <a:spLocks noGrp="1"/>
          </p:cNvSpPr>
          <p:nvPr>
            <p:ph type="sldNum" sz="quarter" idx="12"/>
          </p:nvPr>
        </p:nvSpPr>
        <p:spPr/>
        <p:txBody>
          <a:bodyPr/>
          <a:lstStyle/>
          <a:p>
            <a:fld id="{B9D240E1-143D-40F8-B868-AC3C95F1227C}"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3307001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a:xfrm>
            <a:off x="685800" y="2148840"/>
            <a:ext cx="4572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5892568" y="2147487"/>
            <a:ext cx="256032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pPr>
              <a:defRPr/>
            </a:pPr>
            <a:fld id="{2041C100-D1F9-4A99-A26E-1554F79FAD0C}" type="datetime1">
              <a:rPr lang="ja-JP" altLang="en-US" smtClean="0">
                <a:solidFill>
                  <a:srgbClr val="FFFFFF"/>
                </a:solidFill>
              </a:rPr>
              <a:pPr>
                <a:defRPr/>
              </a:pPr>
              <a:t>2014/9/23</a:t>
            </a:fld>
            <a:endParaRPr lang="ja-JP" altLang="en-US">
              <a:solidFill>
                <a:srgbClr val="FFFFFF"/>
              </a:solidFill>
            </a:endParaRPr>
          </a:p>
        </p:txBody>
      </p:sp>
      <p:sp>
        <p:nvSpPr>
          <p:cNvPr id="6" name="Footer Placeholder 5"/>
          <p:cNvSpPr>
            <a:spLocks noGrp="1"/>
          </p:cNvSpPr>
          <p:nvPr>
            <p:ph type="ftr" sz="quarter" idx="11"/>
          </p:nvPr>
        </p:nvSpPr>
        <p:spPr/>
        <p:txBody>
          <a:bodyPr/>
          <a:lstStyle/>
          <a:p>
            <a:pPr>
              <a:defRPr/>
            </a:pPr>
            <a:endParaRPr lang="ja-JP" altLang="en-US">
              <a:solidFill>
                <a:srgbClr val="FFFFFF"/>
              </a:solidFill>
            </a:endParaRPr>
          </a:p>
        </p:txBody>
      </p:sp>
      <p:sp>
        <p:nvSpPr>
          <p:cNvPr id="7" name="Slide Number Placeholder 6"/>
          <p:cNvSpPr>
            <a:spLocks noGrp="1"/>
          </p:cNvSpPr>
          <p:nvPr>
            <p:ph type="sldNum" sz="quarter" idx="12"/>
          </p:nvPr>
        </p:nvSpPr>
        <p:spPr/>
        <p:txBody>
          <a:bodyPr/>
          <a:lstStyle/>
          <a:p>
            <a:fld id="{03059FF4-CA03-479B-9EFB-4E1A2C456347}"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3845708135"/>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685800" y="2211494"/>
            <a:ext cx="4754880" cy="384048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5885351" y="2150621"/>
            <a:ext cx="256032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pPr>
              <a:defRPr/>
            </a:pPr>
            <a:fld id="{437A76B4-7E27-4779-87C6-CE83AD073D6C}" type="datetime1">
              <a:rPr lang="ja-JP" altLang="en-US" smtClean="0">
                <a:solidFill>
                  <a:srgbClr val="FFFFFF"/>
                </a:solidFill>
              </a:rPr>
              <a:pPr>
                <a:defRPr/>
              </a:pPr>
              <a:t>2014/9/23</a:t>
            </a:fld>
            <a:endParaRPr lang="ja-JP" altLang="en-US">
              <a:solidFill>
                <a:srgbClr val="FFFFFF"/>
              </a:solidFill>
            </a:endParaRPr>
          </a:p>
        </p:txBody>
      </p:sp>
      <p:sp>
        <p:nvSpPr>
          <p:cNvPr id="6" name="Footer Placeholder 5"/>
          <p:cNvSpPr>
            <a:spLocks noGrp="1"/>
          </p:cNvSpPr>
          <p:nvPr>
            <p:ph type="ftr" sz="quarter" idx="11"/>
          </p:nvPr>
        </p:nvSpPr>
        <p:spPr/>
        <p:txBody>
          <a:bodyPr/>
          <a:lstStyle/>
          <a:p>
            <a:pPr>
              <a:defRPr/>
            </a:pPr>
            <a:endParaRPr lang="ja-JP" altLang="en-US">
              <a:solidFill>
                <a:srgbClr val="FFFFFF"/>
              </a:solidFill>
            </a:endParaRPr>
          </a:p>
        </p:txBody>
      </p:sp>
      <p:sp>
        <p:nvSpPr>
          <p:cNvPr id="7" name="Slide Number Placeholder 6"/>
          <p:cNvSpPr>
            <a:spLocks noGrp="1"/>
          </p:cNvSpPr>
          <p:nvPr>
            <p:ph type="sldNum" sz="quarter" idx="12"/>
          </p:nvPr>
        </p:nvSpPr>
        <p:spPr/>
        <p:txBody>
          <a:bodyPr/>
          <a:lstStyle/>
          <a:p>
            <a:fld id="{8D6E82DC-306A-4A10-91EA-5803A7FE58AA}"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2687546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pPr>
              <a:defRPr/>
            </a:pPr>
            <a:fld id="{2041C100-D1F9-4A99-A26E-1554F79FAD0C}" type="datetime1">
              <a:rPr lang="ja-JP" altLang="en-US" smtClean="0">
                <a:solidFill>
                  <a:srgbClr val="FFFFFF"/>
                </a:solidFill>
              </a:rPr>
              <a:pPr>
                <a:defRPr/>
              </a:pPr>
              <a:t>2014/9/23</a:t>
            </a:fld>
            <a:endParaRPr lang="ja-JP" altLang="en-US">
              <a:solidFill>
                <a:srgbClr val="FFFFFF"/>
              </a:solidFill>
            </a:endParaRPr>
          </a:p>
        </p:txBody>
      </p:sp>
      <p:sp>
        <p:nvSpPr>
          <p:cNvPr id="5" name="Footer Placeholder 4"/>
          <p:cNvSpPr>
            <a:spLocks noGrp="1"/>
          </p:cNvSpPr>
          <p:nvPr>
            <p:ph type="ftr" sz="quarter" idx="11"/>
          </p:nvPr>
        </p:nvSpPr>
        <p:spPr/>
        <p:txBody>
          <a:bodyPr/>
          <a:lstStyle/>
          <a:p>
            <a:pPr>
              <a:defRPr/>
            </a:pPr>
            <a:endParaRPr lang="ja-JP" altLang="en-US">
              <a:solidFill>
                <a:srgbClr val="FFFFFF"/>
              </a:solidFill>
            </a:endParaRPr>
          </a:p>
        </p:txBody>
      </p:sp>
      <p:sp>
        <p:nvSpPr>
          <p:cNvPr id="6" name="Slide Number Placeholder 5"/>
          <p:cNvSpPr>
            <a:spLocks noGrp="1"/>
          </p:cNvSpPr>
          <p:nvPr>
            <p:ph type="sldNum" sz="quarter" idx="12"/>
          </p:nvPr>
        </p:nvSpPr>
        <p:spPr/>
        <p:txBody>
          <a:bodyPr/>
          <a:lstStyle/>
          <a:p>
            <a:fld id="{03059FF4-CA03-479B-9EFB-4E1A2C456347}"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220284487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6764484" y="0"/>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609600"/>
            <a:ext cx="1801785" cy="5638800"/>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609600"/>
            <a:ext cx="5979968" cy="56388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a:xfrm>
            <a:off x="628650" y="6422855"/>
            <a:ext cx="2057397" cy="365125"/>
          </a:xfrm>
        </p:spPr>
        <p:txBody>
          <a:bodyPr/>
          <a:lstStyle/>
          <a:p>
            <a:pPr>
              <a:defRPr/>
            </a:pPr>
            <a:fld id="{2041C100-D1F9-4A99-A26E-1554F79FAD0C}" type="datetime1">
              <a:rPr lang="ja-JP" altLang="en-US" smtClean="0">
                <a:solidFill>
                  <a:srgbClr val="FFFFFF"/>
                </a:solidFill>
              </a:rPr>
              <a:pPr>
                <a:defRPr/>
              </a:pPr>
              <a:t>2014/9/23</a:t>
            </a:fld>
            <a:endParaRPr lang="ja-JP" altLang="en-US">
              <a:solidFill>
                <a:srgbClr val="FFFFFF"/>
              </a:solidFill>
            </a:endParaRPr>
          </a:p>
        </p:txBody>
      </p:sp>
      <p:sp>
        <p:nvSpPr>
          <p:cNvPr id="5" name="Footer Placeholder 4"/>
          <p:cNvSpPr>
            <a:spLocks noGrp="1"/>
          </p:cNvSpPr>
          <p:nvPr>
            <p:ph type="ftr" sz="quarter" idx="11"/>
          </p:nvPr>
        </p:nvSpPr>
        <p:spPr>
          <a:xfrm>
            <a:off x="2832102" y="6422855"/>
            <a:ext cx="3209752" cy="365125"/>
          </a:xfrm>
        </p:spPr>
        <p:txBody>
          <a:bodyPr/>
          <a:lstStyle/>
          <a:p>
            <a:pPr>
              <a:defRPr/>
            </a:pPr>
            <a:endParaRPr lang="ja-JP" altLang="en-US">
              <a:solidFill>
                <a:srgbClr val="FFFFFF"/>
              </a:solidFill>
            </a:endParaRPr>
          </a:p>
        </p:txBody>
      </p:sp>
      <p:sp>
        <p:nvSpPr>
          <p:cNvPr id="6" name="Slide Number Placeholder 5"/>
          <p:cNvSpPr>
            <a:spLocks noGrp="1"/>
          </p:cNvSpPr>
          <p:nvPr>
            <p:ph type="sldNum" sz="quarter" idx="12"/>
          </p:nvPr>
        </p:nvSpPr>
        <p:spPr>
          <a:xfrm>
            <a:off x="6054787" y="6422855"/>
            <a:ext cx="659819" cy="365125"/>
          </a:xfrm>
        </p:spPr>
        <p:txBody>
          <a:bodyPr/>
          <a:lstStyle/>
          <a:p>
            <a:fld id="{03059FF4-CA03-479B-9EFB-4E1A2C456347}"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2476977692"/>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061"/>
          <p:cNvSpPr>
            <a:spLocks noGrp="1" noChangeArrowheads="1"/>
          </p:cNvSpPr>
          <p:nvPr>
            <p:ph type="dt" sz="half" idx="10"/>
          </p:nvPr>
        </p:nvSpPr>
        <p:spPr/>
        <p:txBody>
          <a:bodyPr/>
          <a:lstStyle>
            <a:lvl1pPr>
              <a:defRPr/>
            </a:lvl1pPr>
          </a:lstStyle>
          <a:p>
            <a:pPr>
              <a:defRPr/>
            </a:pPr>
            <a:endParaRPr lang="en-US" altLang="ja-JP">
              <a:solidFill>
                <a:srgbClr val="FFFFFF"/>
              </a:solidFill>
            </a:endParaRPr>
          </a:p>
        </p:txBody>
      </p:sp>
      <p:sp>
        <p:nvSpPr>
          <p:cNvPr id="4" name="Rectangle 1062"/>
          <p:cNvSpPr>
            <a:spLocks noGrp="1" noChangeArrowheads="1"/>
          </p:cNvSpPr>
          <p:nvPr>
            <p:ph type="ftr" sz="quarter" idx="11"/>
          </p:nvPr>
        </p:nvSpPr>
        <p:spPr/>
        <p:txBody>
          <a:bodyPr/>
          <a:lstStyle>
            <a:lvl1pPr>
              <a:defRPr/>
            </a:lvl1pPr>
          </a:lstStyle>
          <a:p>
            <a:pPr>
              <a:defRPr/>
            </a:pPr>
            <a:endParaRPr lang="en-US" altLang="ja-JP">
              <a:solidFill>
                <a:srgbClr val="FFFFFF"/>
              </a:solidFill>
            </a:endParaRPr>
          </a:p>
        </p:txBody>
      </p:sp>
      <p:sp>
        <p:nvSpPr>
          <p:cNvPr id="5" name="Rectangle 1063"/>
          <p:cNvSpPr>
            <a:spLocks noGrp="1" noChangeArrowheads="1"/>
          </p:cNvSpPr>
          <p:nvPr>
            <p:ph type="sldNum" sz="quarter" idx="12"/>
          </p:nvPr>
        </p:nvSpPr>
        <p:spPr/>
        <p:txBody>
          <a:bodyPr/>
          <a:lstStyle>
            <a:lvl1pPr>
              <a:defRPr/>
            </a:lvl1pPr>
          </a:lstStyle>
          <a:p>
            <a:fld id="{F9F3C821-9D45-4991-B903-B8162F108A6E}"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3178132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19" y="2166365"/>
            <a:ext cx="8603674" cy="1739347"/>
          </a:xfrm>
        </p:spPr>
        <p:txBody>
          <a:bodyPr tIns="45720" bIns="45720" anchor="ctr">
            <a:normAutofit/>
          </a:bodyPr>
          <a:lstStyle>
            <a:lvl1pPr algn="ctr">
              <a:lnSpc>
                <a:spcPct val="80000"/>
              </a:lnSpc>
              <a:defRPr sz="6000" spc="0" baseline="0">
                <a:latin typeface="Century Gothic" panose="020B0502020202020204" pitchFamily="34" charset="0"/>
              </a:defRPr>
            </a:lvl1pPr>
          </a:lstStyle>
          <a:p>
            <a:r>
              <a:rPr lang="ja-JP" altLang="en-US" dirty="0" smtClean="0"/>
              <a:t>マスター タイトルの書式設定</a:t>
            </a:r>
            <a:endParaRPr lang="en-US" dirty="0"/>
          </a:p>
        </p:txBody>
      </p:sp>
      <p:sp>
        <p:nvSpPr>
          <p:cNvPr id="3" name="Subtitle 2"/>
          <p:cNvSpPr>
            <a:spLocks noGrp="1"/>
          </p:cNvSpPr>
          <p:nvPr>
            <p:ph type="subTitle" idx="1"/>
          </p:nvPr>
        </p:nvSpPr>
        <p:spPr>
          <a:xfrm>
            <a:off x="1143000" y="3970315"/>
            <a:ext cx="6858000" cy="1309255"/>
          </a:xfrm>
        </p:spPr>
        <p:txBody>
          <a:bodyPr>
            <a:normAutofit/>
          </a:bodyPr>
          <a:lstStyle>
            <a:lvl1pPr marL="0" indent="0" algn="ctr">
              <a:buNone/>
              <a:defRPr sz="3200">
                <a:latin typeface="Century Gothic" panose="020B0502020202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dirty="0" smtClean="0"/>
              <a:t>マスター サブタイトルの書式設定</a:t>
            </a:r>
            <a:endParaRPr lang="en-US" dirty="0"/>
          </a:p>
        </p:txBody>
      </p:sp>
      <p:sp>
        <p:nvSpPr>
          <p:cNvPr id="4" name="Date Placeholder 3"/>
          <p:cNvSpPr>
            <a:spLocks noGrp="1"/>
          </p:cNvSpPr>
          <p:nvPr>
            <p:ph type="dt" sz="half" idx="10"/>
          </p:nvPr>
        </p:nvSpPr>
        <p:spPr/>
        <p:txBody>
          <a:bodyPr/>
          <a:lstStyle/>
          <a:p>
            <a:pPr>
              <a:defRPr/>
            </a:pPr>
            <a:fld id="{268B055C-34DB-4CA0-AC54-BCB59AC63ED1}" type="datetime1">
              <a:rPr lang="ja-JP" altLang="en-US" smtClean="0">
                <a:solidFill>
                  <a:srgbClr val="FFFFFF"/>
                </a:solidFill>
              </a:rPr>
              <a:pPr>
                <a:defRPr/>
              </a:pPr>
              <a:t>2014/9/23</a:t>
            </a:fld>
            <a:endParaRPr lang="ja-JP" altLang="en-US">
              <a:solidFill>
                <a:srgbClr val="FFFFFF"/>
              </a:solidFill>
            </a:endParaRPr>
          </a:p>
        </p:txBody>
      </p:sp>
      <p:sp>
        <p:nvSpPr>
          <p:cNvPr id="5" name="Footer Placeholder 4"/>
          <p:cNvSpPr>
            <a:spLocks noGrp="1"/>
          </p:cNvSpPr>
          <p:nvPr>
            <p:ph type="ftr" sz="quarter" idx="11"/>
          </p:nvPr>
        </p:nvSpPr>
        <p:spPr/>
        <p:txBody>
          <a:bodyPr/>
          <a:lstStyle/>
          <a:p>
            <a:pPr>
              <a:defRPr/>
            </a:pPr>
            <a:endParaRPr lang="ja-JP" altLang="en-US">
              <a:solidFill>
                <a:srgbClr val="FFFFFF"/>
              </a:solidFill>
            </a:endParaRPr>
          </a:p>
        </p:txBody>
      </p:sp>
      <p:sp>
        <p:nvSpPr>
          <p:cNvPr id="6" name="Slide Number Placeholder 5"/>
          <p:cNvSpPr>
            <a:spLocks noGrp="1"/>
          </p:cNvSpPr>
          <p:nvPr>
            <p:ph type="sldNum" sz="quarter" idx="12"/>
          </p:nvPr>
        </p:nvSpPr>
        <p:spPr/>
        <p:txBody>
          <a:bodyPr/>
          <a:lstStyle/>
          <a:p>
            <a:fld id="{988AFC4D-BC9E-4F35-A2AD-07156F080033}"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10310355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ja-JP" altLang="en-US" dirty="0" smtClean="0"/>
              <a:t>マスター タイトルの書式設定</a:t>
            </a:r>
            <a:endParaRPr lang="en-US" dirty="0"/>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pPr>
              <a:defRPr/>
            </a:pPr>
            <a:fld id="{B5B9FA75-40B6-4342-8118-241320860EDA}" type="datetime1">
              <a:rPr lang="ja-JP" altLang="en-US" smtClean="0">
                <a:solidFill>
                  <a:srgbClr val="FFFFFF"/>
                </a:solidFill>
              </a:rPr>
              <a:pPr>
                <a:defRPr/>
              </a:pPr>
              <a:t>2014/9/23</a:t>
            </a:fld>
            <a:endParaRPr lang="ja-JP" altLang="en-US">
              <a:solidFill>
                <a:srgbClr val="FFFFFF"/>
              </a:solidFill>
            </a:endParaRPr>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pPr>
              <a:defRPr/>
            </a:pPr>
            <a:endParaRPr lang="ja-JP" altLang="en-US">
              <a:solidFill>
                <a:srgbClr val="FFFFFF"/>
              </a:solidFill>
            </a:endParaRPr>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BC453F10-2692-4E82-962F-AF39992C7C21}"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2079486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342F595B-20AC-4D2E-B79B-9F2F3DE84881}" type="datetimeFigureOut">
              <a:rPr lang="ja-JP" altLang="en-US" smtClean="0">
                <a:solidFill>
                  <a:prstClr val="black">
                    <a:tint val="75000"/>
                  </a:prstClr>
                </a:solidFill>
              </a:rPr>
              <a:pPr/>
              <a:t>2014/9/23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03677FA8-7B45-4F74-A3C6-6D39371418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25328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2208879"/>
            <a:ext cx="7886700" cy="1676400"/>
          </a:xfrm>
        </p:spPr>
        <p:txBody>
          <a:bodyPr anchor="ctr">
            <a:noAutofit/>
          </a:bodyPr>
          <a:lstStyle>
            <a:lvl1pPr algn="ctr">
              <a:lnSpc>
                <a:spcPct val="80000"/>
              </a:lnSpc>
              <a:defRPr sz="6000" b="0" spc="0" baseline="0">
                <a:solidFill>
                  <a:schemeClr val="bg1"/>
                </a:solidFill>
                <a:latin typeface="Century Gothic" panose="020B0502020202020204" pitchFamily="34" charset="0"/>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4893" y="3984400"/>
            <a:ext cx="7886700" cy="1174639"/>
          </a:xfrm>
        </p:spPr>
        <p:txBody>
          <a:bodyPr anchor="t">
            <a:normAutofit/>
          </a:bodyPr>
          <a:lstStyle>
            <a:lvl1pPr marL="0" indent="0" algn="ctr">
              <a:buNone/>
              <a:defRPr sz="2000">
                <a:solidFill>
                  <a:schemeClr val="tx2"/>
                </a:solidFill>
                <a:latin typeface="Century Gothic" panose="020B0502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lvl1pPr>
              <a:defRPr>
                <a:solidFill>
                  <a:schemeClr val="tx2"/>
                </a:solidFill>
                <a:latin typeface="Century Gothic" panose="020B0502020202020204" pitchFamily="34" charset="0"/>
              </a:defRPr>
            </a:lvl1pPr>
          </a:lstStyle>
          <a:p>
            <a:pPr>
              <a:defRPr/>
            </a:pPr>
            <a:fld id="{B64149A4-025F-48E1-BB0D-5E83E4D42442}" type="datetime1">
              <a:rPr lang="ja-JP" altLang="en-US" smtClean="0">
                <a:solidFill>
                  <a:srgbClr val="099BDD"/>
                </a:solidFill>
              </a:rPr>
              <a:pPr>
                <a:defRPr/>
              </a:pPr>
              <a:t>2014/9/23</a:t>
            </a:fld>
            <a:endParaRPr lang="ja-JP" altLang="en-US">
              <a:solidFill>
                <a:srgbClr val="099BDD"/>
              </a:solidFill>
            </a:endParaRPr>
          </a:p>
        </p:txBody>
      </p:sp>
      <p:sp>
        <p:nvSpPr>
          <p:cNvPr id="5" name="Footer Placeholder 4"/>
          <p:cNvSpPr>
            <a:spLocks noGrp="1"/>
          </p:cNvSpPr>
          <p:nvPr>
            <p:ph type="ftr" sz="quarter" idx="11"/>
          </p:nvPr>
        </p:nvSpPr>
        <p:spPr/>
        <p:txBody>
          <a:bodyPr/>
          <a:lstStyle>
            <a:lvl1pPr>
              <a:defRPr>
                <a:solidFill>
                  <a:schemeClr val="tx2"/>
                </a:solidFill>
                <a:latin typeface="Century Gothic" panose="020B0502020202020204" pitchFamily="34" charset="0"/>
              </a:defRPr>
            </a:lvl1pPr>
          </a:lstStyle>
          <a:p>
            <a:pPr>
              <a:defRPr/>
            </a:pPr>
            <a:endParaRPr lang="ja-JP" altLang="en-US">
              <a:solidFill>
                <a:srgbClr val="099BDD"/>
              </a:solidFill>
            </a:endParaRPr>
          </a:p>
        </p:txBody>
      </p:sp>
      <p:sp>
        <p:nvSpPr>
          <p:cNvPr id="6" name="Slide Number Placeholder 5"/>
          <p:cNvSpPr>
            <a:spLocks noGrp="1"/>
          </p:cNvSpPr>
          <p:nvPr>
            <p:ph type="sldNum" sz="quarter" idx="12"/>
          </p:nvPr>
        </p:nvSpPr>
        <p:spPr/>
        <p:txBody>
          <a:bodyPr/>
          <a:lstStyle>
            <a:lvl1pPr>
              <a:defRPr>
                <a:solidFill>
                  <a:schemeClr val="tx2"/>
                </a:solidFill>
                <a:latin typeface="Century Gothic" panose="020B0502020202020204" pitchFamily="34" charset="0"/>
              </a:defRPr>
            </a:lvl1pPr>
          </a:lstStyle>
          <a:p>
            <a:fld id="{B375C153-8398-47CC-96CC-87412AB02536}" type="slidenum">
              <a:rPr lang="ja-JP" altLang="en-US" smtClean="0">
                <a:solidFill>
                  <a:srgbClr val="099BDD"/>
                </a:solidFill>
              </a:rPr>
              <a:pPr/>
              <a:t>‹#›</a:t>
            </a:fld>
            <a:endParaRPr lang="ja-JP" altLang="en-US">
              <a:solidFill>
                <a:srgbClr val="099BDD"/>
              </a:solidFill>
            </a:endParaRPr>
          </a:p>
        </p:txBody>
      </p:sp>
    </p:spTree>
    <p:extLst>
      <p:ext uri="{BB962C8B-B14F-4D97-AF65-F5344CB8AC3E}">
        <p14:creationId xmlns:p14="http://schemas.microsoft.com/office/powerpoint/2010/main" val="28978166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85797"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800600"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pPr>
              <a:defRPr/>
            </a:pPr>
            <a:fld id="{CD9A4519-1039-4668-ADC7-3CF4F3DAB2DD}" type="datetime1">
              <a:rPr lang="ja-JP" altLang="en-US" smtClean="0">
                <a:solidFill>
                  <a:srgbClr val="FFFFFF"/>
                </a:solidFill>
              </a:rPr>
              <a:pPr>
                <a:defRPr/>
              </a:pPr>
              <a:t>2014/9/23</a:t>
            </a:fld>
            <a:endParaRPr lang="ja-JP" altLang="en-US">
              <a:solidFill>
                <a:srgbClr val="FFFFFF"/>
              </a:solidFill>
            </a:endParaRPr>
          </a:p>
        </p:txBody>
      </p:sp>
      <p:sp>
        <p:nvSpPr>
          <p:cNvPr id="6" name="Footer Placeholder 5"/>
          <p:cNvSpPr>
            <a:spLocks noGrp="1"/>
          </p:cNvSpPr>
          <p:nvPr>
            <p:ph type="ftr" sz="quarter" idx="11"/>
          </p:nvPr>
        </p:nvSpPr>
        <p:spPr/>
        <p:txBody>
          <a:bodyPr/>
          <a:lstStyle/>
          <a:p>
            <a:pPr>
              <a:defRPr/>
            </a:pPr>
            <a:endParaRPr lang="ja-JP" altLang="en-US">
              <a:solidFill>
                <a:srgbClr val="FFFFFF"/>
              </a:solidFill>
            </a:endParaRPr>
          </a:p>
        </p:txBody>
      </p:sp>
      <p:sp>
        <p:nvSpPr>
          <p:cNvPr id="7" name="Slide Number Placeholder 6"/>
          <p:cNvSpPr>
            <a:spLocks noGrp="1"/>
          </p:cNvSpPr>
          <p:nvPr>
            <p:ph type="sldNum" sz="quarter" idx="12"/>
          </p:nvPr>
        </p:nvSpPr>
        <p:spPr/>
        <p:txBody>
          <a:bodyPr/>
          <a:lstStyle/>
          <a:p>
            <a:fld id="{17A2BBAB-0AE5-4290-A875-1A1C08C2D079}"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2675842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5800"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85800" y="2656566"/>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800428"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800428" y="2656564"/>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pPr>
              <a:defRPr/>
            </a:pPr>
            <a:fld id="{19F3DF0A-CDF9-4575-84A7-E4DB1E6AC747}" type="datetime1">
              <a:rPr lang="ja-JP" altLang="en-US" smtClean="0">
                <a:solidFill>
                  <a:srgbClr val="FFFFFF"/>
                </a:solidFill>
              </a:rPr>
              <a:pPr>
                <a:defRPr/>
              </a:pPr>
              <a:t>2014/9/23</a:t>
            </a:fld>
            <a:endParaRPr lang="ja-JP" altLang="en-US">
              <a:solidFill>
                <a:srgbClr val="FFFFFF"/>
              </a:solidFill>
            </a:endParaRPr>
          </a:p>
        </p:txBody>
      </p:sp>
      <p:sp>
        <p:nvSpPr>
          <p:cNvPr id="8" name="Footer Placeholder 7"/>
          <p:cNvSpPr>
            <a:spLocks noGrp="1"/>
          </p:cNvSpPr>
          <p:nvPr>
            <p:ph type="ftr" sz="quarter" idx="11"/>
          </p:nvPr>
        </p:nvSpPr>
        <p:spPr/>
        <p:txBody>
          <a:bodyPr/>
          <a:lstStyle/>
          <a:p>
            <a:pPr>
              <a:defRPr/>
            </a:pPr>
            <a:endParaRPr lang="ja-JP" altLang="en-US">
              <a:solidFill>
                <a:srgbClr val="FFFFFF"/>
              </a:solidFill>
            </a:endParaRPr>
          </a:p>
        </p:txBody>
      </p:sp>
      <p:sp>
        <p:nvSpPr>
          <p:cNvPr id="9" name="Slide Number Placeholder 8"/>
          <p:cNvSpPr>
            <a:spLocks noGrp="1"/>
          </p:cNvSpPr>
          <p:nvPr>
            <p:ph type="sldNum" sz="quarter" idx="12"/>
          </p:nvPr>
        </p:nvSpPr>
        <p:spPr/>
        <p:txBody>
          <a:bodyPr/>
          <a:lstStyle/>
          <a:p>
            <a:fld id="{41F698A5-6914-44A0-BCED-A92F3B9E35A2}"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36591365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正方形/長方形 5"/>
          <p:cNvSpPr/>
          <p:nvPr userDrawn="1"/>
        </p:nvSpPr>
        <p:spPr>
          <a:xfrm>
            <a:off x="-22860" y="1988840"/>
            <a:ext cx="9166860" cy="4869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 name="Title 1"/>
          <p:cNvSpPr>
            <a:spLocks noGrp="1"/>
          </p:cNvSpPr>
          <p:nvPr>
            <p:ph type="title"/>
          </p:nvPr>
        </p:nvSpPr>
        <p:spPr/>
        <p:txBody>
          <a:bodyPr/>
          <a:lstStyle>
            <a:lvl1pPr>
              <a:defRPr>
                <a:latin typeface="Century Gothic" panose="020B0502020202020204" pitchFamily="34" charset="0"/>
              </a:defRPr>
            </a:lvl1p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lvl1pPr>
              <a:defRPr>
                <a:latin typeface="Century Gothic" panose="020B0502020202020204" pitchFamily="34" charset="0"/>
              </a:defRPr>
            </a:lvl1pPr>
          </a:lstStyle>
          <a:p>
            <a:pPr>
              <a:defRPr/>
            </a:pPr>
            <a:fld id="{633D47B2-7AB8-4DFC-B936-863CE865F549}" type="datetime1">
              <a:rPr lang="ja-JP" altLang="en-US" smtClean="0">
                <a:solidFill>
                  <a:srgbClr val="FFFFFF"/>
                </a:solidFill>
              </a:rPr>
              <a:pPr>
                <a:defRPr/>
              </a:pPr>
              <a:t>2014/9/23</a:t>
            </a:fld>
            <a:endParaRPr lang="ja-JP" altLang="en-US">
              <a:solidFill>
                <a:srgbClr val="FFFFFF"/>
              </a:solidFill>
            </a:endParaRPr>
          </a:p>
        </p:txBody>
      </p:sp>
      <p:sp>
        <p:nvSpPr>
          <p:cNvPr id="4" name="Footer Placeholder 3"/>
          <p:cNvSpPr>
            <a:spLocks noGrp="1"/>
          </p:cNvSpPr>
          <p:nvPr>
            <p:ph type="ftr" sz="quarter" idx="11"/>
          </p:nvPr>
        </p:nvSpPr>
        <p:spPr/>
        <p:txBody>
          <a:bodyPr/>
          <a:lstStyle>
            <a:lvl1pPr>
              <a:defRPr>
                <a:latin typeface="Century Gothic" panose="020B0502020202020204" pitchFamily="34" charset="0"/>
              </a:defRPr>
            </a:lvl1pPr>
          </a:lstStyle>
          <a:p>
            <a:pPr>
              <a:defRPr/>
            </a:pPr>
            <a:endParaRPr lang="ja-JP" altLang="en-US">
              <a:solidFill>
                <a:srgbClr val="FFFFFF"/>
              </a:solidFill>
            </a:endParaRPr>
          </a:p>
        </p:txBody>
      </p:sp>
      <p:sp>
        <p:nvSpPr>
          <p:cNvPr id="5" name="Slide Number Placeholder 4"/>
          <p:cNvSpPr>
            <a:spLocks noGrp="1"/>
          </p:cNvSpPr>
          <p:nvPr>
            <p:ph type="sldNum" sz="quarter" idx="12"/>
          </p:nvPr>
        </p:nvSpPr>
        <p:spPr/>
        <p:txBody>
          <a:bodyPr/>
          <a:lstStyle>
            <a:lvl1pPr>
              <a:defRPr>
                <a:latin typeface="Century Gothic" panose="020B0502020202020204" pitchFamily="34" charset="0"/>
              </a:defRPr>
            </a:lvl1pPr>
          </a:lstStyle>
          <a:p>
            <a:fld id="{11B39FA3-C061-439E-B7DB-E1E635BAAD2A}"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2951936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lvl1pPr>
              <a:defRPr>
                <a:latin typeface="Century Gothic" panose="020B0502020202020204" pitchFamily="34" charset="0"/>
              </a:defRPr>
            </a:lvl1pPr>
          </a:lstStyle>
          <a:p>
            <a:pPr>
              <a:defRPr/>
            </a:pPr>
            <a:fld id="{633D47B2-7AB8-4DFC-B936-863CE865F549}" type="datetime1">
              <a:rPr lang="ja-JP" altLang="en-US" smtClean="0">
                <a:solidFill>
                  <a:srgbClr val="FFFFFF"/>
                </a:solidFill>
              </a:rPr>
              <a:pPr>
                <a:defRPr/>
              </a:pPr>
              <a:t>2014/9/23</a:t>
            </a:fld>
            <a:endParaRPr lang="ja-JP" altLang="en-US">
              <a:solidFill>
                <a:srgbClr val="FFFFFF"/>
              </a:solidFill>
            </a:endParaRPr>
          </a:p>
        </p:txBody>
      </p:sp>
      <p:sp>
        <p:nvSpPr>
          <p:cNvPr id="4" name="Footer Placeholder 3"/>
          <p:cNvSpPr>
            <a:spLocks noGrp="1"/>
          </p:cNvSpPr>
          <p:nvPr>
            <p:ph type="ftr" sz="quarter" idx="11"/>
          </p:nvPr>
        </p:nvSpPr>
        <p:spPr/>
        <p:txBody>
          <a:bodyPr/>
          <a:lstStyle>
            <a:lvl1pPr>
              <a:defRPr>
                <a:latin typeface="Century Gothic" panose="020B0502020202020204" pitchFamily="34" charset="0"/>
              </a:defRPr>
            </a:lvl1pPr>
          </a:lstStyle>
          <a:p>
            <a:pPr>
              <a:defRPr/>
            </a:pPr>
            <a:endParaRPr lang="ja-JP" altLang="en-US">
              <a:solidFill>
                <a:srgbClr val="FFFFFF"/>
              </a:solidFill>
            </a:endParaRPr>
          </a:p>
        </p:txBody>
      </p:sp>
      <p:sp>
        <p:nvSpPr>
          <p:cNvPr id="5" name="Slide Number Placeholder 4"/>
          <p:cNvSpPr>
            <a:spLocks noGrp="1"/>
          </p:cNvSpPr>
          <p:nvPr>
            <p:ph type="sldNum" sz="quarter" idx="12"/>
          </p:nvPr>
        </p:nvSpPr>
        <p:spPr/>
        <p:txBody>
          <a:bodyPr/>
          <a:lstStyle>
            <a:lvl1pPr>
              <a:defRPr>
                <a:latin typeface="Century Gothic" panose="020B0502020202020204" pitchFamily="34" charset="0"/>
              </a:defRPr>
            </a:lvl1pPr>
          </a:lstStyle>
          <a:p>
            <a:fld id="{11B39FA3-C061-439E-B7DB-E1E635BAAD2A}"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39142496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白紙">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78F6EBB-39F5-4E4E-A6BD-253B5963D315}" type="datetime1">
              <a:rPr lang="ja-JP" altLang="en-US" smtClean="0">
                <a:solidFill>
                  <a:srgbClr val="FFFFFF"/>
                </a:solidFill>
              </a:rPr>
              <a:pPr>
                <a:defRPr/>
              </a:pPr>
              <a:t>2014/9/23</a:t>
            </a:fld>
            <a:endParaRPr lang="ja-JP" altLang="en-US">
              <a:solidFill>
                <a:srgbClr val="FFFFFF"/>
              </a:solidFill>
            </a:endParaRPr>
          </a:p>
        </p:txBody>
      </p:sp>
      <p:sp>
        <p:nvSpPr>
          <p:cNvPr id="3" name="Footer Placeholder 2"/>
          <p:cNvSpPr>
            <a:spLocks noGrp="1"/>
          </p:cNvSpPr>
          <p:nvPr>
            <p:ph type="ftr" sz="quarter" idx="11"/>
          </p:nvPr>
        </p:nvSpPr>
        <p:spPr/>
        <p:txBody>
          <a:bodyPr/>
          <a:lstStyle/>
          <a:p>
            <a:pPr>
              <a:defRPr/>
            </a:pPr>
            <a:endParaRPr lang="ja-JP" altLang="en-US">
              <a:solidFill>
                <a:srgbClr val="FFFFFF"/>
              </a:solidFill>
            </a:endParaRPr>
          </a:p>
        </p:txBody>
      </p:sp>
      <p:sp>
        <p:nvSpPr>
          <p:cNvPr id="4" name="Slide Number Placeholder 3"/>
          <p:cNvSpPr>
            <a:spLocks noGrp="1"/>
          </p:cNvSpPr>
          <p:nvPr>
            <p:ph type="sldNum" sz="quarter" idx="12"/>
          </p:nvPr>
        </p:nvSpPr>
        <p:spPr/>
        <p:txBody>
          <a:bodyPr/>
          <a:lstStyle/>
          <a:p>
            <a:fld id="{B9D240E1-143D-40F8-B868-AC3C95F1227C}"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39222418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1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78F6EBB-39F5-4E4E-A6BD-253B5963D315}" type="datetime1">
              <a:rPr lang="ja-JP" altLang="en-US" smtClean="0">
                <a:solidFill>
                  <a:srgbClr val="FFFFFF"/>
                </a:solidFill>
              </a:rPr>
              <a:pPr>
                <a:defRPr/>
              </a:pPr>
              <a:t>2014/9/23</a:t>
            </a:fld>
            <a:endParaRPr lang="ja-JP" altLang="en-US">
              <a:solidFill>
                <a:srgbClr val="FFFFFF"/>
              </a:solidFill>
            </a:endParaRPr>
          </a:p>
        </p:txBody>
      </p:sp>
      <p:sp>
        <p:nvSpPr>
          <p:cNvPr id="3" name="Footer Placeholder 2"/>
          <p:cNvSpPr>
            <a:spLocks noGrp="1"/>
          </p:cNvSpPr>
          <p:nvPr>
            <p:ph type="ftr" sz="quarter" idx="11"/>
          </p:nvPr>
        </p:nvSpPr>
        <p:spPr/>
        <p:txBody>
          <a:bodyPr/>
          <a:lstStyle/>
          <a:p>
            <a:pPr>
              <a:defRPr/>
            </a:pPr>
            <a:endParaRPr lang="ja-JP" altLang="en-US">
              <a:solidFill>
                <a:srgbClr val="FFFFFF"/>
              </a:solidFill>
            </a:endParaRPr>
          </a:p>
        </p:txBody>
      </p:sp>
      <p:sp>
        <p:nvSpPr>
          <p:cNvPr id="4" name="Slide Number Placeholder 3"/>
          <p:cNvSpPr>
            <a:spLocks noGrp="1"/>
          </p:cNvSpPr>
          <p:nvPr>
            <p:ph type="sldNum" sz="quarter" idx="12"/>
          </p:nvPr>
        </p:nvSpPr>
        <p:spPr/>
        <p:txBody>
          <a:bodyPr/>
          <a:lstStyle/>
          <a:p>
            <a:fld id="{B9D240E1-143D-40F8-B868-AC3C95F1227C}"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33070017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a:xfrm>
            <a:off x="685800" y="2148840"/>
            <a:ext cx="4572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5892568" y="2147487"/>
            <a:ext cx="256032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pPr>
              <a:defRPr/>
            </a:pPr>
            <a:fld id="{2041C100-D1F9-4A99-A26E-1554F79FAD0C}" type="datetime1">
              <a:rPr lang="ja-JP" altLang="en-US" smtClean="0">
                <a:solidFill>
                  <a:srgbClr val="FFFFFF"/>
                </a:solidFill>
              </a:rPr>
              <a:pPr>
                <a:defRPr/>
              </a:pPr>
              <a:t>2014/9/23</a:t>
            </a:fld>
            <a:endParaRPr lang="ja-JP" altLang="en-US">
              <a:solidFill>
                <a:srgbClr val="FFFFFF"/>
              </a:solidFill>
            </a:endParaRPr>
          </a:p>
        </p:txBody>
      </p:sp>
      <p:sp>
        <p:nvSpPr>
          <p:cNvPr id="6" name="Footer Placeholder 5"/>
          <p:cNvSpPr>
            <a:spLocks noGrp="1"/>
          </p:cNvSpPr>
          <p:nvPr>
            <p:ph type="ftr" sz="quarter" idx="11"/>
          </p:nvPr>
        </p:nvSpPr>
        <p:spPr/>
        <p:txBody>
          <a:bodyPr/>
          <a:lstStyle/>
          <a:p>
            <a:pPr>
              <a:defRPr/>
            </a:pPr>
            <a:endParaRPr lang="ja-JP" altLang="en-US">
              <a:solidFill>
                <a:srgbClr val="FFFFFF"/>
              </a:solidFill>
            </a:endParaRPr>
          </a:p>
        </p:txBody>
      </p:sp>
      <p:sp>
        <p:nvSpPr>
          <p:cNvPr id="7" name="Slide Number Placeholder 6"/>
          <p:cNvSpPr>
            <a:spLocks noGrp="1"/>
          </p:cNvSpPr>
          <p:nvPr>
            <p:ph type="sldNum" sz="quarter" idx="12"/>
          </p:nvPr>
        </p:nvSpPr>
        <p:spPr/>
        <p:txBody>
          <a:bodyPr/>
          <a:lstStyle/>
          <a:p>
            <a:fld id="{03059FF4-CA03-479B-9EFB-4E1A2C456347}"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3845708135"/>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685800" y="2211494"/>
            <a:ext cx="4754880" cy="384048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5885351" y="2150621"/>
            <a:ext cx="256032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pPr>
              <a:defRPr/>
            </a:pPr>
            <a:fld id="{437A76B4-7E27-4779-87C6-CE83AD073D6C}" type="datetime1">
              <a:rPr lang="ja-JP" altLang="en-US" smtClean="0">
                <a:solidFill>
                  <a:srgbClr val="FFFFFF"/>
                </a:solidFill>
              </a:rPr>
              <a:pPr>
                <a:defRPr/>
              </a:pPr>
              <a:t>2014/9/23</a:t>
            </a:fld>
            <a:endParaRPr lang="ja-JP" altLang="en-US">
              <a:solidFill>
                <a:srgbClr val="FFFFFF"/>
              </a:solidFill>
            </a:endParaRPr>
          </a:p>
        </p:txBody>
      </p:sp>
      <p:sp>
        <p:nvSpPr>
          <p:cNvPr id="6" name="Footer Placeholder 5"/>
          <p:cNvSpPr>
            <a:spLocks noGrp="1"/>
          </p:cNvSpPr>
          <p:nvPr>
            <p:ph type="ftr" sz="quarter" idx="11"/>
          </p:nvPr>
        </p:nvSpPr>
        <p:spPr/>
        <p:txBody>
          <a:bodyPr/>
          <a:lstStyle/>
          <a:p>
            <a:pPr>
              <a:defRPr/>
            </a:pPr>
            <a:endParaRPr lang="ja-JP" altLang="en-US">
              <a:solidFill>
                <a:srgbClr val="FFFFFF"/>
              </a:solidFill>
            </a:endParaRPr>
          </a:p>
        </p:txBody>
      </p:sp>
      <p:sp>
        <p:nvSpPr>
          <p:cNvPr id="7" name="Slide Number Placeholder 6"/>
          <p:cNvSpPr>
            <a:spLocks noGrp="1"/>
          </p:cNvSpPr>
          <p:nvPr>
            <p:ph type="sldNum" sz="quarter" idx="12"/>
          </p:nvPr>
        </p:nvSpPr>
        <p:spPr/>
        <p:txBody>
          <a:bodyPr/>
          <a:lstStyle/>
          <a:p>
            <a:fld id="{8D6E82DC-306A-4A10-91EA-5803A7FE58AA}"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26875467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pPr>
              <a:defRPr/>
            </a:pPr>
            <a:fld id="{2041C100-D1F9-4A99-A26E-1554F79FAD0C}" type="datetime1">
              <a:rPr lang="ja-JP" altLang="en-US" smtClean="0">
                <a:solidFill>
                  <a:srgbClr val="FFFFFF"/>
                </a:solidFill>
              </a:rPr>
              <a:pPr>
                <a:defRPr/>
              </a:pPr>
              <a:t>2014/9/23</a:t>
            </a:fld>
            <a:endParaRPr lang="ja-JP" altLang="en-US">
              <a:solidFill>
                <a:srgbClr val="FFFFFF"/>
              </a:solidFill>
            </a:endParaRPr>
          </a:p>
        </p:txBody>
      </p:sp>
      <p:sp>
        <p:nvSpPr>
          <p:cNvPr id="5" name="Footer Placeholder 4"/>
          <p:cNvSpPr>
            <a:spLocks noGrp="1"/>
          </p:cNvSpPr>
          <p:nvPr>
            <p:ph type="ftr" sz="quarter" idx="11"/>
          </p:nvPr>
        </p:nvSpPr>
        <p:spPr/>
        <p:txBody>
          <a:bodyPr/>
          <a:lstStyle/>
          <a:p>
            <a:pPr>
              <a:defRPr/>
            </a:pPr>
            <a:endParaRPr lang="ja-JP" altLang="en-US">
              <a:solidFill>
                <a:srgbClr val="FFFFFF"/>
              </a:solidFill>
            </a:endParaRPr>
          </a:p>
        </p:txBody>
      </p:sp>
      <p:sp>
        <p:nvSpPr>
          <p:cNvPr id="6" name="Slide Number Placeholder 5"/>
          <p:cNvSpPr>
            <a:spLocks noGrp="1"/>
          </p:cNvSpPr>
          <p:nvPr>
            <p:ph type="sldNum" sz="quarter" idx="12"/>
          </p:nvPr>
        </p:nvSpPr>
        <p:spPr/>
        <p:txBody>
          <a:bodyPr/>
          <a:lstStyle/>
          <a:p>
            <a:fld id="{03059FF4-CA03-479B-9EFB-4E1A2C456347}"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220284487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342F595B-20AC-4D2E-B79B-9F2F3DE84881}" type="datetimeFigureOut">
              <a:rPr lang="ja-JP" altLang="en-US" smtClean="0">
                <a:solidFill>
                  <a:prstClr val="black">
                    <a:tint val="75000"/>
                  </a:prstClr>
                </a:solidFill>
              </a:rPr>
              <a:pPr/>
              <a:t>2014/9/23</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03677FA8-7B45-4F74-A3C6-6D39371418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389534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6764484" y="0"/>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609600"/>
            <a:ext cx="1801785" cy="5638800"/>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609600"/>
            <a:ext cx="5979968" cy="56388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a:xfrm>
            <a:off x="628650" y="6422855"/>
            <a:ext cx="2057397" cy="365125"/>
          </a:xfrm>
        </p:spPr>
        <p:txBody>
          <a:bodyPr/>
          <a:lstStyle/>
          <a:p>
            <a:pPr>
              <a:defRPr/>
            </a:pPr>
            <a:fld id="{2041C100-D1F9-4A99-A26E-1554F79FAD0C}" type="datetime1">
              <a:rPr lang="ja-JP" altLang="en-US" smtClean="0">
                <a:solidFill>
                  <a:srgbClr val="FFFFFF"/>
                </a:solidFill>
              </a:rPr>
              <a:pPr>
                <a:defRPr/>
              </a:pPr>
              <a:t>2014/9/23</a:t>
            </a:fld>
            <a:endParaRPr lang="ja-JP" altLang="en-US">
              <a:solidFill>
                <a:srgbClr val="FFFFFF"/>
              </a:solidFill>
            </a:endParaRPr>
          </a:p>
        </p:txBody>
      </p:sp>
      <p:sp>
        <p:nvSpPr>
          <p:cNvPr id="5" name="Footer Placeholder 4"/>
          <p:cNvSpPr>
            <a:spLocks noGrp="1"/>
          </p:cNvSpPr>
          <p:nvPr>
            <p:ph type="ftr" sz="quarter" idx="11"/>
          </p:nvPr>
        </p:nvSpPr>
        <p:spPr>
          <a:xfrm>
            <a:off x="2832102" y="6422855"/>
            <a:ext cx="3209752" cy="365125"/>
          </a:xfrm>
        </p:spPr>
        <p:txBody>
          <a:bodyPr/>
          <a:lstStyle/>
          <a:p>
            <a:pPr>
              <a:defRPr/>
            </a:pPr>
            <a:endParaRPr lang="ja-JP" altLang="en-US">
              <a:solidFill>
                <a:srgbClr val="FFFFFF"/>
              </a:solidFill>
            </a:endParaRPr>
          </a:p>
        </p:txBody>
      </p:sp>
      <p:sp>
        <p:nvSpPr>
          <p:cNvPr id="6" name="Slide Number Placeholder 5"/>
          <p:cNvSpPr>
            <a:spLocks noGrp="1"/>
          </p:cNvSpPr>
          <p:nvPr>
            <p:ph type="sldNum" sz="quarter" idx="12"/>
          </p:nvPr>
        </p:nvSpPr>
        <p:spPr>
          <a:xfrm>
            <a:off x="6054787" y="6422855"/>
            <a:ext cx="659819" cy="365125"/>
          </a:xfrm>
        </p:spPr>
        <p:txBody>
          <a:bodyPr/>
          <a:lstStyle/>
          <a:p>
            <a:fld id="{03059FF4-CA03-479B-9EFB-4E1A2C456347}"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2476977692"/>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061"/>
          <p:cNvSpPr>
            <a:spLocks noGrp="1" noChangeArrowheads="1"/>
          </p:cNvSpPr>
          <p:nvPr>
            <p:ph type="dt" sz="half" idx="10"/>
          </p:nvPr>
        </p:nvSpPr>
        <p:spPr/>
        <p:txBody>
          <a:bodyPr/>
          <a:lstStyle>
            <a:lvl1pPr>
              <a:defRPr/>
            </a:lvl1pPr>
          </a:lstStyle>
          <a:p>
            <a:pPr>
              <a:defRPr/>
            </a:pPr>
            <a:endParaRPr lang="en-US" altLang="ja-JP">
              <a:solidFill>
                <a:srgbClr val="FFFFFF"/>
              </a:solidFill>
            </a:endParaRPr>
          </a:p>
        </p:txBody>
      </p:sp>
      <p:sp>
        <p:nvSpPr>
          <p:cNvPr id="4" name="Rectangle 1062"/>
          <p:cNvSpPr>
            <a:spLocks noGrp="1" noChangeArrowheads="1"/>
          </p:cNvSpPr>
          <p:nvPr>
            <p:ph type="ftr" sz="quarter" idx="11"/>
          </p:nvPr>
        </p:nvSpPr>
        <p:spPr/>
        <p:txBody>
          <a:bodyPr/>
          <a:lstStyle>
            <a:lvl1pPr>
              <a:defRPr/>
            </a:lvl1pPr>
          </a:lstStyle>
          <a:p>
            <a:pPr>
              <a:defRPr/>
            </a:pPr>
            <a:endParaRPr lang="en-US" altLang="ja-JP">
              <a:solidFill>
                <a:srgbClr val="FFFFFF"/>
              </a:solidFill>
            </a:endParaRPr>
          </a:p>
        </p:txBody>
      </p:sp>
      <p:sp>
        <p:nvSpPr>
          <p:cNvPr id="5" name="Rectangle 1063"/>
          <p:cNvSpPr>
            <a:spLocks noGrp="1" noChangeArrowheads="1"/>
          </p:cNvSpPr>
          <p:nvPr>
            <p:ph type="sldNum" sz="quarter" idx="12"/>
          </p:nvPr>
        </p:nvSpPr>
        <p:spPr/>
        <p:txBody>
          <a:bodyPr/>
          <a:lstStyle>
            <a:lvl1pPr>
              <a:defRPr/>
            </a:lvl1pPr>
          </a:lstStyle>
          <a:p>
            <a:fld id="{F9F3C821-9D45-4991-B903-B8162F108A6E}"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3178132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2B23B5-ECAD-4D6E-8A43-049411287D68}"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3DB303-04F2-41BB-9F22-D34E186AC9C9}"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3C37C6-1C76-44A4-A1E8-6F485BAFCF03}"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AF9961-CA56-4887-B588-78A4B3E8576A}"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920CD5-3D85-40F3-AB50-A673031C7926}"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F805CBD-E98F-4E7D-91C3-325A64075A63}"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E4F5BC9-89E6-4AD9-B43F-737702F5CDD9}"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410A95-E2B6-44C5-9121-455A89E746A4}"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342F595B-20AC-4D2E-B79B-9F2F3DE84881}" type="datetimeFigureOut">
              <a:rPr lang="ja-JP" altLang="en-US" smtClean="0">
                <a:solidFill>
                  <a:prstClr val="black">
                    <a:tint val="75000"/>
                  </a:prstClr>
                </a:solidFill>
              </a:rPr>
              <a:pPr/>
              <a:t>2014/9/23</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03677FA8-7B45-4F74-A3C6-6D39371418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01632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6EAC1C-940D-46C5-A29C-75B68200C130}"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32BB69-F8A4-4624-8FDE-ACAB7776A02E}"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D91A89-BAF4-4267-B35C-907FBABAF701}"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127B56-B098-4C17-BD19-8D58F53F6D1D}"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clipArtAndTx">
  <p:cSld name="ชื่อเรื่อง ภาพตัดปะ และข้อความ">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4638"/>
            <a:ext cx="8229600" cy="1143000"/>
          </a:xfrm>
        </p:spPr>
        <p:txBody>
          <a:bodyPr/>
          <a:lstStyle/>
          <a:p>
            <a:r>
              <a:rPr lang="th-TH" smtClean="0"/>
              <a:t>คลิกเพื่อแก้ไขลักษณะชื่อเรื่องต้นแบบ</a:t>
            </a:r>
            <a:endParaRPr lang="th-TH"/>
          </a:p>
        </p:txBody>
      </p:sp>
      <p:sp>
        <p:nvSpPr>
          <p:cNvPr id="3" name="ตัวยึดภาพตัดปะ 2"/>
          <p:cNvSpPr>
            <a:spLocks noGrp="1"/>
          </p:cNvSpPr>
          <p:nvPr>
            <p:ph type="clipArt" sz="half" idx="1"/>
          </p:nvPr>
        </p:nvSpPr>
        <p:spPr>
          <a:xfrm>
            <a:off x="457200" y="1600200"/>
            <a:ext cx="4038600" cy="4525963"/>
          </a:xfrm>
        </p:spPr>
        <p:txBody>
          <a:bodyPr>
            <a:normAutofit/>
          </a:bodyPr>
          <a:lstStyle/>
          <a:p>
            <a:pPr lvl="0"/>
            <a:endParaRPr lang="th-TH" noProof="0" smtClean="0"/>
          </a:p>
        </p:txBody>
      </p:sp>
      <p:sp>
        <p:nvSpPr>
          <p:cNvPr id="4" name="ตัวยึดข้อความ 3"/>
          <p:cNvSpPr>
            <a:spLocks noGrp="1"/>
          </p:cNvSpPr>
          <p:nvPr>
            <p:ph type="body" sz="half" idx="2"/>
          </p:nvPr>
        </p:nvSpPr>
        <p:spPr>
          <a:xfrm>
            <a:off x="4648200" y="1600200"/>
            <a:ext cx="4038600" cy="4525963"/>
          </a:xfrm>
        </p:spPr>
        <p:txBody>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Rectangle 4"/>
          <p:cNvSpPr>
            <a:spLocks noGrp="1" noChangeArrowheads="1"/>
          </p:cNvSpPr>
          <p:nvPr>
            <p:ph type="dt" sz="half" idx="10"/>
          </p:nvPr>
        </p:nvSpPr>
        <p:spPr/>
        <p:txBody>
          <a:bodyPr/>
          <a:lstStyle>
            <a:lvl1pPr>
              <a:defRPr/>
            </a:lvl1pPr>
          </a:lstStyle>
          <a:p>
            <a:pPr>
              <a:defRPr/>
            </a:pPr>
            <a:endParaRPr lang="th-TH">
              <a:solidFill>
                <a:srgbClr val="000000"/>
              </a:solidFill>
            </a:endParaRPr>
          </a:p>
        </p:txBody>
      </p:sp>
      <p:sp>
        <p:nvSpPr>
          <p:cNvPr id="6" name="Rectangle 5"/>
          <p:cNvSpPr>
            <a:spLocks noGrp="1" noChangeArrowheads="1"/>
          </p:cNvSpPr>
          <p:nvPr>
            <p:ph type="ftr" sz="quarter" idx="11"/>
          </p:nvPr>
        </p:nvSpPr>
        <p:spPr/>
        <p:txBody>
          <a:bodyPr/>
          <a:lstStyle>
            <a:lvl1pPr>
              <a:defRPr>
                <a:solidFill>
                  <a:srgbClr val="B5A788"/>
                </a:solidFill>
              </a:defRPr>
            </a:lvl1pPr>
          </a:lstStyle>
          <a:p>
            <a:pPr>
              <a:defRPr/>
            </a:pPr>
            <a:endParaRPr lang="th-TH"/>
          </a:p>
        </p:txBody>
      </p:sp>
      <p:sp>
        <p:nvSpPr>
          <p:cNvPr id="7" name="Rectangle 6"/>
          <p:cNvSpPr>
            <a:spLocks noGrp="1" noChangeArrowheads="1"/>
          </p:cNvSpPr>
          <p:nvPr>
            <p:ph type="sldNum" sz="quarter" idx="12"/>
          </p:nvPr>
        </p:nvSpPr>
        <p:spPr/>
        <p:txBody>
          <a:bodyPr/>
          <a:lstStyle>
            <a:lvl1pPr>
              <a:defRPr/>
            </a:lvl1pPr>
          </a:lstStyle>
          <a:p>
            <a:pPr>
              <a:defRPr/>
            </a:pPr>
            <a:fld id="{E8497D0A-E8C2-4D8B-88DD-70984AD997CB}" type="slidenum">
              <a:rPr lang="en-US" altLang="ja-JP">
                <a:solidFill>
                  <a:srgbClr val="000000"/>
                </a:solidFill>
              </a:rPr>
              <a:pPr>
                <a:defRPr/>
              </a:pPr>
              <a:t>‹#›</a:t>
            </a:fld>
            <a:endParaRPr lang="th-TH">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1_白紙">
    <p:bg>
      <p:bgRef idx="1001">
        <a:schemeClr val="bg1"/>
      </p:bgRef>
    </p:bg>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5"/>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4" name="スライド番号プレースホルダ 6"/>
          <p:cNvSpPr>
            <a:spLocks noGrp="1"/>
          </p:cNvSpPr>
          <p:nvPr>
            <p:ph type="sldNum" sz="quarter" idx="11"/>
          </p:nvPr>
        </p:nvSpPr>
        <p:spPr/>
        <p:txBody>
          <a:bodyPr/>
          <a:lstStyle>
            <a:lvl1pPr>
              <a:defRPr/>
            </a:lvl1pPr>
          </a:lstStyle>
          <a:p>
            <a:pPr>
              <a:defRPr/>
            </a:pPr>
            <a:fld id="{C1091169-97B9-41B8-BCB2-8F79E323EE0E}" type="slidenum">
              <a:rPr lang="en-US" altLang="ja-JP">
                <a:solidFill>
                  <a:srgbClr val="000000"/>
                </a:solidFill>
              </a:rPr>
              <a:pPr>
                <a:defRPr/>
              </a:pPr>
              <a:t>‹#›</a:t>
            </a:fld>
            <a:endParaRPr lang="en-US" altLang="ja-JP">
              <a:solidFill>
                <a:srgbClr val="000000"/>
              </a:solidFill>
            </a:endParaRPr>
          </a:p>
        </p:txBody>
      </p:sp>
      <p:sp>
        <p:nvSpPr>
          <p:cNvPr id="5" name="フッター プレースホルダ 7"/>
          <p:cNvSpPr>
            <a:spLocks noGrp="1"/>
          </p:cNvSpPr>
          <p:nvPr>
            <p:ph type="ftr" sz="quarter" idx="12"/>
          </p:nvPr>
        </p:nvSpPr>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1216199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AB8738FD-CAA6-45AB-9573-F804B1710A46}" type="datetime1">
              <a:rPr lang="ja-JP" altLang="en-US" smtClean="0">
                <a:solidFill>
                  <a:prstClr val="black">
                    <a:tint val="75000"/>
                  </a:prstClr>
                </a:solidFill>
              </a:rPr>
              <a:pPr/>
              <a:t>2014/9/23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5E6EDA9D-A186-41CF-91FE-7F8FE4771D7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603884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D80CA487-29B2-46FC-96D8-66BBB56B1B74}" type="datetime1">
              <a:rPr lang="ja-JP" altLang="en-US" smtClean="0">
                <a:solidFill>
                  <a:prstClr val="black">
                    <a:tint val="75000"/>
                  </a:prstClr>
                </a:solidFill>
              </a:rPr>
              <a:pPr/>
              <a:t>2014/9/23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5E6EDA9D-A186-41CF-91FE-7F8FE4771D7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232366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3DF15323-6BAB-4FA6-8835-3007F7762849}" type="datetime1">
              <a:rPr lang="ja-JP" altLang="en-US" smtClean="0">
                <a:solidFill>
                  <a:prstClr val="black">
                    <a:tint val="75000"/>
                  </a:prstClr>
                </a:solidFill>
              </a:rPr>
              <a:pPr/>
              <a:t>2014/9/23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5E6EDA9D-A186-41CF-91FE-7F8FE4771D7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756326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8CCA31A4-D190-4251-AE85-298C2831A385}" type="datetime1">
              <a:rPr lang="ja-JP" altLang="en-US" smtClean="0">
                <a:solidFill>
                  <a:prstClr val="black">
                    <a:tint val="75000"/>
                  </a:prstClr>
                </a:solidFill>
              </a:rPr>
              <a:pPr/>
              <a:t>2014/9/23</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5E6EDA9D-A186-41CF-91FE-7F8FE4771D7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231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342F595B-20AC-4D2E-B79B-9F2F3DE84881}" type="datetimeFigureOut">
              <a:rPr lang="ja-JP" altLang="en-US" smtClean="0">
                <a:solidFill>
                  <a:prstClr val="black">
                    <a:tint val="75000"/>
                  </a:prstClr>
                </a:solidFill>
              </a:rPr>
              <a:pPr/>
              <a:t>2014/9/23</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03677FA8-7B45-4F74-A3C6-6D39371418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485524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89267D38-67C6-44B5-8D2B-F08876266625}" type="datetime1">
              <a:rPr lang="ja-JP" altLang="en-US" smtClean="0">
                <a:solidFill>
                  <a:prstClr val="black">
                    <a:tint val="75000"/>
                  </a:prstClr>
                </a:solidFill>
              </a:rPr>
              <a:pPr/>
              <a:t>2014/9/23</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5E6EDA9D-A186-41CF-91FE-7F8FE4771D7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468933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1DDFEC06-A24E-4EE5-A6B3-9F5E1E423793}" type="datetime1">
              <a:rPr lang="ja-JP" altLang="en-US" smtClean="0">
                <a:solidFill>
                  <a:prstClr val="black">
                    <a:tint val="75000"/>
                  </a:prstClr>
                </a:solidFill>
              </a:rPr>
              <a:pPr/>
              <a:t>2014/9/23</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5E6EDA9D-A186-41CF-91FE-7F8FE4771D7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489069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4EDE40A0-8268-4925-9326-E20546404879}" type="datetime1">
              <a:rPr lang="ja-JP" altLang="en-US" smtClean="0">
                <a:solidFill>
                  <a:prstClr val="black">
                    <a:tint val="75000"/>
                  </a:prstClr>
                </a:solidFill>
              </a:rPr>
              <a:pPr/>
              <a:t>2014/9/23</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5E6EDA9D-A186-41CF-91FE-7F8FE4771D7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29990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AACFCE95-C0CD-4DE2-9D94-8B731165F064}" type="datetime1">
              <a:rPr lang="ja-JP" altLang="en-US" smtClean="0">
                <a:solidFill>
                  <a:prstClr val="black">
                    <a:tint val="75000"/>
                  </a:prstClr>
                </a:solidFill>
              </a:rPr>
              <a:pPr/>
              <a:t>2014/9/23</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5E6EDA9D-A186-41CF-91FE-7F8FE4771D7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177931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F89E33B4-5AF6-4380-922D-72A9D8967448}" type="datetime1">
              <a:rPr lang="ja-JP" altLang="en-US" smtClean="0">
                <a:solidFill>
                  <a:prstClr val="black">
                    <a:tint val="75000"/>
                  </a:prstClr>
                </a:solidFill>
              </a:rPr>
              <a:pPr/>
              <a:t>2014/9/23</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5E6EDA9D-A186-41CF-91FE-7F8FE4771D7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813764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A73B698D-4D26-46D4-8ED8-3A3986D70322}" type="datetime1">
              <a:rPr lang="ja-JP" altLang="en-US" smtClean="0">
                <a:solidFill>
                  <a:prstClr val="black">
                    <a:tint val="75000"/>
                  </a:prstClr>
                </a:solidFill>
              </a:rPr>
              <a:pPr/>
              <a:t>2014/9/23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5E6EDA9D-A186-41CF-91FE-7F8FE4771D7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867129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AF5C9AF-9F50-499B-94AD-016D4B694578}" type="datetime1">
              <a:rPr lang="ja-JP" altLang="en-US" smtClean="0">
                <a:solidFill>
                  <a:prstClr val="black">
                    <a:tint val="75000"/>
                  </a:prstClr>
                </a:solidFill>
              </a:rPr>
              <a:pPr/>
              <a:t>2014/9/23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5E6EDA9D-A186-41CF-91FE-7F8FE4771D7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427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342F595B-20AC-4D2E-B79B-9F2F3DE84881}" type="datetimeFigureOut">
              <a:rPr lang="ja-JP" altLang="en-US" smtClean="0">
                <a:solidFill>
                  <a:prstClr val="black">
                    <a:tint val="75000"/>
                  </a:prstClr>
                </a:solidFill>
              </a:rPr>
              <a:pPr/>
              <a:t>2014/9/23</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03677FA8-7B45-4F74-A3C6-6D39371418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46511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342F595B-20AC-4D2E-B79B-9F2F3DE84881}" type="datetimeFigureOut">
              <a:rPr lang="ja-JP" altLang="en-US" smtClean="0">
                <a:solidFill>
                  <a:prstClr val="black">
                    <a:tint val="75000"/>
                  </a:prstClr>
                </a:solidFill>
              </a:rPr>
              <a:pPr/>
              <a:t>2014/9/23</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03677FA8-7B45-4F74-A3C6-6D39371418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20047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342F595B-20AC-4D2E-B79B-9F2F3DE84881}" type="datetimeFigureOut">
              <a:rPr lang="ja-JP" altLang="en-US" smtClean="0">
                <a:solidFill>
                  <a:prstClr val="black">
                    <a:tint val="75000"/>
                  </a:prstClr>
                </a:solidFill>
              </a:rPr>
              <a:pPr/>
              <a:t>2014/9/23</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03677FA8-7B45-4F74-A3C6-6D39371418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05378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5.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5.jpe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4.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42F595B-20AC-4D2E-B79B-9F2F3DE84881}" type="datetimeFigureOut">
              <a:rPr lang="ja-JP" altLang="en-US" smtClean="0">
                <a:solidFill>
                  <a:prstClr val="black">
                    <a:tint val="75000"/>
                  </a:prstClr>
                </a:solidFill>
                <a:latin typeface="Calibri"/>
                <a:ea typeface="ＭＳ Ｐゴシック"/>
              </a:rPr>
              <a:pPr fontAlgn="auto">
                <a:spcBef>
                  <a:spcPts val="0"/>
                </a:spcBef>
                <a:spcAft>
                  <a:spcPts val="0"/>
                </a:spcAft>
              </a:pPr>
              <a:t>2014/9/23</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3677FA8-7B45-4F74-A3C6-6D3937141877}" type="slidenum">
              <a:rPr lang="ja-JP" altLang="en-US" smtClean="0">
                <a:solidFill>
                  <a:prstClr val="black">
                    <a:tint val="75000"/>
                  </a:prstClr>
                </a:solidFill>
                <a:latin typeface="Calibri"/>
                <a:ea typeface="ＭＳ Ｐゴシック"/>
              </a:rPr>
              <a:pPr fontAlgn="auto">
                <a:spcBef>
                  <a:spcPts val="0"/>
                </a:spcBef>
                <a:spcAft>
                  <a:spcPts val="0"/>
                </a:spcAft>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57370164"/>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57" r:id="rId12"/>
    <p:sldLayoutId id="2147484499" r:id="rId13"/>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62" y="176109"/>
            <a:ext cx="914171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05063" y="284176"/>
            <a:ext cx="7552356" cy="1416632"/>
          </a:xfrm>
          <a:prstGeom prst="rect">
            <a:avLst/>
          </a:prstGeom>
        </p:spPr>
        <p:txBody>
          <a:bodyPr vert="horz" lIns="91440" tIns="45720" rIns="91440" bIns="45720" rtlCol="0" anchor="ctr">
            <a:norm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685019" y="2011680"/>
            <a:ext cx="7772400" cy="4206240"/>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4" name="Date Placeholder 3"/>
          <p:cNvSpPr>
            <a:spLocks noGrp="1"/>
          </p:cNvSpPr>
          <p:nvPr>
            <p:ph type="dt" sz="half" idx="2"/>
          </p:nvPr>
        </p:nvSpPr>
        <p:spPr>
          <a:xfrm>
            <a:off x="681557" y="6422855"/>
            <a:ext cx="2595043" cy="365125"/>
          </a:xfrm>
          <a:prstGeom prst="rect">
            <a:avLst/>
          </a:prstGeom>
        </p:spPr>
        <p:txBody>
          <a:bodyPr vert="horz" lIns="91440" tIns="45720" rIns="45720" bIns="45720" rtlCol="0" anchor="ctr"/>
          <a:lstStyle>
            <a:lvl1pPr algn="l">
              <a:defRPr sz="1050">
                <a:solidFill>
                  <a:schemeClr val="tx1"/>
                </a:solidFill>
                <a:latin typeface="Century Gothic" panose="020B0502020202020204" pitchFamily="34" charset="0"/>
              </a:defRPr>
            </a:lvl1pPr>
          </a:lstStyle>
          <a:p>
            <a:pPr>
              <a:defRPr/>
            </a:pPr>
            <a:fld id="{D2ED4BCB-191A-43BE-8E12-89C7D8FD94A0}" type="datetime1">
              <a:rPr lang="ja-JP" altLang="en-US" smtClean="0">
                <a:solidFill>
                  <a:srgbClr val="FFFFFF"/>
                </a:solidFill>
              </a:rPr>
              <a:pPr>
                <a:defRPr/>
              </a:pPr>
              <a:t>2014/9/23</a:t>
            </a:fld>
            <a:endParaRPr lang="en-US" altLang="ja-JP">
              <a:solidFill>
                <a:srgbClr val="FFFFFF"/>
              </a:solidFill>
            </a:endParaRPr>
          </a:p>
        </p:txBody>
      </p:sp>
      <p:sp>
        <p:nvSpPr>
          <p:cNvPr id="5" name="Footer Placeholder 4"/>
          <p:cNvSpPr>
            <a:spLocks noGrp="1"/>
          </p:cNvSpPr>
          <p:nvPr>
            <p:ph type="ftr" sz="quarter" idx="3"/>
          </p:nvPr>
        </p:nvSpPr>
        <p:spPr>
          <a:xfrm>
            <a:off x="4191000" y="6422855"/>
            <a:ext cx="4060627" cy="365125"/>
          </a:xfrm>
          <a:prstGeom prst="rect">
            <a:avLst/>
          </a:prstGeom>
        </p:spPr>
        <p:txBody>
          <a:bodyPr vert="horz" lIns="91440" tIns="45720" rIns="91440" bIns="45720" rtlCol="0" anchor="ctr"/>
          <a:lstStyle>
            <a:lvl1pPr algn="r">
              <a:defRPr sz="1050">
                <a:solidFill>
                  <a:schemeClr val="tx1"/>
                </a:solidFill>
                <a:latin typeface="Century Gothic" panose="020B0502020202020204" pitchFamily="34" charset="0"/>
              </a:defRPr>
            </a:lvl1pPr>
          </a:lstStyle>
          <a:p>
            <a:pPr>
              <a:defRPr/>
            </a:pPr>
            <a:endParaRPr lang="en-US" altLang="ja-JP">
              <a:solidFill>
                <a:srgbClr val="FFFFFF"/>
              </a:solidFill>
            </a:endParaRPr>
          </a:p>
        </p:txBody>
      </p:sp>
      <p:sp>
        <p:nvSpPr>
          <p:cNvPr id="6" name="Slide Number Placeholder 5"/>
          <p:cNvSpPr>
            <a:spLocks noGrp="1"/>
          </p:cNvSpPr>
          <p:nvPr>
            <p:ph type="sldNum" sz="quarter" idx="4"/>
          </p:nvPr>
        </p:nvSpPr>
        <p:spPr>
          <a:xfrm>
            <a:off x="8265139" y="6422855"/>
            <a:ext cx="709698" cy="365125"/>
          </a:xfrm>
          <a:prstGeom prst="rect">
            <a:avLst/>
          </a:prstGeom>
        </p:spPr>
        <p:txBody>
          <a:bodyPr vert="horz" lIns="45720" tIns="45720" rIns="91440" bIns="45720" rtlCol="0" anchor="ctr"/>
          <a:lstStyle>
            <a:lvl1pPr algn="l">
              <a:defRPr sz="1200" b="0">
                <a:solidFill>
                  <a:schemeClr val="tx1"/>
                </a:solidFill>
                <a:latin typeface="Century Gothic" panose="020B0502020202020204" pitchFamily="34" charset="0"/>
              </a:defRPr>
            </a:lvl1pPr>
          </a:lstStyle>
          <a:p>
            <a:fld id="{CE4FE117-0915-4EDD-A633-A0AFB0F171AE}" type="slidenum">
              <a:rPr lang="en-US" altLang="ja-JP" smtClean="0">
                <a:solidFill>
                  <a:srgbClr val="FFFFFF"/>
                </a:solidFill>
              </a:rPr>
              <a:pPr/>
              <a:t>‹#›</a:t>
            </a:fld>
            <a:endParaRPr lang="en-US" altLang="ja-JP">
              <a:solidFill>
                <a:srgbClr val="FFFFFF"/>
              </a:solidFill>
            </a:endParaRPr>
          </a:p>
        </p:txBody>
      </p:sp>
      <p:pic>
        <p:nvPicPr>
          <p:cNvPr id="8" name="図 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2" y="515486"/>
            <a:ext cx="904701" cy="856126"/>
          </a:xfrm>
          <a:prstGeom prst="rect">
            <a:avLst/>
          </a:prstGeom>
        </p:spPr>
      </p:pic>
    </p:spTree>
    <p:extLst>
      <p:ext uri="{BB962C8B-B14F-4D97-AF65-F5344CB8AC3E}">
        <p14:creationId xmlns:p14="http://schemas.microsoft.com/office/powerpoint/2010/main" val="4213409452"/>
      </p:ext>
    </p:extLst>
  </p:cSld>
  <p:clrMap bg1="dk1" tx1="lt1" bg2="dk2" tx2="lt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 id="2147484453" r:id="rId12"/>
    <p:sldLayoutId id="2147484454" r:id="rId13"/>
    <p:sldLayoutId id="2147484455" r:id="rId14"/>
  </p:sldLayoutIdLst>
  <p:timing>
    <p:tnLst>
      <p:par>
        <p:cTn id="1" dur="indefinite" restart="never" nodeType="tmRoot"/>
      </p:par>
    </p:tnLst>
  </p:timing>
  <p:hf hdr="0" ftr="0" dt="0"/>
  <p:txStyles>
    <p:titleStyle>
      <a:lvl1pPr algn="l" defTabSz="914400" rtl="0" eaLnBrk="1" latinLnBrk="0" hangingPunct="1">
        <a:lnSpc>
          <a:spcPct val="85000"/>
        </a:lnSpc>
        <a:spcBef>
          <a:spcPct val="0"/>
        </a:spcBef>
        <a:buNone/>
        <a:defRPr kumimoji="1" sz="4400" kern="1200" cap="none" baseline="0">
          <a:solidFill>
            <a:schemeClr val="bg2"/>
          </a:solidFill>
          <a:latin typeface="Century Gothic" panose="020B0502020202020204" pitchFamily="34" charset="0"/>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kumimoji="1" sz="3200" kern="1200">
          <a:solidFill>
            <a:schemeClr val="tx1"/>
          </a:solidFill>
          <a:latin typeface="Century Gothic" panose="020B0502020202020204" pitchFamily="34" charset="0"/>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3200" kern="1200">
          <a:solidFill>
            <a:schemeClr val="tx1"/>
          </a:solidFill>
          <a:latin typeface="Century Gothic" panose="020B0502020202020204" pitchFamily="34" charset="0"/>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2800" kern="1200">
          <a:solidFill>
            <a:schemeClr val="tx1"/>
          </a:solidFill>
          <a:latin typeface="Century Gothic" panose="020B0502020202020204" pitchFamily="34" charset="0"/>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2400" kern="1200">
          <a:solidFill>
            <a:schemeClr val="tx1"/>
          </a:solidFill>
          <a:latin typeface="Century Gothic" panose="020B0502020202020204" pitchFamily="34" charset="0"/>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2400" kern="1200">
          <a:solidFill>
            <a:schemeClr val="tx1"/>
          </a:solidFill>
          <a:latin typeface="Century Gothic" panose="020B0502020202020204" pitchFamily="34" charset="0"/>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62" y="176109"/>
            <a:ext cx="914171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05063" y="284176"/>
            <a:ext cx="7552356" cy="1416632"/>
          </a:xfrm>
          <a:prstGeom prst="rect">
            <a:avLst/>
          </a:prstGeom>
        </p:spPr>
        <p:txBody>
          <a:bodyPr vert="horz" lIns="91440" tIns="45720" rIns="91440" bIns="45720" rtlCol="0" anchor="ctr">
            <a:norm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685019" y="2011680"/>
            <a:ext cx="7772400" cy="4206240"/>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4" name="Date Placeholder 3"/>
          <p:cNvSpPr>
            <a:spLocks noGrp="1"/>
          </p:cNvSpPr>
          <p:nvPr>
            <p:ph type="dt" sz="half" idx="2"/>
          </p:nvPr>
        </p:nvSpPr>
        <p:spPr>
          <a:xfrm>
            <a:off x="681557" y="6422855"/>
            <a:ext cx="2595043" cy="365125"/>
          </a:xfrm>
          <a:prstGeom prst="rect">
            <a:avLst/>
          </a:prstGeom>
        </p:spPr>
        <p:txBody>
          <a:bodyPr vert="horz" lIns="91440" tIns="45720" rIns="45720" bIns="45720" rtlCol="0" anchor="ctr"/>
          <a:lstStyle>
            <a:lvl1pPr algn="l">
              <a:defRPr sz="1050">
                <a:solidFill>
                  <a:schemeClr val="tx1"/>
                </a:solidFill>
                <a:latin typeface="Century Gothic" panose="020B0502020202020204" pitchFamily="34" charset="0"/>
              </a:defRPr>
            </a:lvl1pPr>
          </a:lstStyle>
          <a:p>
            <a:pPr>
              <a:defRPr/>
            </a:pPr>
            <a:fld id="{D2ED4BCB-191A-43BE-8E12-89C7D8FD94A0}" type="datetime1">
              <a:rPr lang="ja-JP" altLang="en-US" smtClean="0">
                <a:solidFill>
                  <a:srgbClr val="FFFFFF"/>
                </a:solidFill>
              </a:rPr>
              <a:pPr>
                <a:defRPr/>
              </a:pPr>
              <a:t>2014/9/23</a:t>
            </a:fld>
            <a:endParaRPr lang="en-US" altLang="ja-JP">
              <a:solidFill>
                <a:srgbClr val="FFFFFF"/>
              </a:solidFill>
            </a:endParaRPr>
          </a:p>
        </p:txBody>
      </p:sp>
      <p:sp>
        <p:nvSpPr>
          <p:cNvPr id="5" name="Footer Placeholder 4"/>
          <p:cNvSpPr>
            <a:spLocks noGrp="1"/>
          </p:cNvSpPr>
          <p:nvPr>
            <p:ph type="ftr" sz="quarter" idx="3"/>
          </p:nvPr>
        </p:nvSpPr>
        <p:spPr>
          <a:xfrm>
            <a:off x="4191000" y="6422855"/>
            <a:ext cx="4060627" cy="365125"/>
          </a:xfrm>
          <a:prstGeom prst="rect">
            <a:avLst/>
          </a:prstGeom>
        </p:spPr>
        <p:txBody>
          <a:bodyPr vert="horz" lIns="91440" tIns="45720" rIns="91440" bIns="45720" rtlCol="0" anchor="ctr"/>
          <a:lstStyle>
            <a:lvl1pPr algn="r">
              <a:defRPr sz="1050">
                <a:solidFill>
                  <a:schemeClr val="tx1"/>
                </a:solidFill>
                <a:latin typeface="Century Gothic" panose="020B0502020202020204" pitchFamily="34" charset="0"/>
              </a:defRPr>
            </a:lvl1pPr>
          </a:lstStyle>
          <a:p>
            <a:pPr>
              <a:defRPr/>
            </a:pPr>
            <a:endParaRPr lang="en-US" altLang="ja-JP">
              <a:solidFill>
                <a:srgbClr val="FFFFFF"/>
              </a:solidFill>
            </a:endParaRPr>
          </a:p>
        </p:txBody>
      </p:sp>
      <p:sp>
        <p:nvSpPr>
          <p:cNvPr id="6" name="Slide Number Placeholder 5"/>
          <p:cNvSpPr>
            <a:spLocks noGrp="1"/>
          </p:cNvSpPr>
          <p:nvPr>
            <p:ph type="sldNum" sz="quarter" idx="4"/>
          </p:nvPr>
        </p:nvSpPr>
        <p:spPr>
          <a:xfrm>
            <a:off x="8265139" y="6422855"/>
            <a:ext cx="709698" cy="365125"/>
          </a:xfrm>
          <a:prstGeom prst="rect">
            <a:avLst/>
          </a:prstGeom>
        </p:spPr>
        <p:txBody>
          <a:bodyPr vert="horz" lIns="45720" tIns="45720" rIns="91440" bIns="45720" rtlCol="0" anchor="ctr"/>
          <a:lstStyle>
            <a:lvl1pPr algn="l">
              <a:defRPr sz="1200" b="0">
                <a:solidFill>
                  <a:schemeClr val="tx1"/>
                </a:solidFill>
                <a:latin typeface="Century Gothic" panose="020B0502020202020204" pitchFamily="34" charset="0"/>
              </a:defRPr>
            </a:lvl1pPr>
          </a:lstStyle>
          <a:p>
            <a:fld id="{CE4FE117-0915-4EDD-A633-A0AFB0F171AE}" type="slidenum">
              <a:rPr lang="en-US" altLang="ja-JP" smtClean="0">
                <a:solidFill>
                  <a:srgbClr val="FFFFFF"/>
                </a:solidFill>
              </a:rPr>
              <a:pPr/>
              <a:t>‹#›</a:t>
            </a:fld>
            <a:endParaRPr lang="en-US" altLang="ja-JP">
              <a:solidFill>
                <a:srgbClr val="FFFFFF"/>
              </a:solidFill>
            </a:endParaRPr>
          </a:p>
        </p:txBody>
      </p:sp>
      <p:pic>
        <p:nvPicPr>
          <p:cNvPr id="8" name="図 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2" y="515486"/>
            <a:ext cx="904701" cy="856126"/>
          </a:xfrm>
          <a:prstGeom prst="rect">
            <a:avLst/>
          </a:prstGeom>
        </p:spPr>
      </p:pic>
    </p:spTree>
    <p:extLst>
      <p:ext uri="{BB962C8B-B14F-4D97-AF65-F5344CB8AC3E}">
        <p14:creationId xmlns:p14="http://schemas.microsoft.com/office/powerpoint/2010/main" val="4213409452"/>
      </p:ext>
    </p:extLst>
  </p:cSld>
  <p:clrMap bg1="dk1" tx1="lt1" bg2="dk2" tx2="lt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 id="2147484495" r:id="rId12"/>
    <p:sldLayoutId id="2147484496" r:id="rId13"/>
    <p:sldLayoutId id="2147484497" r:id="rId14"/>
  </p:sldLayoutIdLst>
  <p:timing>
    <p:tnLst>
      <p:par>
        <p:cTn id="1" dur="indefinite" restart="never" nodeType="tmRoot"/>
      </p:par>
    </p:tnLst>
  </p:timing>
  <p:hf hdr="0" ftr="0" dt="0"/>
  <p:txStyles>
    <p:titleStyle>
      <a:lvl1pPr algn="l" defTabSz="914400" rtl="0" eaLnBrk="1" latinLnBrk="0" hangingPunct="1">
        <a:lnSpc>
          <a:spcPct val="85000"/>
        </a:lnSpc>
        <a:spcBef>
          <a:spcPct val="0"/>
        </a:spcBef>
        <a:buNone/>
        <a:defRPr kumimoji="1" sz="4400" kern="1200" cap="none" baseline="0">
          <a:solidFill>
            <a:schemeClr val="bg2"/>
          </a:solidFill>
          <a:latin typeface="Century Gothic" panose="020B0502020202020204" pitchFamily="34" charset="0"/>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kumimoji="1" sz="3200" kern="1200">
          <a:solidFill>
            <a:schemeClr val="tx1"/>
          </a:solidFill>
          <a:latin typeface="Century Gothic" panose="020B0502020202020204" pitchFamily="34" charset="0"/>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3200" kern="1200">
          <a:solidFill>
            <a:schemeClr val="tx1"/>
          </a:solidFill>
          <a:latin typeface="Century Gothic" panose="020B0502020202020204" pitchFamily="34" charset="0"/>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2800" kern="1200">
          <a:solidFill>
            <a:schemeClr val="tx1"/>
          </a:solidFill>
          <a:latin typeface="Century Gothic" panose="020B0502020202020204" pitchFamily="34" charset="0"/>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2400" kern="1200">
          <a:solidFill>
            <a:schemeClr val="tx1"/>
          </a:solidFill>
          <a:latin typeface="Century Gothic" panose="020B0502020202020204" pitchFamily="34" charset="0"/>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2400" kern="1200">
          <a:solidFill>
            <a:schemeClr val="tx1"/>
          </a:solidFill>
          <a:latin typeface="Century Gothic" panose="020B0502020202020204" pitchFamily="34" charset="0"/>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63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50" charset="-128"/>
              </a:defRPr>
            </a:lvl1pPr>
          </a:lstStyle>
          <a:p>
            <a:pPr>
              <a:defRPr/>
            </a:pPr>
            <a:endParaRPr lang="en-US" altLang="ja-JP">
              <a:solidFill>
                <a:srgbClr val="000000"/>
              </a:solidFill>
            </a:endParaRPr>
          </a:p>
        </p:txBody>
      </p:sp>
      <p:sp>
        <p:nvSpPr>
          <p:cNvPr id="634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50" charset="-128"/>
              </a:defRPr>
            </a:lvl1pPr>
          </a:lstStyle>
          <a:p>
            <a:pPr>
              <a:defRPr/>
            </a:pPr>
            <a:endParaRPr lang="en-US" altLang="ja-JP">
              <a:solidFill>
                <a:srgbClr val="000000"/>
              </a:solidFill>
            </a:endParaRPr>
          </a:p>
        </p:txBody>
      </p:sp>
      <p:sp>
        <p:nvSpPr>
          <p:cNvPr id="63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50" charset="-128"/>
              </a:defRPr>
            </a:lvl1pPr>
          </a:lstStyle>
          <a:p>
            <a:pPr>
              <a:defRPr/>
            </a:pPr>
            <a:fld id="{AC81D684-D49F-40DF-AA90-B64508ED0CED}" type="slidenum">
              <a:rPr lang="en-US" altLang="ja-JP">
                <a:solidFill>
                  <a:srgbClr val="000000"/>
                </a:solidFill>
              </a:rPr>
              <a:pPr>
                <a:defRPr/>
              </a:pPr>
              <a:t>‹#›</a:t>
            </a:fld>
            <a:endParaRPr lang="en-US" altLang="ja-JP">
              <a:solidFill>
                <a:srgbClr val="000000"/>
              </a:solidFill>
            </a:endParaRPr>
          </a:p>
        </p:txBody>
      </p:sp>
    </p:spTree>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 id="2147484534" r:id="rId12"/>
    <p:sldLayoutId id="2147484535" r:id="rId13"/>
    <p:sldLayoutId id="2147484536" r:id="rId14"/>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2BCF62A-5EB6-4E60-8C54-5DF9936C93AC}" type="datetime1">
              <a:rPr lang="ja-JP" altLang="en-US" smtClean="0">
                <a:solidFill>
                  <a:prstClr val="black">
                    <a:tint val="75000"/>
                  </a:prstClr>
                </a:solidFill>
                <a:latin typeface="Calibri"/>
                <a:ea typeface="ＭＳ Ｐゴシック"/>
              </a:rPr>
              <a:pPr fontAlgn="auto">
                <a:spcBef>
                  <a:spcPts val="0"/>
                </a:spcBef>
                <a:spcAft>
                  <a:spcPts val="0"/>
                </a:spcAft>
              </a:pPr>
              <a:t>2014/9/23</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E6EDA9D-A186-41CF-91FE-7F8FE4771D72}" type="slidenum">
              <a:rPr lang="ja-JP" altLang="en-US" smtClean="0">
                <a:solidFill>
                  <a:prstClr val="black">
                    <a:tint val="75000"/>
                  </a:prstClr>
                </a:solidFill>
                <a:latin typeface="Calibri"/>
                <a:ea typeface="ＭＳ Ｐゴシック"/>
              </a:rPr>
              <a:pPr fontAlgn="auto">
                <a:spcBef>
                  <a:spcPts val="0"/>
                </a:spcBef>
                <a:spcAft>
                  <a:spcPts val="0"/>
                </a:spcAft>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71553176"/>
      </p:ext>
    </p:extLst>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0.jpe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isewanTyphoon.exe"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62.xml"/><Relationship Id="rId4" Type="http://schemas.openxmlformats.org/officeDocument/2006/relationships/image" Target="../media/image24.gif"/></Relationships>
</file>

<file path=ppt/slides/_rels/slide2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15.wmf"/><Relationship Id="rId4" Type="http://schemas.openxmlformats.org/officeDocument/2006/relationships/hyperlink" Target="indoChinaDischarge.ex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wmf"/></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chaophrayaC2.exe" TargetMode="Externa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indoChinaDischarge.exe"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6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6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6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67.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129.png"/></Relationships>
</file>

<file path=ppt/slides/_rels/slide6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home\tachikawa\2014\写真\140828ミャンマーWS\P1070905.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0" y="1635"/>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050" name="Title 1"/>
          <p:cNvSpPr>
            <a:spLocks noGrp="1"/>
          </p:cNvSpPr>
          <p:nvPr>
            <p:ph type="title"/>
          </p:nvPr>
        </p:nvSpPr>
        <p:spPr>
          <a:xfrm>
            <a:off x="107504" y="548680"/>
            <a:ext cx="8923337" cy="2880320"/>
          </a:xfrm>
        </p:spPr>
        <p:txBody>
          <a:bodyPr rtlCol="0">
            <a:noAutofit/>
          </a:bodyPr>
          <a:lstStyle/>
          <a:p>
            <a:pPr eaLnBrk="1" fontAlgn="auto" hangingPunct="1">
              <a:spcAft>
                <a:spcPts val="0"/>
              </a:spcAft>
              <a:defRPr/>
            </a:pPr>
            <a:r>
              <a:rPr lang="en-US" altLang="ja-JP" b="1" dirty="0" smtClean="0">
                <a:solidFill>
                  <a:srgbClr val="0000FF"/>
                </a:solidFill>
                <a:effectLst>
                  <a:outerShdw blurRad="38100" dist="38100" dir="2700000" algn="tl">
                    <a:srgbClr val="000000">
                      <a:alpha val="43137"/>
                    </a:srgbClr>
                  </a:outerShdw>
                </a:effectLst>
              </a:rPr>
              <a:t>Impact Assessment of Climate Change on Water-Related</a:t>
            </a:r>
            <a:br>
              <a:rPr lang="en-US" altLang="ja-JP" b="1" dirty="0" smtClean="0">
                <a:solidFill>
                  <a:srgbClr val="0000FF"/>
                </a:solidFill>
                <a:effectLst>
                  <a:outerShdw blurRad="38100" dist="38100" dir="2700000" algn="tl">
                    <a:srgbClr val="000000">
                      <a:alpha val="43137"/>
                    </a:srgbClr>
                  </a:outerShdw>
                </a:effectLst>
              </a:rPr>
            </a:br>
            <a:r>
              <a:rPr lang="en-US" altLang="ja-JP" b="1" dirty="0" smtClean="0">
                <a:solidFill>
                  <a:srgbClr val="0000FF"/>
                </a:solidFill>
                <a:effectLst>
                  <a:outerShdw blurRad="38100" dist="38100" dir="2700000" algn="tl">
                    <a:srgbClr val="000000">
                      <a:alpha val="43137"/>
                    </a:srgbClr>
                  </a:outerShdw>
                </a:effectLst>
              </a:rPr>
              <a:t>Disasters for </a:t>
            </a:r>
            <a:r>
              <a:rPr lang="en-US" altLang="ja-JP" b="1" smtClean="0">
                <a:solidFill>
                  <a:srgbClr val="0000FF"/>
                </a:solidFill>
                <a:effectLst>
                  <a:outerShdw blurRad="38100" dist="38100" dir="2700000" algn="tl">
                    <a:srgbClr val="000000">
                      <a:alpha val="43137"/>
                    </a:srgbClr>
                  </a:outerShdw>
                </a:effectLst>
              </a:rPr>
              <a:t>Building Up </a:t>
            </a:r>
            <a:r>
              <a:rPr lang="en-US" altLang="ja-JP" b="1" dirty="0" smtClean="0">
                <a:solidFill>
                  <a:srgbClr val="0000FF"/>
                </a:solidFill>
                <a:effectLst>
                  <a:outerShdw blurRad="38100" dist="38100" dir="2700000" algn="tl">
                    <a:srgbClr val="000000">
                      <a:alpha val="43137"/>
                    </a:srgbClr>
                  </a:outerShdw>
                </a:effectLst>
              </a:rPr>
              <a:t>an Adaptation Strategy</a:t>
            </a:r>
            <a:endParaRPr lang="en-US" b="1" dirty="0" smtClean="0">
              <a:solidFill>
                <a:srgbClr val="0000FF"/>
              </a:solidFill>
              <a:effectLst>
                <a:outerShdw blurRad="38100" dist="38100" dir="2700000" algn="tl">
                  <a:srgbClr val="000000">
                    <a:alpha val="43137"/>
                  </a:srgbClr>
                </a:outerShdw>
              </a:effectLst>
            </a:endParaRPr>
          </a:p>
        </p:txBody>
      </p:sp>
      <p:sp>
        <p:nvSpPr>
          <p:cNvPr id="18438" name="スライド番号プレースホルダ 10"/>
          <p:cNvSpPr>
            <a:spLocks noGrp="1"/>
          </p:cNvSpPr>
          <p:nvPr>
            <p:ph type="sldNum" sz="quarter" idx="12"/>
          </p:nvPr>
        </p:nvSpPr>
        <p:spPr bwMode="auto">
          <a:xfrm>
            <a:off x="7010400" y="6245225"/>
            <a:ext cx="2133600" cy="476250"/>
          </a:xfrm>
          <a:prstGeom prst="rect">
            <a:avLst/>
          </a:prstGeom>
          <a:ln>
            <a:miter lim="800000"/>
            <a:headEnd/>
            <a:tailEnd/>
          </a:ln>
        </p:spPr>
        <p:txBody>
          <a:bodyPr wrap="square" numCol="1" anchorCtr="0" compatLnSpc="1">
            <a:prstTxWarp prst="textNoShape">
              <a:avLst/>
            </a:prstTxWarp>
          </a:bodyPr>
          <a:lstStyle/>
          <a:p>
            <a:pPr>
              <a:defRPr/>
            </a:pPr>
            <a:fld id="{D2DCE4AC-DD50-4171-9126-406CF032FCB7}" type="slidenum">
              <a:rPr lang="en-US" altLang="ja-JP" smtClean="0">
                <a:solidFill>
                  <a:srgbClr val="898989"/>
                </a:solidFill>
              </a:rPr>
              <a:pPr>
                <a:defRPr/>
              </a:pPr>
              <a:t>1</a:t>
            </a:fld>
            <a:endParaRPr lang="en-US" altLang="ja-JP" smtClean="0">
              <a:solidFill>
                <a:srgbClr val="898989"/>
              </a:solidFill>
            </a:endParaRPr>
          </a:p>
        </p:txBody>
      </p:sp>
      <p:sp>
        <p:nvSpPr>
          <p:cNvPr id="4" name="Title 1"/>
          <p:cNvSpPr txBox="1">
            <a:spLocks/>
          </p:cNvSpPr>
          <p:nvPr/>
        </p:nvSpPr>
        <p:spPr bwMode="auto">
          <a:xfrm>
            <a:off x="251520" y="4662264"/>
            <a:ext cx="8568952" cy="1143000"/>
          </a:xfrm>
          <a:prstGeom prst="rect">
            <a:avLst/>
          </a:prstGeom>
          <a:noFill/>
          <a:ln w="9525">
            <a:noFill/>
            <a:miter lim="800000"/>
            <a:headEnd/>
            <a:tailEnd/>
          </a:ln>
        </p:spPr>
        <p:txBody>
          <a:bodyPr anchor="ctr"/>
          <a:lstStyle/>
          <a:p>
            <a:pPr algn="r" eaLnBrk="0" fontAlgn="auto" hangingPunct="0">
              <a:spcBef>
                <a:spcPts val="0"/>
              </a:spcBef>
              <a:spcAft>
                <a:spcPts val="0"/>
              </a:spcAft>
              <a:defRPr/>
            </a:pPr>
            <a:r>
              <a:rPr lang="en-US" altLang="ja-JP" sz="4000" dirty="0" err="1">
                <a:solidFill>
                  <a:srgbClr val="FFFF00"/>
                </a:solidFill>
                <a:effectLst>
                  <a:outerShdw blurRad="38100" dist="38100" dir="2700000" algn="tl">
                    <a:srgbClr val="000000">
                      <a:alpha val="43137"/>
                    </a:srgbClr>
                  </a:outerShdw>
                </a:effectLst>
                <a:latin typeface="Calibri"/>
                <a:ea typeface="ＭＳ Ｐゴシック"/>
              </a:rPr>
              <a:t>Yasuto</a:t>
            </a:r>
            <a:r>
              <a:rPr lang="en-US" altLang="ja-JP" sz="4000" dirty="0">
                <a:solidFill>
                  <a:srgbClr val="FFFF00"/>
                </a:solidFill>
                <a:effectLst>
                  <a:outerShdw blurRad="38100" dist="38100" dir="2700000" algn="tl">
                    <a:srgbClr val="000000">
                      <a:alpha val="43137"/>
                    </a:srgbClr>
                  </a:outerShdw>
                </a:effectLst>
                <a:latin typeface="Calibri"/>
                <a:ea typeface="ＭＳ Ｐゴシック"/>
              </a:rPr>
              <a:t> </a:t>
            </a:r>
            <a:r>
              <a:rPr lang="en-US" altLang="ja-JP" sz="4000" dirty="0" smtClean="0">
                <a:solidFill>
                  <a:srgbClr val="FFFF00"/>
                </a:solidFill>
                <a:effectLst>
                  <a:outerShdw blurRad="38100" dist="38100" dir="2700000" algn="tl">
                    <a:srgbClr val="000000">
                      <a:alpha val="43137"/>
                    </a:srgbClr>
                  </a:outerShdw>
                </a:effectLst>
                <a:latin typeface="Calibri"/>
                <a:ea typeface="ＭＳ Ｐゴシック"/>
              </a:rPr>
              <a:t>TACHIKAWA</a:t>
            </a:r>
            <a:endParaRPr lang="en-US" sz="4000" dirty="0">
              <a:solidFill>
                <a:srgbClr val="FFFF00"/>
              </a:solidFill>
              <a:effectLst>
                <a:outerShdw blurRad="38100" dist="38100" dir="2700000" algn="tl">
                  <a:srgbClr val="000000">
                    <a:alpha val="43137"/>
                  </a:srgbClr>
                </a:outerShdw>
              </a:effectLst>
              <a:latin typeface="Calibri"/>
              <a:ea typeface="+mn-ea"/>
            </a:endParaRPr>
          </a:p>
        </p:txBody>
      </p:sp>
      <p:sp>
        <p:nvSpPr>
          <p:cNvPr id="3076" name="Title 1"/>
          <p:cNvSpPr txBox="1">
            <a:spLocks/>
          </p:cNvSpPr>
          <p:nvPr/>
        </p:nvSpPr>
        <p:spPr bwMode="auto">
          <a:xfrm>
            <a:off x="1115616" y="5713238"/>
            <a:ext cx="769620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a:r>
              <a:rPr lang="en-US" altLang="ja-JP" sz="2000" dirty="0">
                <a:solidFill>
                  <a:srgbClr val="FFFF00"/>
                </a:solidFill>
                <a:effectLst>
                  <a:outerShdw blurRad="38100" dist="38100" dir="2700000" algn="tl">
                    <a:srgbClr val="000000">
                      <a:alpha val="43137"/>
                    </a:srgbClr>
                  </a:outerShdw>
                </a:effectLst>
                <a:latin typeface="Adobe Heiti Std R" pitchFamily="34" charset="-128"/>
                <a:ea typeface="Adobe Heiti Std R" pitchFamily="34" charset="-128"/>
              </a:rPr>
              <a:t>Hydrology </a:t>
            </a:r>
            <a:r>
              <a:rPr lang="en-US" altLang="ja-JP" sz="2000" dirty="0" smtClean="0">
                <a:solidFill>
                  <a:srgbClr val="FFFF00"/>
                </a:solidFill>
                <a:effectLst>
                  <a:outerShdw blurRad="38100" dist="38100" dir="2700000" algn="tl">
                    <a:srgbClr val="000000">
                      <a:alpha val="43137"/>
                    </a:srgbClr>
                  </a:outerShdw>
                </a:effectLst>
                <a:latin typeface="Adobe Heiti Std R" pitchFamily="34" charset="-128"/>
                <a:ea typeface="Adobe Heiti Std R" pitchFamily="34" charset="-128"/>
              </a:rPr>
              <a:t>and  </a:t>
            </a:r>
            <a:r>
              <a:rPr lang="en-US" altLang="ja-JP" sz="2000" dirty="0">
                <a:solidFill>
                  <a:srgbClr val="FFFF00"/>
                </a:solidFill>
                <a:effectLst>
                  <a:outerShdw blurRad="38100" dist="38100" dir="2700000" algn="tl">
                    <a:srgbClr val="000000">
                      <a:alpha val="43137"/>
                    </a:srgbClr>
                  </a:outerShdw>
                </a:effectLst>
                <a:latin typeface="Adobe Heiti Std R" pitchFamily="34" charset="-128"/>
                <a:ea typeface="Adobe Heiti Std R" pitchFamily="34" charset="-128"/>
              </a:rPr>
              <a:t>Water Resources </a:t>
            </a:r>
            <a:r>
              <a:rPr lang="en-US" altLang="ja-JP" sz="2000" dirty="0" smtClean="0">
                <a:solidFill>
                  <a:srgbClr val="FFFF00"/>
                </a:solidFill>
                <a:effectLst>
                  <a:outerShdw blurRad="38100" dist="38100" dir="2700000" algn="tl">
                    <a:srgbClr val="000000">
                      <a:alpha val="43137"/>
                    </a:srgbClr>
                  </a:outerShdw>
                </a:effectLst>
                <a:latin typeface="Adobe Heiti Std R" pitchFamily="34" charset="-128"/>
                <a:ea typeface="Adobe Heiti Std R" pitchFamily="34" charset="-128"/>
              </a:rPr>
              <a:t>Research </a:t>
            </a:r>
            <a:r>
              <a:rPr lang="en-US" altLang="ja-JP" sz="2000" dirty="0">
                <a:solidFill>
                  <a:srgbClr val="FFFF00"/>
                </a:solidFill>
                <a:effectLst>
                  <a:outerShdw blurRad="38100" dist="38100" dir="2700000" algn="tl">
                    <a:srgbClr val="000000">
                      <a:alpha val="43137"/>
                    </a:srgbClr>
                  </a:outerShdw>
                </a:effectLst>
                <a:latin typeface="Adobe Heiti Std R" pitchFamily="34" charset="-128"/>
                <a:ea typeface="Adobe Heiti Std R" pitchFamily="34" charset="-128"/>
              </a:rPr>
              <a:t>Lab. </a:t>
            </a:r>
          </a:p>
          <a:p>
            <a:pPr algn="r"/>
            <a:r>
              <a:rPr lang="en-US" altLang="ja-JP" sz="2000" dirty="0">
                <a:solidFill>
                  <a:srgbClr val="FFFF00"/>
                </a:solidFill>
                <a:effectLst>
                  <a:outerShdw blurRad="38100" dist="38100" dir="2700000" algn="tl">
                    <a:srgbClr val="000000">
                      <a:alpha val="43137"/>
                    </a:srgbClr>
                  </a:outerShdw>
                </a:effectLst>
                <a:latin typeface="Adobe Heiti Std R" pitchFamily="34" charset="-128"/>
                <a:ea typeface="Adobe Heiti Std R" pitchFamily="34" charset="-128"/>
              </a:rPr>
              <a:t>Dept. of Civil &amp; Earth Resources </a:t>
            </a:r>
            <a:r>
              <a:rPr lang="en-US" altLang="ja-JP" sz="2000" dirty="0" smtClean="0">
                <a:solidFill>
                  <a:srgbClr val="FFFF00"/>
                </a:solidFill>
                <a:effectLst>
                  <a:outerShdw blurRad="38100" dist="38100" dir="2700000" algn="tl">
                    <a:srgbClr val="000000">
                      <a:alpha val="43137"/>
                    </a:srgbClr>
                  </a:outerShdw>
                </a:effectLst>
                <a:latin typeface="Adobe Heiti Std R" pitchFamily="34" charset="-128"/>
                <a:ea typeface="Adobe Heiti Std R" pitchFamily="34" charset="-128"/>
              </a:rPr>
              <a:t>Engineering, Kyoto </a:t>
            </a:r>
            <a:r>
              <a:rPr lang="en-US" altLang="ja-JP" sz="2000" dirty="0">
                <a:solidFill>
                  <a:srgbClr val="FFFF00"/>
                </a:solidFill>
                <a:effectLst>
                  <a:outerShdw blurRad="38100" dist="38100" dir="2700000" algn="tl">
                    <a:srgbClr val="000000">
                      <a:alpha val="43137"/>
                    </a:srgbClr>
                  </a:outerShdw>
                </a:effectLst>
                <a:latin typeface="Adobe Heiti Std R" pitchFamily="34" charset="-128"/>
                <a:ea typeface="Adobe Heiti Std R" pitchFamily="34" charset="-128"/>
              </a:rPr>
              <a:t>University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44624"/>
            <a:ext cx="8820472" cy="864096"/>
          </a:xfrm>
        </p:spPr>
        <p:txBody>
          <a:bodyPr>
            <a:normAutofit fontScale="90000"/>
          </a:bodyPr>
          <a:lstStyle/>
          <a:p>
            <a:r>
              <a:rPr kumimoji="1" lang="en-US" altLang="ja-JP" dirty="0" smtClean="0">
                <a:solidFill>
                  <a:srgbClr val="0000FF"/>
                </a:solidFill>
              </a:rPr>
              <a:t>Future severe typhoon in GCM projection</a:t>
            </a:r>
            <a:endParaRPr kumimoji="1" lang="ja-JP" altLang="en-US" dirty="0">
              <a:solidFill>
                <a:srgbClr val="0000FF"/>
              </a:solidFill>
            </a:endParaRPr>
          </a:p>
        </p:txBody>
      </p:sp>
      <p:pic>
        <p:nvPicPr>
          <p:cNvPr id="1026" name="Picture 2" descr="figex_2093083100"/>
          <p:cNvPicPr>
            <a:picLocks noChangeAspect="1" noChangeArrowheads="1"/>
          </p:cNvPicPr>
          <p:nvPr/>
        </p:nvPicPr>
        <p:blipFill>
          <a:blip r:embed="rId3" cstate="print"/>
          <a:srcRect t="2727"/>
          <a:stretch>
            <a:fillRect/>
          </a:stretch>
        </p:blipFill>
        <p:spPr bwMode="auto">
          <a:xfrm>
            <a:off x="467544" y="1052736"/>
            <a:ext cx="3970884" cy="3024336"/>
          </a:xfrm>
          <a:prstGeom prst="rect">
            <a:avLst/>
          </a:prstGeom>
          <a:noFill/>
          <a:ln w="9525">
            <a:noFill/>
            <a:miter lim="800000"/>
            <a:headEnd/>
            <a:tailEnd/>
          </a:ln>
        </p:spPr>
      </p:pic>
      <p:pic>
        <p:nvPicPr>
          <p:cNvPr id="4" name="Picture 3" descr="D:\study\kakushin\eei\img\wea_max\azlbt\20930902uava.jpg"/>
          <p:cNvPicPr>
            <a:picLocks noChangeAspect="1" noChangeArrowheads="1"/>
          </p:cNvPicPr>
          <p:nvPr/>
        </p:nvPicPr>
        <p:blipFill>
          <a:blip r:embed="rId4" cstate="print"/>
          <a:srcRect t="17670"/>
          <a:stretch>
            <a:fillRect/>
          </a:stretch>
        </p:blipFill>
        <p:spPr bwMode="auto">
          <a:xfrm>
            <a:off x="1763688" y="4341589"/>
            <a:ext cx="7285230" cy="2399779"/>
          </a:xfrm>
          <a:prstGeom prst="rect">
            <a:avLst/>
          </a:prstGeom>
          <a:noFill/>
          <a:ln w="9525">
            <a:noFill/>
            <a:miter lim="800000"/>
            <a:headEnd/>
            <a:tailEnd/>
          </a:ln>
        </p:spPr>
      </p:pic>
      <p:sp>
        <p:nvSpPr>
          <p:cNvPr id="5" name="テキスト ボックス 4"/>
          <p:cNvSpPr txBox="1"/>
          <p:nvPr/>
        </p:nvSpPr>
        <p:spPr>
          <a:xfrm>
            <a:off x="3491880" y="3964994"/>
            <a:ext cx="3569567" cy="4001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a:spAutoFit/>
          </a:bodyPr>
          <a:lstStyle/>
          <a:p>
            <a:pPr algn="ctr" fontAlgn="auto">
              <a:spcBef>
                <a:spcPts val="0"/>
              </a:spcBef>
              <a:spcAft>
                <a:spcPts val="0"/>
              </a:spcAft>
              <a:defRPr/>
            </a:pPr>
            <a:r>
              <a:rPr lang="en-US" altLang="ja-JP" sz="2000" b="1" dirty="0" smtClean="0">
                <a:solidFill>
                  <a:prstClr val="black"/>
                </a:solidFill>
              </a:rPr>
              <a:t>Maximum Wind Distribution</a:t>
            </a:r>
            <a:endParaRPr lang="ja-JP" altLang="en-US" sz="2000" b="1" dirty="0">
              <a:solidFill>
                <a:prstClr val="black"/>
              </a:solidFill>
            </a:endParaRPr>
          </a:p>
        </p:txBody>
      </p:sp>
      <p:sp>
        <p:nvSpPr>
          <p:cNvPr id="6" name="テキスト ボックス 5"/>
          <p:cNvSpPr txBox="1"/>
          <p:nvPr/>
        </p:nvSpPr>
        <p:spPr>
          <a:xfrm>
            <a:off x="4572000" y="2276872"/>
            <a:ext cx="4176464" cy="1200329"/>
          </a:xfrm>
          <a:prstGeom prst="rect">
            <a:avLst/>
          </a:prstGeom>
          <a:noFill/>
        </p:spPr>
        <p:txBody>
          <a:bodyPr wrap="square" rtlCol="0">
            <a:spAutoFit/>
          </a:bodyPr>
          <a:lstStyle/>
          <a:p>
            <a:pPr fontAlgn="auto">
              <a:spcBef>
                <a:spcPts val="0"/>
              </a:spcBef>
              <a:spcAft>
                <a:spcPts val="0"/>
              </a:spcAft>
            </a:pPr>
            <a:r>
              <a:rPr lang="en-US" altLang="ja-JP" sz="2400" dirty="0" smtClean="0">
                <a:solidFill>
                  <a:prstClr val="black"/>
                </a:solidFill>
                <a:latin typeface="Arial"/>
                <a:ea typeface="メイリオ"/>
              </a:rPr>
              <a:t>A possible maximum typhoon realization in GCM projection under </a:t>
            </a:r>
            <a:r>
              <a:rPr lang="en-US" altLang="ja-JP" sz="2400" dirty="0">
                <a:solidFill>
                  <a:prstClr val="black"/>
                </a:solidFill>
                <a:latin typeface="Arial"/>
                <a:ea typeface="メイリオ"/>
              </a:rPr>
              <a:t>g</a:t>
            </a:r>
            <a:r>
              <a:rPr lang="en-US" altLang="ja-JP" sz="2400" dirty="0" smtClean="0">
                <a:solidFill>
                  <a:prstClr val="black"/>
                </a:solidFill>
                <a:latin typeface="Arial"/>
                <a:ea typeface="メイリオ"/>
              </a:rPr>
              <a:t>lobal warming.</a:t>
            </a:r>
          </a:p>
        </p:txBody>
      </p:sp>
      <p:sp>
        <p:nvSpPr>
          <p:cNvPr id="7" name="テキスト ボックス 6"/>
          <p:cNvSpPr txBox="1"/>
          <p:nvPr/>
        </p:nvSpPr>
        <p:spPr>
          <a:xfrm>
            <a:off x="4427984" y="1196752"/>
            <a:ext cx="4572000" cy="707886"/>
          </a:xfrm>
          <a:prstGeom prst="rect">
            <a:avLst/>
          </a:prstGeom>
          <a:noFill/>
        </p:spPr>
        <p:txBody>
          <a:bodyPr wrap="square" rtlCol="0">
            <a:spAutoFit/>
          </a:bodyPr>
          <a:lstStyle/>
          <a:p>
            <a:pPr fontAlgn="auto">
              <a:spcBef>
                <a:spcPts val="0"/>
              </a:spcBef>
              <a:spcAft>
                <a:spcPts val="0"/>
              </a:spcAft>
            </a:pPr>
            <a:r>
              <a:rPr lang="en-US" altLang="ja-JP" sz="2000" dirty="0" smtClean="0">
                <a:solidFill>
                  <a:prstClr val="black"/>
                </a:solidFill>
                <a:latin typeface="Arial"/>
                <a:ea typeface="メイリオ"/>
              </a:rPr>
              <a:t>Result from the 20-km GCM climate simulation in a future warming climate</a:t>
            </a:r>
            <a:endParaRPr lang="ja-JP" altLang="en-US" sz="2000" dirty="0">
              <a:solidFill>
                <a:prstClr val="black"/>
              </a:solidFill>
              <a:latin typeface="Arial"/>
              <a:ea typeface="メイリオ"/>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グループ化 19"/>
          <p:cNvGrpSpPr/>
          <p:nvPr/>
        </p:nvGrpSpPr>
        <p:grpSpPr>
          <a:xfrm>
            <a:off x="2021263" y="1653492"/>
            <a:ext cx="5143025" cy="4457700"/>
            <a:chOff x="3786419" y="1428736"/>
            <a:chExt cx="5143025" cy="4457700"/>
          </a:xfrm>
        </p:grpSpPr>
        <p:pic>
          <p:nvPicPr>
            <p:cNvPr id="1026" name="Picture 2" descr="D:\study\kakushin\eei\img\wea_gif\jpn\20930901.gif"/>
            <p:cNvPicPr>
              <a:picLocks noChangeAspect="1" noChangeArrowheads="1" noCrop="1"/>
            </p:cNvPicPr>
            <p:nvPr/>
          </p:nvPicPr>
          <p:blipFill>
            <a:blip r:embed="rId3" cstate="print"/>
            <a:stretch>
              <a:fillRect/>
            </a:stretch>
          </p:blipFill>
          <p:spPr bwMode="auto">
            <a:xfrm>
              <a:off x="3786419" y="1428736"/>
              <a:ext cx="5143025" cy="4457700"/>
            </a:xfrm>
            <a:prstGeom prst="rect">
              <a:avLst/>
            </a:prstGeom>
            <a:noFill/>
            <a:ln>
              <a:noFill/>
            </a:ln>
            <a:effectLst/>
          </p:spPr>
        </p:pic>
        <p:sp>
          <p:nvSpPr>
            <p:cNvPr id="49161" name="テキスト ボックス 24"/>
            <p:cNvSpPr txBox="1">
              <a:spLocks noChangeArrowheads="1"/>
            </p:cNvSpPr>
            <p:nvPr/>
          </p:nvSpPr>
          <p:spPr bwMode="auto">
            <a:xfrm>
              <a:off x="8001000" y="2276872"/>
              <a:ext cx="595035" cy="369332"/>
            </a:xfrm>
            <a:prstGeom prst="rect">
              <a:avLst/>
            </a:prstGeom>
            <a:solidFill>
              <a:schemeClr val="bg1"/>
            </a:solidFill>
            <a:ln w="9525">
              <a:noFill/>
              <a:miter lim="800000"/>
              <a:headEnd/>
              <a:tailEnd/>
            </a:ln>
          </p:spPr>
          <p:txBody>
            <a:bodyPr wrap="none">
              <a:spAutoFit/>
            </a:bodyPr>
            <a:lstStyle/>
            <a:p>
              <a:pPr fontAlgn="auto">
                <a:spcBef>
                  <a:spcPts val="0"/>
                </a:spcBef>
                <a:spcAft>
                  <a:spcPts val="0"/>
                </a:spcAft>
              </a:pPr>
              <a:r>
                <a:rPr lang="en-US" altLang="ja-JP" dirty="0">
                  <a:solidFill>
                    <a:prstClr val="black"/>
                  </a:solidFill>
                  <a:latin typeface="Arial"/>
                  <a:ea typeface="メイリオ"/>
                </a:rPr>
                <a:t>hPa</a:t>
              </a:r>
              <a:endParaRPr lang="ja-JP" altLang="en-US" dirty="0">
                <a:solidFill>
                  <a:prstClr val="black"/>
                </a:solidFill>
                <a:latin typeface="Arial"/>
                <a:ea typeface="メイリオ"/>
              </a:endParaRPr>
            </a:p>
          </p:txBody>
        </p:sp>
      </p:grpSp>
      <p:sp>
        <p:nvSpPr>
          <p:cNvPr id="13" name="フリーフォーム 12"/>
          <p:cNvSpPr/>
          <p:nvPr/>
        </p:nvSpPr>
        <p:spPr>
          <a:xfrm>
            <a:off x="5243320" y="1789485"/>
            <a:ext cx="1008112" cy="2232248"/>
          </a:xfrm>
          <a:custGeom>
            <a:avLst/>
            <a:gdLst>
              <a:gd name="connsiteX0" fmla="*/ 0 w 810883"/>
              <a:gd name="connsiteY0" fmla="*/ 2260121 h 2260121"/>
              <a:gd name="connsiteX1" fmla="*/ 189781 w 810883"/>
              <a:gd name="connsiteY1" fmla="*/ 1414732 h 2260121"/>
              <a:gd name="connsiteX2" fmla="*/ 431321 w 810883"/>
              <a:gd name="connsiteY2" fmla="*/ 612475 h 2260121"/>
              <a:gd name="connsiteX3" fmla="*/ 810883 w 810883"/>
              <a:gd name="connsiteY3" fmla="*/ 0 h 2260121"/>
            </a:gdLst>
            <a:ahLst/>
            <a:cxnLst>
              <a:cxn ang="0">
                <a:pos x="connsiteX0" y="connsiteY0"/>
              </a:cxn>
              <a:cxn ang="0">
                <a:pos x="connsiteX1" y="connsiteY1"/>
              </a:cxn>
              <a:cxn ang="0">
                <a:pos x="connsiteX2" y="connsiteY2"/>
              </a:cxn>
              <a:cxn ang="0">
                <a:pos x="connsiteX3" y="connsiteY3"/>
              </a:cxn>
            </a:cxnLst>
            <a:rect l="l" t="t" r="r" b="b"/>
            <a:pathLst>
              <a:path w="810883" h="2260121">
                <a:moveTo>
                  <a:pt x="0" y="2260121"/>
                </a:moveTo>
                <a:cubicBezTo>
                  <a:pt x="58947" y="1974730"/>
                  <a:pt x="117894" y="1689340"/>
                  <a:pt x="189781" y="1414732"/>
                </a:cubicBezTo>
                <a:cubicBezTo>
                  <a:pt x="261668" y="1140124"/>
                  <a:pt x="327804" y="848264"/>
                  <a:pt x="431321" y="612475"/>
                </a:cubicBezTo>
                <a:cubicBezTo>
                  <a:pt x="534838" y="376686"/>
                  <a:pt x="672860" y="188343"/>
                  <a:pt x="810883" y="0"/>
                </a:cubicBezTo>
              </a:path>
            </a:pathLst>
          </a:custGeom>
          <a:ln w="76200">
            <a:solidFill>
              <a:srgbClr val="C0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dirty="0">
              <a:solidFill>
                <a:prstClr val="black"/>
              </a:solidFill>
            </a:endParaRPr>
          </a:p>
        </p:txBody>
      </p:sp>
      <p:sp>
        <p:nvSpPr>
          <p:cNvPr id="14" name="フリーフォーム 13"/>
          <p:cNvSpPr/>
          <p:nvPr/>
        </p:nvSpPr>
        <p:spPr>
          <a:xfrm>
            <a:off x="4883280" y="1628800"/>
            <a:ext cx="479425" cy="2320925"/>
          </a:xfrm>
          <a:custGeom>
            <a:avLst/>
            <a:gdLst>
              <a:gd name="connsiteX0" fmla="*/ 33068 w 231476"/>
              <a:gd name="connsiteY0" fmla="*/ 2320506 h 2320506"/>
              <a:gd name="connsiteX1" fmla="*/ 15815 w 231476"/>
              <a:gd name="connsiteY1" fmla="*/ 1570008 h 2320506"/>
              <a:gd name="connsiteX2" fmla="*/ 127959 w 231476"/>
              <a:gd name="connsiteY2" fmla="*/ 534838 h 2320506"/>
              <a:gd name="connsiteX3" fmla="*/ 231476 w 231476"/>
              <a:gd name="connsiteY3" fmla="*/ 0 h 2320506"/>
            </a:gdLst>
            <a:ahLst/>
            <a:cxnLst>
              <a:cxn ang="0">
                <a:pos x="connsiteX0" y="connsiteY0"/>
              </a:cxn>
              <a:cxn ang="0">
                <a:pos x="connsiteX1" y="connsiteY1"/>
              </a:cxn>
              <a:cxn ang="0">
                <a:pos x="connsiteX2" y="connsiteY2"/>
              </a:cxn>
              <a:cxn ang="0">
                <a:pos x="connsiteX3" y="connsiteY3"/>
              </a:cxn>
            </a:cxnLst>
            <a:rect l="l" t="t" r="r" b="b"/>
            <a:pathLst>
              <a:path w="231476" h="2320506">
                <a:moveTo>
                  <a:pt x="33068" y="2320506"/>
                </a:moveTo>
                <a:cubicBezTo>
                  <a:pt x="16534" y="2094062"/>
                  <a:pt x="0" y="1867619"/>
                  <a:pt x="15815" y="1570008"/>
                </a:cubicBezTo>
                <a:cubicBezTo>
                  <a:pt x="31630" y="1272397"/>
                  <a:pt x="92016" y="796506"/>
                  <a:pt x="127959" y="534838"/>
                </a:cubicBezTo>
                <a:cubicBezTo>
                  <a:pt x="163902" y="273170"/>
                  <a:pt x="197689" y="136585"/>
                  <a:pt x="231476" y="0"/>
                </a:cubicBezTo>
              </a:path>
            </a:pathLst>
          </a:custGeom>
          <a:ln w="76200">
            <a:solidFill>
              <a:srgbClr val="C0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dirty="0">
              <a:solidFill>
                <a:prstClr val="black"/>
              </a:solidFill>
            </a:endParaRPr>
          </a:p>
        </p:txBody>
      </p:sp>
      <p:sp>
        <p:nvSpPr>
          <p:cNvPr id="21" name="テキスト ボックス 20"/>
          <p:cNvSpPr txBox="1"/>
          <p:nvPr/>
        </p:nvSpPr>
        <p:spPr>
          <a:xfrm>
            <a:off x="0" y="116632"/>
            <a:ext cx="9036496" cy="1200329"/>
          </a:xfrm>
          <a:prstGeom prst="rect">
            <a:avLst/>
          </a:prstGeom>
          <a:noFill/>
        </p:spPr>
        <p:txBody>
          <a:bodyPr wrap="square" rtlCol="0">
            <a:spAutoFit/>
          </a:bodyPr>
          <a:lstStyle/>
          <a:p>
            <a:pPr algn="ctr" fontAlgn="auto">
              <a:spcBef>
                <a:spcPts val="0"/>
              </a:spcBef>
              <a:spcAft>
                <a:spcPts val="0"/>
              </a:spcAft>
            </a:pPr>
            <a:r>
              <a:rPr lang="en-US" altLang="ja-JP" sz="3600" b="1" dirty="0" smtClean="0">
                <a:solidFill>
                  <a:srgbClr val="0000FF"/>
                </a:solidFill>
                <a:latin typeface="Arial"/>
                <a:ea typeface="メイリオ"/>
              </a:rPr>
              <a:t>How water-related disasters will change</a:t>
            </a:r>
          </a:p>
          <a:p>
            <a:pPr algn="ctr" fontAlgn="auto">
              <a:spcBef>
                <a:spcPts val="0"/>
              </a:spcBef>
              <a:spcAft>
                <a:spcPts val="0"/>
              </a:spcAft>
            </a:pPr>
            <a:r>
              <a:rPr lang="en-US" altLang="ja-JP" sz="3600" b="1" dirty="0" smtClean="0">
                <a:solidFill>
                  <a:srgbClr val="0000FF"/>
                </a:solidFill>
                <a:latin typeface="Arial"/>
                <a:ea typeface="メイリオ"/>
              </a:rPr>
              <a:t>if typhoon takes different tracks?</a:t>
            </a:r>
            <a:endParaRPr lang="ja-JP" altLang="en-US" sz="3600" b="1" dirty="0">
              <a:solidFill>
                <a:srgbClr val="0000FF"/>
              </a:solidFill>
              <a:latin typeface="Arial"/>
              <a:ea typeface="メイリオ"/>
            </a:endParaRPr>
          </a:p>
        </p:txBody>
      </p:sp>
      <p:sp>
        <p:nvSpPr>
          <p:cNvPr id="9" name="テキスト ボックス 8"/>
          <p:cNvSpPr txBox="1"/>
          <p:nvPr/>
        </p:nvSpPr>
        <p:spPr>
          <a:xfrm>
            <a:off x="5508104" y="6309320"/>
            <a:ext cx="3384376" cy="400110"/>
          </a:xfrm>
          <a:prstGeom prst="rect">
            <a:avLst/>
          </a:prstGeom>
          <a:noFill/>
        </p:spPr>
        <p:txBody>
          <a:bodyPr wrap="square" rtlCol="0">
            <a:spAutoFit/>
          </a:bodyPr>
          <a:lstStyle/>
          <a:p>
            <a:pPr algn="r" fontAlgn="auto">
              <a:spcBef>
                <a:spcPts val="0"/>
              </a:spcBef>
              <a:spcAft>
                <a:spcPts val="0"/>
              </a:spcAft>
            </a:pPr>
            <a:r>
              <a:rPr lang="en-US" altLang="ja-JP" sz="2000" dirty="0" smtClean="0">
                <a:solidFill>
                  <a:prstClr val="black"/>
                </a:solidFill>
                <a:latin typeface="Arial"/>
                <a:ea typeface="メイリオ"/>
              </a:rPr>
              <a:t>(Ishikawa et al. 2013)</a:t>
            </a:r>
            <a:endParaRPr lang="ja-JP" altLang="en-US" sz="2000" dirty="0">
              <a:solidFill>
                <a:prstClr val="black"/>
              </a:solidFill>
              <a:latin typeface="Arial"/>
              <a:ea typeface="メイリオ"/>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直線コネクタ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167939" name="Picture 1" descr="C:\Users\okusan\Desktop\fjp.jpg"/>
          <p:cNvPicPr>
            <a:picLocks noChangeAspect="1" noChangeArrowheads="1"/>
          </p:cNvPicPr>
          <p:nvPr/>
        </p:nvPicPr>
        <p:blipFill>
          <a:blip r:embed="rId3" cstate="print">
            <a:extLst>
              <a:ext uri="{28A0092B-C50C-407E-A947-70E740481C1C}">
                <a14:useLocalDpi xmlns:a14="http://schemas.microsoft.com/office/drawing/2010/main" val="0"/>
              </a:ext>
            </a:extLst>
          </a:blip>
          <a:srcRect t="7173"/>
          <a:stretch>
            <a:fillRect/>
          </a:stretch>
        </p:blipFill>
        <p:spPr bwMode="auto">
          <a:xfrm>
            <a:off x="285750" y="1310407"/>
            <a:ext cx="5162550" cy="5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p:cNvSpPr>
            <a:spLocks noGrp="1"/>
          </p:cNvSpPr>
          <p:nvPr>
            <p:ph type="title"/>
          </p:nvPr>
        </p:nvSpPr>
        <p:spPr>
          <a:xfrm>
            <a:off x="285750" y="44624"/>
            <a:ext cx="8750745" cy="1416632"/>
          </a:xfrm>
        </p:spPr>
        <p:txBody>
          <a:bodyPr>
            <a:noAutofit/>
          </a:bodyPr>
          <a:lstStyle/>
          <a:p>
            <a:pPr>
              <a:defRPr/>
            </a:pPr>
            <a:r>
              <a:rPr lang="en-US" altLang="ja-JP" sz="4000" dirty="0" smtClean="0">
                <a:solidFill>
                  <a:srgbClr val="0000FF"/>
                </a:solidFill>
              </a:rPr>
              <a:t>Virtual shifting of typhoon’s initial position- for making a worst scenario - </a:t>
            </a:r>
            <a:endParaRPr lang="ja-JP" altLang="en-US" sz="4000" dirty="0">
              <a:solidFill>
                <a:srgbClr val="0000FF"/>
              </a:solidFill>
            </a:endParaRPr>
          </a:p>
        </p:txBody>
      </p:sp>
      <p:graphicFrame>
        <p:nvGraphicFramePr>
          <p:cNvPr id="7" name="図表 6"/>
          <p:cNvGraphicFramePr/>
          <p:nvPr>
            <p:extLst>
              <p:ext uri="{D42A27DB-BD31-4B8C-83A1-F6EECF244321}">
                <p14:modId xmlns:p14="http://schemas.microsoft.com/office/powerpoint/2010/main" val="1653996625"/>
              </p:ext>
            </p:extLst>
          </p:nvPr>
        </p:nvGraphicFramePr>
        <p:xfrm>
          <a:off x="5572132" y="1241212"/>
          <a:ext cx="3429024" cy="55721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テキスト ボックス 7"/>
          <p:cNvSpPr txBox="1"/>
          <p:nvPr/>
        </p:nvSpPr>
        <p:spPr>
          <a:xfrm>
            <a:off x="4000500" y="1698625"/>
            <a:ext cx="1323975" cy="400050"/>
          </a:xfrm>
          <a:prstGeom prst="rect">
            <a:avLst/>
          </a:prstGeom>
          <a:ln>
            <a:solidFill>
              <a:schemeClr val="bg1">
                <a:lumMod val="50000"/>
                <a:lumOff val="50000"/>
              </a:schemeClr>
            </a:solidFill>
          </a:ln>
        </p:spPr>
        <p:style>
          <a:lnRef idx="2">
            <a:schemeClr val="dk1"/>
          </a:lnRef>
          <a:fillRef idx="1">
            <a:schemeClr val="lt1"/>
          </a:fillRef>
          <a:effectRef idx="0">
            <a:schemeClr val="dk1"/>
          </a:effectRef>
          <a:fontRef idx="minor">
            <a:schemeClr val="dk1"/>
          </a:fontRef>
        </p:style>
        <p:txBody>
          <a:bodyPr wrap="none" anchor="ctr">
            <a:spAutoFit/>
          </a:bodyPr>
          <a:lstStyle/>
          <a:p>
            <a:pPr>
              <a:defRPr/>
            </a:pPr>
            <a:r>
              <a:rPr lang="en-US" altLang="ja-JP" sz="2000" dirty="0">
                <a:solidFill>
                  <a:srgbClr val="2D2DB9"/>
                </a:solidFill>
              </a:rPr>
              <a:t>NHM-5km</a:t>
            </a:r>
            <a:endParaRPr lang="ja-JP" altLang="en-US" sz="2000" dirty="0">
              <a:solidFill>
                <a:srgbClr val="2D2DB9"/>
              </a:solidFill>
            </a:endParaRPr>
          </a:p>
        </p:txBody>
      </p:sp>
      <p:cxnSp>
        <p:nvCxnSpPr>
          <p:cNvPr id="10" name="直線矢印コネクタ 9"/>
          <p:cNvCxnSpPr>
            <a:stCxn id="8" idx="0"/>
          </p:cNvCxnSpPr>
          <p:nvPr/>
        </p:nvCxnSpPr>
        <p:spPr>
          <a:xfrm flipH="1" flipV="1">
            <a:off x="3857625" y="1214438"/>
            <a:ext cx="804863" cy="484187"/>
          </a:xfrm>
          <a:prstGeom prst="straightConnector1">
            <a:avLst/>
          </a:prstGeom>
          <a:ln w="25400">
            <a:solidFill>
              <a:schemeClr val="bg1">
                <a:lumMod val="50000"/>
                <a:lumOff val="50000"/>
              </a:schemeClr>
            </a:solidFill>
            <a:tailEnd type="arrow"/>
          </a:ln>
        </p:spPr>
        <p:style>
          <a:lnRef idx="1">
            <a:schemeClr val="dk1"/>
          </a:lnRef>
          <a:fillRef idx="0">
            <a:schemeClr val="dk1"/>
          </a:fillRef>
          <a:effectRef idx="0">
            <a:schemeClr val="dk1"/>
          </a:effectRef>
          <a:fontRef idx="minor">
            <a:schemeClr val="tx1"/>
          </a:fontRef>
        </p:style>
      </p:cxnSp>
      <p:sp>
        <p:nvSpPr>
          <p:cNvPr id="11" name="テキスト ボックス 10"/>
          <p:cNvSpPr txBox="1"/>
          <p:nvPr/>
        </p:nvSpPr>
        <p:spPr>
          <a:xfrm>
            <a:off x="4000500" y="2571750"/>
            <a:ext cx="1143000" cy="369888"/>
          </a:xfrm>
          <a:prstGeom prst="rect">
            <a:avLst/>
          </a:prstGeom>
        </p:spPr>
        <p:style>
          <a:lnRef idx="2">
            <a:schemeClr val="dk1"/>
          </a:lnRef>
          <a:fillRef idx="1">
            <a:schemeClr val="lt1"/>
          </a:fillRef>
          <a:effectRef idx="0">
            <a:schemeClr val="dk1"/>
          </a:effectRef>
          <a:fontRef idx="minor">
            <a:schemeClr val="dk1"/>
          </a:fontRef>
        </p:style>
        <p:txBody>
          <a:bodyPr anchor="ctr">
            <a:spAutoFit/>
          </a:bodyPr>
          <a:lstStyle/>
          <a:p>
            <a:pPr>
              <a:defRPr/>
            </a:pPr>
            <a:r>
              <a:rPr lang="en-US" altLang="ja-JP" dirty="0">
                <a:solidFill>
                  <a:srgbClr val="FF0000"/>
                </a:solidFill>
              </a:rPr>
              <a:t>AGCM20</a:t>
            </a:r>
            <a:endParaRPr lang="ja-JP" altLang="en-US" dirty="0">
              <a:solidFill>
                <a:srgbClr val="FF0000"/>
              </a:solidFill>
            </a:endParaRPr>
          </a:p>
        </p:txBody>
      </p:sp>
      <p:cxnSp>
        <p:nvCxnSpPr>
          <p:cNvPr id="12" name="直線矢印コネクタ 11"/>
          <p:cNvCxnSpPr>
            <a:stCxn id="11" idx="0"/>
          </p:cNvCxnSpPr>
          <p:nvPr/>
        </p:nvCxnSpPr>
        <p:spPr>
          <a:xfrm rot="16200000" flipV="1">
            <a:off x="3964782" y="1964531"/>
            <a:ext cx="500062" cy="714375"/>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167947" name="テキスト ボックス 12"/>
          <p:cNvSpPr txBox="1">
            <a:spLocks noChangeArrowheads="1"/>
          </p:cNvSpPr>
          <p:nvPr/>
        </p:nvSpPr>
        <p:spPr bwMode="auto">
          <a:xfrm>
            <a:off x="0" y="6488113"/>
            <a:ext cx="2312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rgbClr val="000000"/>
                </a:solidFill>
              </a:rPr>
              <a:t>Ishikawa et al (2009)</a:t>
            </a:r>
            <a:endParaRPr lang="ja-JP" altLang="en-US">
              <a:solidFill>
                <a:srgbClr val="000000"/>
              </a:solidFill>
            </a:endParaRP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C:\Users\okusan\Desktop\vara_track.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422" y="1556792"/>
            <a:ext cx="4845438" cy="5112568"/>
          </a:xfrm>
          <a:prstGeom prst="rect">
            <a:avLst/>
          </a:prstGeom>
          <a:noFill/>
          <a:ln>
            <a:noFill/>
          </a:ln>
        </p:spPr>
      </p:pic>
      <p:sp>
        <p:nvSpPr>
          <p:cNvPr id="6" name="正方形/長方形 5"/>
          <p:cNvSpPr/>
          <p:nvPr/>
        </p:nvSpPr>
        <p:spPr>
          <a:xfrm>
            <a:off x="4860032" y="1700808"/>
            <a:ext cx="4253865" cy="4401205"/>
          </a:xfrm>
          <a:prstGeom prst="rect">
            <a:avLst/>
          </a:prstGeom>
        </p:spPr>
        <p:txBody>
          <a:bodyPr wrap="square">
            <a:spAutoFit/>
          </a:bodyPr>
          <a:lstStyle/>
          <a:p>
            <a:pPr marL="342900" indent="-342900" fontAlgn="auto">
              <a:spcBef>
                <a:spcPts val="0"/>
              </a:spcBef>
              <a:spcAft>
                <a:spcPts val="0"/>
              </a:spcAft>
              <a:buFont typeface="Wingdings" panose="05000000000000000000" pitchFamily="2" charset="2"/>
              <a:buChar char="n"/>
            </a:pPr>
            <a:r>
              <a:rPr lang="en-US" altLang="ja-JP" sz="2800" dirty="0" err="1" smtClean="0">
                <a:solidFill>
                  <a:prstClr val="black"/>
                </a:solidFill>
                <a:latin typeface="Calibri"/>
                <a:ea typeface="ＭＳ Ｐゴシック"/>
              </a:rPr>
              <a:t>Isewan</a:t>
            </a:r>
            <a:r>
              <a:rPr lang="en-US" altLang="ja-JP" sz="2800" dirty="0" smtClean="0">
                <a:solidFill>
                  <a:prstClr val="black"/>
                </a:solidFill>
                <a:latin typeface="Calibri"/>
                <a:ea typeface="ＭＳ Ｐゴシック"/>
              </a:rPr>
              <a:t> Typhoon (1959)</a:t>
            </a:r>
            <a:r>
              <a:rPr lang="ja-JP" altLang="en-US" sz="2800" dirty="0">
                <a:solidFill>
                  <a:prstClr val="black"/>
                </a:solidFill>
                <a:latin typeface="Calibri"/>
                <a:ea typeface="ＭＳ Ｐゴシック"/>
              </a:rPr>
              <a:t> </a:t>
            </a:r>
            <a:r>
              <a:rPr lang="en-US" altLang="ja-JP" sz="2800" dirty="0" smtClean="0">
                <a:solidFill>
                  <a:prstClr val="black"/>
                </a:solidFill>
                <a:latin typeface="Calibri"/>
                <a:ea typeface="ＭＳ Ｐゴシック"/>
              </a:rPr>
              <a:t>track and central pressure per 6hrs</a:t>
            </a:r>
          </a:p>
          <a:p>
            <a:pPr marL="342900" indent="-342900" fontAlgn="auto">
              <a:spcBef>
                <a:spcPts val="0"/>
              </a:spcBef>
              <a:spcAft>
                <a:spcPts val="0"/>
              </a:spcAft>
              <a:buFont typeface="Wingdings" panose="05000000000000000000" pitchFamily="2" charset="2"/>
              <a:buChar char="n"/>
            </a:pPr>
            <a:endParaRPr lang="ja-JP" altLang="ja-JP" sz="2800" dirty="0">
              <a:solidFill>
                <a:prstClr val="black"/>
              </a:solidFill>
              <a:latin typeface="Calibri"/>
              <a:ea typeface="ＭＳ Ｐゴシック"/>
            </a:endParaRPr>
          </a:p>
          <a:p>
            <a:pPr marL="342900" indent="-342900" fontAlgn="auto">
              <a:spcBef>
                <a:spcPts val="0"/>
              </a:spcBef>
              <a:spcAft>
                <a:spcPts val="0"/>
              </a:spcAft>
              <a:buFont typeface="Wingdings" panose="05000000000000000000" pitchFamily="2" charset="2"/>
              <a:buChar char="n"/>
            </a:pPr>
            <a:r>
              <a:rPr lang="en-US" altLang="ja-JP" sz="2800" dirty="0" smtClean="0">
                <a:solidFill>
                  <a:prstClr val="black"/>
                </a:solidFill>
                <a:latin typeface="Calibri"/>
                <a:ea typeface="ＭＳ Ｐゴシック"/>
              </a:rPr>
              <a:t>Best track</a:t>
            </a:r>
            <a:r>
              <a:rPr lang="ja-JP" altLang="ja-JP" sz="2800" dirty="0" smtClean="0">
                <a:solidFill>
                  <a:prstClr val="black"/>
                </a:solidFill>
                <a:latin typeface="Calibri"/>
                <a:ea typeface="ＭＳ Ｐゴシック"/>
              </a:rPr>
              <a:t>（</a:t>
            </a:r>
            <a:r>
              <a:rPr lang="en-US" altLang="ja-JP" sz="2800" dirty="0" smtClean="0">
                <a:solidFill>
                  <a:prstClr val="black"/>
                </a:solidFill>
                <a:latin typeface="Calibri"/>
                <a:ea typeface="ＭＳ Ｐゴシック"/>
              </a:rPr>
              <a:t>black line</a:t>
            </a:r>
            <a:r>
              <a:rPr lang="ja-JP" altLang="ja-JP" sz="2800" dirty="0" smtClean="0">
                <a:solidFill>
                  <a:prstClr val="black"/>
                </a:solidFill>
                <a:latin typeface="Calibri"/>
                <a:ea typeface="ＭＳ Ｐゴシック"/>
              </a:rPr>
              <a:t>）</a:t>
            </a:r>
            <a:r>
              <a:rPr lang="en-US" altLang="ja-JP" sz="2800" dirty="0" smtClean="0">
                <a:solidFill>
                  <a:prstClr val="black"/>
                </a:solidFill>
                <a:latin typeface="Calibri"/>
                <a:ea typeface="ＭＳ Ｐゴシック"/>
              </a:rPr>
              <a:t>;</a:t>
            </a:r>
          </a:p>
          <a:p>
            <a:pPr marL="342900" indent="-342900" fontAlgn="auto">
              <a:spcBef>
                <a:spcPts val="0"/>
              </a:spcBef>
              <a:spcAft>
                <a:spcPts val="0"/>
              </a:spcAft>
              <a:buFont typeface="Wingdings" panose="05000000000000000000" pitchFamily="2" charset="2"/>
              <a:buChar char="n"/>
            </a:pPr>
            <a:endParaRPr lang="en-US" altLang="ja-JP" sz="2800" dirty="0" smtClean="0">
              <a:solidFill>
                <a:prstClr val="black"/>
              </a:solidFill>
              <a:latin typeface="Calibri"/>
              <a:ea typeface="ＭＳ Ｐゴシック"/>
            </a:endParaRPr>
          </a:p>
          <a:p>
            <a:pPr marL="342900" indent="-342900" fontAlgn="auto">
              <a:spcBef>
                <a:spcPts val="0"/>
              </a:spcBef>
              <a:spcAft>
                <a:spcPts val="0"/>
              </a:spcAft>
              <a:buFont typeface="Wingdings" panose="05000000000000000000" pitchFamily="2" charset="2"/>
              <a:buChar char="n"/>
            </a:pPr>
            <a:r>
              <a:rPr lang="en-US" altLang="ja-JP" sz="2800" dirty="0" smtClean="0">
                <a:solidFill>
                  <a:prstClr val="black"/>
                </a:solidFill>
                <a:latin typeface="Calibri"/>
                <a:ea typeface="ＭＳ Ｐゴシック"/>
              </a:rPr>
              <a:t>reproduction</a:t>
            </a:r>
            <a:r>
              <a:rPr lang="ja-JP" altLang="ja-JP" sz="2800" dirty="0" smtClean="0">
                <a:solidFill>
                  <a:prstClr val="black"/>
                </a:solidFill>
                <a:latin typeface="Calibri"/>
                <a:ea typeface="ＭＳ Ｐゴシック"/>
              </a:rPr>
              <a:t>（</a:t>
            </a:r>
            <a:r>
              <a:rPr lang="en-US" altLang="ja-JP" sz="2800" dirty="0" smtClean="0">
                <a:solidFill>
                  <a:prstClr val="black"/>
                </a:solidFill>
                <a:latin typeface="Calibri"/>
                <a:ea typeface="ＭＳ Ｐゴシック"/>
              </a:rPr>
              <a:t>blue</a:t>
            </a:r>
            <a:r>
              <a:rPr lang="ja-JP" altLang="ja-JP" sz="2800" dirty="0" smtClean="0">
                <a:solidFill>
                  <a:prstClr val="black"/>
                </a:solidFill>
                <a:latin typeface="Calibri"/>
                <a:ea typeface="ＭＳ Ｐゴシック"/>
              </a:rPr>
              <a:t>）</a:t>
            </a:r>
            <a:r>
              <a:rPr lang="en-US" altLang="ja-JP" sz="2800" dirty="0" smtClean="0">
                <a:solidFill>
                  <a:prstClr val="black"/>
                </a:solidFill>
                <a:latin typeface="Calibri"/>
                <a:ea typeface="ＭＳ Ｐゴシック"/>
              </a:rPr>
              <a:t>; and</a:t>
            </a:r>
          </a:p>
          <a:p>
            <a:pPr marL="342900" indent="-342900" fontAlgn="auto">
              <a:spcBef>
                <a:spcPts val="0"/>
              </a:spcBef>
              <a:spcAft>
                <a:spcPts val="0"/>
              </a:spcAft>
              <a:buFont typeface="Wingdings" panose="05000000000000000000" pitchFamily="2" charset="2"/>
              <a:buChar char="n"/>
            </a:pPr>
            <a:endParaRPr lang="en-US" altLang="ja-JP" sz="2800" dirty="0" smtClean="0">
              <a:solidFill>
                <a:prstClr val="black"/>
              </a:solidFill>
              <a:latin typeface="Calibri"/>
              <a:ea typeface="ＭＳ Ｐゴシック"/>
            </a:endParaRPr>
          </a:p>
          <a:p>
            <a:pPr marL="342900" indent="-342900" fontAlgn="auto">
              <a:spcBef>
                <a:spcPts val="0"/>
              </a:spcBef>
              <a:spcAft>
                <a:spcPts val="0"/>
              </a:spcAft>
              <a:buFont typeface="Wingdings" panose="05000000000000000000" pitchFamily="2" charset="2"/>
              <a:buChar char="n"/>
            </a:pPr>
            <a:r>
              <a:rPr lang="en-US" altLang="ja-JP" sz="2800" dirty="0" smtClean="0">
                <a:solidFill>
                  <a:prstClr val="black"/>
                </a:solidFill>
                <a:latin typeface="Calibri"/>
                <a:ea typeface="ＭＳ Ｐゴシック"/>
              </a:rPr>
              <a:t>pseudo-global warming experiment (pink color).</a:t>
            </a:r>
          </a:p>
        </p:txBody>
      </p:sp>
      <p:sp>
        <p:nvSpPr>
          <p:cNvPr id="7" name="Rectangle 3"/>
          <p:cNvSpPr txBox="1">
            <a:spLocks noChangeArrowheads="1"/>
          </p:cNvSpPr>
          <p:nvPr/>
        </p:nvSpPr>
        <p:spPr>
          <a:xfrm>
            <a:off x="0" y="72008"/>
            <a:ext cx="9144000" cy="1340768"/>
          </a:xfrm>
          <a:prstGeom prst="rect">
            <a:avLst/>
          </a:prstGeom>
          <a:noFill/>
        </p:spPr>
        <p:style>
          <a:lnRef idx="0">
            <a:schemeClr val="accent5"/>
          </a:lnRef>
          <a:fillRef idx="3">
            <a:schemeClr val="accent5"/>
          </a:fillRef>
          <a:effectRef idx="3">
            <a:schemeClr val="accent5"/>
          </a:effectRef>
          <a:fontRef idx="minor">
            <a:schemeClr val="lt1"/>
          </a:fontRef>
        </p:style>
        <p:txBody>
          <a:bodyPr/>
          <a:lstStyle/>
          <a:p>
            <a:pPr algn="ctr" fontAlgn="auto">
              <a:spcBef>
                <a:spcPts val="0"/>
              </a:spcBef>
              <a:spcAft>
                <a:spcPts val="0"/>
              </a:spcAft>
              <a:defRPr/>
            </a:pPr>
            <a:r>
              <a:rPr lang="en-US" altLang="ja-JP" sz="4000" kern="0" dirty="0" err="1" smtClean="0">
                <a:solidFill>
                  <a:srgbClr val="0000FF"/>
                </a:solidFill>
                <a:latin typeface="Arial Unicode MS" pitchFamily="50" charset="-128"/>
                <a:ea typeface="Arial Unicode MS" pitchFamily="50" charset="-128"/>
                <a:cs typeface="Arial Unicode MS" pitchFamily="50" charset="-128"/>
              </a:rPr>
              <a:t>Isewan</a:t>
            </a:r>
            <a:r>
              <a:rPr lang="en-US" altLang="ja-JP" sz="4000" kern="0" dirty="0" smtClean="0">
                <a:solidFill>
                  <a:srgbClr val="0000FF"/>
                </a:solidFill>
                <a:latin typeface="Arial Unicode MS" pitchFamily="50" charset="-128"/>
                <a:ea typeface="Arial Unicode MS" pitchFamily="50" charset="-128"/>
                <a:cs typeface="Arial Unicode MS" pitchFamily="50" charset="-128"/>
              </a:rPr>
              <a:t> Typhoon (1959) pseudo-global warming experiment</a:t>
            </a:r>
          </a:p>
        </p:txBody>
      </p:sp>
    </p:spTree>
    <p:extLst>
      <p:ext uri="{BB962C8B-B14F-4D97-AF65-F5344CB8AC3E}">
        <p14:creationId xmlns:p14="http://schemas.microsoft.com/office/powerpoint/2010/main" val="2639046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14</a:t>
            </a:fld>
            <a:endParaRPr lang="ja-JP" altLang="en-US">
              <a:solidFill>
                <a:prstClr val="black">
                  <a:tint val="75000"/>
                </a:prstClr>
              </a:solidFill>
            </a:endParaRPr>
          </a:p>
        </p:txBody>
      </p:sp>
      <p:pic>
        <p:nvPicPr>
          <p:cNvPr id="5203" name="Picture 83" descr="ctl_k09"/>
          <p:cNvPicPr>
            <a:picLocks noChangeAspect="1" noChangeArrowheads="1"/>
          </p:cNvPicPr>
          <p:nvPr/>
        </p:nvPicPr>
        <p:blipFill>
          <a:blip r:embed="rId2" cstate="print">
            <a:extLst>
              <a:ext uri="{28A0092B-C50C-407E-A947-70E740481C1C}">
                <a14:useLocalDpi xmlns:a14="http://schemas.microsoft.com/office/drawing/2010/main" val="0"/>
              </a:ext>
            </a:extLst>
          </a:blip>
          <a:srcRect t="6454" b="1291"/>
          <a:stretch>
            <a:fillRect/>
          </a:stretch>
        </p:blipFill>
        <p:spPr bwMode="auto">
          <a:xfrm>
            <a:off x="539552" y="1700808"/>
            <a:ext cx="3828425"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04" name="Picture 84" descr="pgw_k09"/>
          <p:cNvPicPr>
            <a:picLocks noChangeAspect="1" noChangeArrowheads="1"/>
          </p:cNvPicPr>
          <p:nvPr/>
        </p:nvPicPr>
        <p:blipFill>
          <a:blip r:embed="rId3" cstate="print">
            <a:extLst>
              <a:ext uri="{28A0092B-C50C-407E-A947-70E740481C1C}">
                <a14:useLocalDpi xmlns:a14="http://schemas.microsoft.com/office/drawing/2010/main" val="0"/>
              </a:ext>
            </a:extLst>
          </a:blip>
          <a:srcRect t="6454" b="1291"/>
          <a:stretch>
            <a:fillRect/>
          </a:stretch>
        </p:blipFill>
        <p:spPr bwMode="auto">
          <a:xfrm>
            <a:off x="4610806" y="1713223"/>
            <a:ext cx="3816424" cy="39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a:off x="1823280" y="5827489"/>
            <a:ext cx="13260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dirty="0" smtClean="0">
                <a:solidFill>
                  <a:srgbClr val="000000"/>
                </a:solidFill>
              </a:rPr>
              <a:t>Control run</a:t>
            </a:r>
            <a:endParaRPr lang="ja-JP" altLang="en-US" dirty="0" smtClean="0">
              <a:solidFill>
                <a:srgbClr val="000000"/>
              </a:solidFill>
            </a:endParaRPr>
          </a:p>
        </p:txBody>
      </p:sp>
      <p:sp>
        <p:nvSpPr>
          <p:cNvPr id="9" name="Text Box 8"/>
          <p:cNvSpPr txBox="1">
            <a:spLocks noChangeArrowheads="1"/>
          </p:cNvSpPr>
          <p:nvPr/>
        </p:nvSpPr>
        <p:spPr bwMode="auto">
          <a:xfrm>
            <a:off x="4682814" y="5805264"/>
            <a:ext cx="37753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dirty="0">
                <a:solidFill>
                  <a:srgbClr val="000000"/>
                </a:solidFill>
              </a:rPr>
              <a:t>pseudo-global warming </a:t>
            </a:r>
            <a:r>
              <a:rPr lang="en-US" altLang="ja-JP" dirty="0" smtClean="0">
                <a:solidFill>
                  <a:srgbClr val="000000"/>
                </a:solidFill>
              </a:rPr>
              <a:t>experiment</a:t>
            </a:r>
            <a:endParaRPr lang="ja-JP" altLang="en-US" dirty="0" smtClean="0">
              <a:solidFill>
                <a:srgbClr val="000000"/>
              </a:solidFill>
            </a:endParaRPr>
          </a:p>
        </p:txBody>
      </p:sp>
      <p:sp>
        <p:nvSpPr>
          <p:cNvPr id="10" name="Text Box 6"/>
          <p:cNvSpPr txBox="1">
            <a:spLocks noChangeArrowheads="1"/>
          </p:cNvSpPr>
          <p:nvPr/>
        </p:nvSpPr>
        <p:spPr bwMode="auto">
          <a:xfrm>
            <a:off x="578358" y="6266210"/>
            <a:ext cx="77048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r>
              <a:rPr lang="en-US" altLang="ja-JP" sz="2000" dirty="0" smtClean="0">
                <a:solidFill>
                  <a:srgbClr val="000000"/>
                </a:solidFill>
              </a:rPr>
              <a:t>Oku et al., 2013</a:t>
            </a:r>
            <a:endParaRPr lang="ja-JP" altLang="en-US" sz="2000" dirty="0" smtClean="0">
              <a:solidFill>
                <a:srgbClr val="000000"/>
              </a:solidFill>
            </a:endParaRPr>
          </a:p>
        </p:txBody>
      </p:sp>
      <p:sp>
        <p:nvSpPr>
          <p:cNvPr id="11" name="タイトル 3"/>
          <p:cNvSpPr txBox="1">
            <a:spLocks/>
          </p:cNvSpPr>
          <p:nvPr/>
        </p:nvSpPr>
        <p:spPr>
          <a:xfrm>
            <a:off x="179512" y="144016"/>
            <a:ext cx="8858126" cy="11247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defRPr/>
            </a:pPr>
            <a:r>
              <a:rPr lang="en-US" altLang="ja-JP" sz="3200" b="1" dirty="0" smtClean="0">
                <a:solidFill>
                  <a:srgbClr val="0000FF"/>
                </a:solidFill>
              </a:rPr>
              <a:t>Virtual Shifting of typhoon’s initial position for the historical </a:t>
            </a:r>
            <a:r>
              <a:rPr lang="en-US" altLang="ja-JP" sz="3200" b="1" dirty="0">
                <a:solidFill>
                  <a:srgbClr val="0000FF"/>
                </a:solidFill>
              </a:rPr>
              <a:t>typhoon case (</a:t>
            </a:r>
            <a:r>
              <a:rPr lang="en-US" altLang="ja-JP" sz="3200" b="1" dirty="0" err="1">
                <a:solidFill>
                  <a:srgbClr val="0000FF"/>
                </a:solidFill>
              </a:rPr>
              <a:t>Isewan</a:t>
            </a:r>
            <a:r>
              <a:rPr lang="en-US" altLang="ja-JP" sz="3200" b="1" dirty="0">
                <a:solidFill>
                  <a:srgbClr val="0000FF"/>
                </a:solidFill>
              </a:rPr>
              <a:t> Typhoon, </a:t>
            </a:r>
            <a:r>
              <a:rPr lang="en-US" altLang="ja-JP" sz="3200" b="1" dirty="0" smtClean="0">
                <a:solidFill>
                  <a:srgbClr val="0000FF"/>
                </a:solidFill>
              </a:rPr>
              <a:t>1959)</a:t>
            </a:r>
            <a:endParaRPr lang="ja-JP" altLang="en-US" sz="3200" b="1" dirty="0">
              <a:solidFill>
                <a:srgbClr val="0000FF"/>
              </a:solidFill>
            </a:endParaRPr>
          </a:p>
        </p:txBody>
      </p:sp>
    </p:spTree>
    <p:extLst>
      <p:ext uri="{BB962C8B-B14F-4D97-AF65-F5344CB8AC3E}">
        <p14:creationId xmlns:p14="http://schemas.microsoft.com/office/powerpoint/2010/main" val="771205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タイトル 3"/>
          <p:cNvSpPr>
            <a:spLocks noGrp="1"/>
          </p:cNvSpPr>
          <p:nvPr>
            <p:ph type="title"/>
          </p:nvPr>
        </p:nvSpPr>
        <p:spPr>
          <a:xfrm>
            <a:off x="323528" y="216024"/>
            <a:ext cx="8580438" cy="1196752"/>
          </a:xfrm>
        </p:spPr>
        <p:txBody>
          <a:bodyPr>
            <a:noAutofit/>
          </a:bodyPr>
          <a:lstStyle/>
          <a:p>
            <a:pPr>
              <a:defRPr/>
            </a:pPr>
            <a:r>
              <a:rPr lang="en-US" altLang="ja-JP" sz="4000" dirty="0">
                <a:solidFill>
                  <a:srgbClr val="0000FF"/>
                </a:solidFill>
              </a:rPr>
              <a:t>F</a:t>
            </a:r>
            <a:r>
              <a:rPr lang="en-US" altLang="ja-JP" sz="4000" dirty="0" smtClean="0">
                <a:solidFill>
                  <a:srgbClr val="0000FF"/>
                </a:solidFill>
              </a:rPr>
              <a:t>lood and inundation simulations under </a:t>
            </a:r>
            <a:br>
              <a:rPr lang="en-US" altLang="ja-JP" sz="4000" dirty="0" smtClean="0">
                <a:solidFill>
                  <a:srgbClr val="0000FF"/>
                </a:solidFill>
              </a:rPr>
            </a:br>
            <a:r>
              <a:rPr lang="en-US" altLang="ja-JP" sz="4000" dirty="0" smtClean="0">
                <a:solidFill>
                  <a:srgbClr val="0000FF"/>
                </a:solidFill>
              </a:rPr>
              <a:t>the largest-class typhoons</a:t>
            </a:r>
            <a:endParaRPr lang="ja-JP" altLang="en-US" sz="4000" dirty="0">
              <a:solidFill>
                <a:srgbClr val="0000FF"/>
              </a:solidFill>
            </a:endParaRPr>
          </a:p>
        </p:txBody>
      </p:sp>
      <p:graphicFrame>
        <p:nvGraphicFramePr>
          <p:cNvPr id="7" name="図表 6"/>
          <p:cNvGraphicFramePr/>
          <p:nvPr>
            <p:extLst>
              <p:ext uri="{D42A27DB-BD31-4B8C-83A1-F6EECF244321}">
                <p14:modId xmlns:p14="http://schemas.microsoft.com/office/powerpoint/2010/main" val="3016891418"/>
              </p:ext>
            </p:extLst>
          </p:nvPr>
        </p:nvGraphicFramePr>
        <p:xfrm>
          <a:off x="1115616" y="1556792"/>
          <a:ext cx="7056784"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75298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正方形/長方形 1"/>
          <p:cNvSpPr/>
          <p:nvPr/>
        </p:nvSpPr>
        <p:spPr>
          <a:xfrm>
            <a:off x="1043609" y="980727"/>
            <a:ext cx="7272808" cy="564703"/>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ja-JP" sz="3200" dirty="0" smtClean="0">
                <a:solidFill>
                  <a:prstClr val="black"/>
                </a:solidFill>
              </a:rPr>
              <a:t>Rainfall data under a changing climate</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08" y="1825535"/>
            <a:ext cx="9152414" cy="5059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下矢印 25"/>
          <p:cNvSpPr/>
          <p:nvPr/>
        </p:nvSpPr>
        <p:spPr>
          <a:xfrm>
            <a:off x="2267744" y="1545430"/>
            <a:ext cx="561211" cy="731442"/>
          </a:xfrm>
          <a:prstGeom prst="downArrow">
            <a:avLst/>
          </a:prstGeom>
          <a:solidFill>
            <a:srgbClr val="FFC000"/>
          </a:solid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a:solidFill>
                <a:srgbClr val="FFC000"/>
              </a:solidFill>
            </a:endParaRPr>
          </a:p>
        </p:txBody>
      </p:sp>
      <p:cxnSp>
        <p:nvCxnSpPr>
          <p:cNvPr id="17" name="直線矢印コネクタ 16"/>
          <p:cNvCxnSpPr>
            <a:endCxn id="8" idx="0"/>
          </p:cNvCxnSpPr>
          <p:nvPr/>
        </p:nvCxnSpPr>
        <p:spPr>
          <a:xfrm>
            <a:off x="1081461" y="3743645"/>
            <a:ext cx="3742567" cy="477444"/>
          </a:xfrm>
          <a:prstGeom prst="straightConnector1">
            <a:avLst/>
          </a:prstGeom>
          <a:ln w="38100">
            <a:solidFill>
              <a:schemeClr val="tx1">
                <a:lumMod val="50000"/>
                <a:lumOff val="50000"/>
              </a:schemeClr>
            </a:solidFill>
            <a:prstDash val="sysDash"/>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179512" y="2276872"/>
            <a:ext cx="3312368" cy="92333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b="1" dirty="0" smtClean="0">
                <a:solidFill>
                  <a:srgbClr val="00B050"/>
                </a:solidFill>
                <a:latin typeface="メイリオ" pitchFamily="50" charset="-128"/>
                <a:cs typeface="メイリオ" pitchFamily="50" charset="-128"/>
              </a:rPr>
              <a:t>Rainfall-Runoff Model</a:t>
            </a:r>
          </a:p>
          <a:p>
            <a:pPr algn="ctr"/>
            <a:r>
              <a:rPr lang="en-US" altLang="ja-JP" dirty="0" smtClean="0">
                <a:solidFill>
                  <a:prstClr val="black"/>
                </a:solidFill>
                <a:latin typeface="メイリオ" pitchFamily="50" charset="-128"/>
                <a:cs typeface="メイリオ" pitchFamily="50" charset="-128"/>
              </a:rPr>
              <a:t>including natural processes and dam operation</a:t>
            </a:r>
          </a:p>
        </p:txBody>
      </p:sp>
      <p:sp>
        <p:nvSpPr>
          <p:cNvPr id="8" name="テキスト ボックス 7"/>
          <p:cNvSpPr txBox="1"/>
          <p:nvPr/>
        </p:nvSpPr>
        <p:spPr>
          <a:xfrm>
            <a:off x="1907704" y="4221089"/>
            <a:ext cx="5832648" cy="369332"/>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b="1" dirty="0" smtClean="0">
                <a:solidFill>
                  <a:srgbClr val="00B050"/>
                </a:solidFill>
                <a:latin typeface="メイリオ" pitchFamily="50" charset="-128"/>
                <a:cs typeface="メイリオ" pitchFamily="50" charset="-128"/>
              </a:rPr>
              <a:t>Inundation Model </a:t>
            </a:r>
            <a:r>
              <a:rPr lang="en-US" altLang="ja-JP" dirty="0" smtClean="0">
                <a:solidFill>
                  <a:srgbClr val="000000"/>
                </a:solidFill>
                <a:latin typeface="メイリオ" pitchFamily="50" charset="-128"/>
                <a:cs typeface="メイリオ" pitchFamily="50" charset="-128"/>
              </a:rPr>
              <a:t>for lower flooding areas</a:t>
            </a:r>
            <a:endParaRPr lang="ja-JP" altLang="en-US" dirty="0">
              <a:solidFill>
                <a:srgbClr val="000000"/>
              </a:solidFill>
              <a:latin typeface="メイリオ" pitchFamily="50" charset="-128"/>
              <a:cs typeface="メイリオ" pitchFamily="50" charset="-128"/>
            </a:endParaRPr>
          </a:p>
        </p:txBody>
      </p:sp>
      <p:sp>
        <p:nvSpPr>
          <p:cNvPr id="9" name="テキスト ボックス 8"/>
          <p:cNvSpPr txBox="1"/>
          <p:nvPr/>
        </p:nvSpPr>
        <p:spPr>
          <a:xfrm>
            <a:off x="4716016" y="2276872"/>
            <a:ext cx="4106783" cy="369332"/>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b="1" dirty="0" smtClean="0">
                <a:solidFill>
                  <a:srgbClr val="00B050"/>
                </a:solidFill>
                <a:latin typeface="メイリオ" pitchFamily="50" charset="-128"/>
                <a:cs typeface="メイリオ" pitchFamily="50" charset="-128"/>
              </a:rPr>
              <a:t>Sediment transport/Land slide</a:t>
            </a:r>
            <a:endParaRPr lang="en-US" altLang="ja-JP" dirty="0" smtClean="0">
              <a:solidFill>
                <a:srgbClr val="000000"/>
              </a:solidFill>
              <a:latin typeface="メイリオ" pitchFamily="50" charset="-128"/>
              <a:cs typeface="メイリオ" pitchFamily="50" charset="-128"/>
            </a:endParaRPr>
          </a:p>
        </p:txBody>
      </p:sp>
      <p:sp>
        <p:nvSpPr>
          <p:cNvPr id="50" name="テキスト ボックス 49"/>
          <p:cNvSpPr txBox="1"/>
          <p:nvPr/>
        </p:nvSpPr>
        <p:spPr>
          <a:xfrm>
            <a:off x="1043608" y="5301208"/>
            <a:ext cx="4255898" cy="400110"/>
          </a:xfrm>
          <a:prstGeom prst="rect">
            <a:avLst/>
          </a:prstGeom>
          <a:ln/>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altLang="ja-JP" sz="2000" dirty="0" smtClean="0">
                <a:solidFill>
                  <a:srgbClr val="FFFFFF"/>
                </a:solidFill>
                <a:latin typeface="メイリオ" pitchFamily="50" charset="-128"/>
                <a:cs typeface="メイリオ" pitchFamily="50" charset="-128"/>
              </a:rPr>
              <a:t>Economic assessment</a:t>
            </a:r>
          </a:p>
        </p:txBody>
      </p:sp>
      <p:sp>
        <p:nvSpPr>
          <p:cNvPr id="53" name="下矢印 52"/>
          <p:cNvSpPr/>
          <p:nvPr/>
        </p:nvSpPr>
        <p:spPr>
          <a:xfrm>
            <a:off x="2051720" y="3284984"/>
            <a:ext cx="561211" cy="720080"/>
          </a:xfrm>
          <a:prstGeom prst="downArrow">
            <a:avLst/>
          </a:prstGeom>
          <a:solidFill>
            <a:srgbClr val="FFC000"/>
          </a:solid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a:solidFill>
                <a:srgbClr val="000000"/>
              </a:solidFill>
            </a:endParaRPr>
          </a:p>
        </p:txBody>
      </p:sp>
      <p:sp>
        <p:nvSpPr>
          <p:cNvPr id="24" name="下矢印 23"/>
          <p:cNvSpPr/>
          <p:nvPr/>
        </p:nvSpPr>
        <p:spPr>
          <a:xfrm>
            <a:off x="6531069" y="1543535"/>
            <a:ext cx="561211" cy="733337"/>
          </a:xfrm>
          <a:prstGeom prst="downArrow">
            <a:avLst/>
          </a:prstGeom>
          <a:solidFill>
            <a:srgbClr val="FFC000"/>
          </a:solid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a:solidFill>
                <a:srgbClr val="000000"/>
              </a:solidFill>
            </a:endParaRPr>
          </a:p>
        </p:txBody>
      </p:sp>
      <p:grpSp>
        <p:nvGrpSpPr>
          <p:cNvPr id="3" name="グループ化 27"/>
          <p:cNvGrpSpPr/>
          <p:nvPr/>
        </p:nvGrpSpPr>
        <p:grpSpPr>
          <a:xfrm>
            <a:off x="3851920" y="6021289"/>
            <a:ext cx="3109842" cy="708472"/>
            <a:chOff x="2902318" y="4098366"/>
            <a:chExt cx="2619283" cy="416609"/>
          </a:xfrm>
        </p:grpSpPr>
        <p:sp>
          <p:nvSpPr>
            <p:cNvPr id="29" name="テキスト ボックス 28"/>
            <p:cNvSpPr txBox="1"/>
            <p:nvPr/>
          </p:nvSpPr>
          <p:spPr>
            <a:xfrm>
              <a:off x="2902318" y="4098366"/>
              <a:ext cx="2619283" cy="312456"/>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endParaRPr lang="ja-JP" altLang="en-US" dirty="0">
                <a:solidFill>
                  <a:srgbClr val="000000"/>
                </a:solidFill>
                <a:latin typeface="メイリオ" pitchFamily="50" charset="-128"/>
                <a:cs typeface="メイリオ" pitchFamily="50" charset="-128"/>
              </a:endParaRPr>
            </a:p>
          </p:txBody>
        </p:sp>
        <p:sp>
          <p:nvSpPr>
            <p:cNvPr id="30" name="正方形/長方形 29"/>
            <p:cNvSpPr/>
            <p:nvPr/>
          </p:nvSpPr>
          <p:spPr>
            <a:xfrm>
              <a:off x="2953638" y="4124404"/>
              <a:ext cx="2425967" cy="390571"/>
            </a:xfrm>
            <a:prstGeom prst="rect">
              <a:avLst/>
            </a:prstGeom>
          </p:spPr>
          <p:txBody>
            <a:bodyPr wrap="square">
              <a:spAutoFit/>
            </a:bodyPr>
            <a:lstStyle/>
            <a:p>
              <a:pPr algn="ctr"/>
              <a:r>
                <a:rPr lang="en-US" altLang="ja-JP" sz="2400" b="1" dirty="0" smtClean="0">
                  <a:solidFill>
                    <a:srgbClr val="0000FF"/>
                  </a:solidFill>
                  <a:latin typeface="Arial"/>
                  <a:ea typeface="メイリオ"/>
                </a:rPr>
                <a:t>Storm surge</a:t>
              </a:r>
            </a:p>
          </p:txBody>
        </p:sp>
      </p:grpSp>
      <p:sp>
        <p:nvSpPr>
          <p:cNvPr id="31" name="下矢印 30"/>
          <p:cNvSpPr/>
          <p:nvPr/>
        </p:nvSpPr>
        <p:spPr>
          <a:xfrm flipV="1">
            <a:off x="5401760" y="4653136"/>
            <a:ext cx="561211" cy="1224136"/>
          </a:xfrm>
          <a:prstGeom prst="downArrow">
            <a:avLst/>
          </a:prstGeom>
          <a:solidFill>
            <a:srgbClr val="FFC000"/>
          </a:solid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a:solidFill>
                <a:srgbClr val="000000"/>
              </a:solidFill>
            </a:endParaRPr>
          </a:p>
        </p:txBody>
      </p:sp>
      <p:sp>
        <p:nvSpPr>
          <p:cNvPr id="13" name="正方形/長方形 12"/>
          <p:cNvSpPr/>
          <p:nvPr/>
        </p:nvSpPr>
        <p:spPr>
          <a:xfrm>
            <a:off x="251521" y="4054374"/>
            <a:ext cx="8571278" cy="28036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8" name="タイトル 17"/>
          <p:cNvSpPr>
            <a:spLocks noGrp="1"/>
          </p:cNvSpPr>
          <p:nvPr>
            <p:ph type="title"/>
          </p:nvPr>
        </p:nvSpPr>
        <p:spPr>
          <a:xfrm>
            <a:off x="251520" y="116632"/>
            <a:ext cx="8640960" cy="523220"/>
          </a:xfrm>
        </p:spPr>
        <p:txBody>
          <a:bodyPr>
            <a:noAutofit/>
          </a:bodyPr>
          <a:lstStyle/>
          <a:p>
            <a:r>
              <a:rPr lang="en-US" altLang="ja-JP" sz="4800" dirty="0" smtClean="0">
                <a:solidFill>
                  <a:srgbClr val="0000FF"/>
                </a:solidFill>
              </a:rPr>
              <a:t>Flood and inundation disasters</a:t>
            </a:r>
            <a:endParaRPr kumimoji="1" lang="ja-JP" altLang="en-US" sz="4800" dirty="0">
              <a:solidFill>
                <a:srgbClr val="0000FF"/>
              </a:solidFill>
            </a:endParaRPr>
          </a:p>
        </p:txBody>
      </p:sp>
    </p:spTree>
    <p:extLst>
      <p:ext uri="{BB962C8B-B14F-4D97-AF65-F5344CB8AC3E}">
        <p14:creationId xmlns:p14="http://schemas.microsoft.com/office/powerpoint/2010/main" val="7786872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219724"/>
            <a:ext cx="5172172" cy="356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4932065" y="4077072"/>
            <a:ext cx="2808287" cy="1598613"/>
            <a:chOff x="277" y="925"/>
            <a:chExt cx="2430" cy="1200"/>
          </a:xfrm>
        </p:grpSpPr>
        <p:sp>
          <p:nvSpPr>
            <p:cNvPr id="76808" name="Freeform 13"/>
            <p:cNvSpPr>
              <a:spLocks/>
            </p:cNvSpPr>
            <p:nvPr/>
          </p:nvSpPr>
          <p:spPr bwMode="auto">
            <a:xfrm>
              <a:off x="657" y="1480"/>
              <a:ext cx="2050" cy="605"/>
            </a:xfrm>
            <a:custGeom>
              <a:avLst/>
              <a:gdLst>
                <a:gd name="T0" fmla="*/ 0 w 2930"/>
                <a:gd name="T1" fmla="*/ 1 h 864"/>
                <a:gd name="T2" fmla="*/ 1 w 2930"/>
                <a:gd name="T3" fmla="*/ 1 h 864"/>
                <a:gd name="T4" fmla="*/ 1 w 2930"/>
                <a:gd name="T5" fmla="*/ 1 h 864"/>
                <a:gd name="T6" fmla="*/ 1 w 2930"/>
                <a:gd name="T7" fmla="*/ 1 h 864"/>
                <a:gd name="T8" fmla="*/ 1 w 2930"/>
                <a:gd name="T9" fmla="*/ 0 h 864"/>
                <a:gd name="T10" fmla="*/ 1 w 2930"/>
                <a:gd name="T11" fmla="*/ 1 h 864"/>
                <a:gd name="T12" fmla="*/ 0 60000 65536"/>
                <a:gd name="T13" fmla="*/ 0 60000 65536"/>
                <a:gd name="T14" fmla="*/ 0 60000 65536"/>
                <a:gd name="T15" fmla="*/ 0 60000 65536"/>
                <a:gd name="T16" fmla="*/ 0 60000 65536"/>
                <a:gd name="T17" fmla="*/ 0 60000 65536"/>
                <a:gd name="T18" fmla="*/ 0 w 2930"/>
                <a:gd name="T19" fmla="*/ 0 h 864"/>
                <a:gd name="T20" fmla="*/ 2930 w 2930"/>
                <a:gd name="T21" fmla="*/ 864 h 864"/>
              </a:gdLst>
              <a:ahLst/>
              <a:cxnLst>
                <a:cxn ang="T12">
                  <a:pos x="T0" y="T1"/>
                </a:cxn>
                <a:cxn ang="T13">
                  <a:pos x="T2" y="T3"/>
                </a:cxn>
                <a:cxn ang="T14">
                  <a:pos x="T4" y="T5"/>
                </a:cxn>
                <a:cxn ang="T15">
                  <a:pos x="T6" y="T7"/>
                </a:cxn>
                <a:cxn ang="T16">
                  <a:pos x="T8" y="T9"/>
                </a:cxn>
                <a:cxn ang="T17">
                  <a:pos x="T10" y="T11"/>
                </a:cxn>
              </a:cxnLst>
              <a:rect l="T18" t="T19" r="T20" b="T21"/>
              <a:pathLst>
                <a:path w="2930" h="864">
                  <a:moveTo>
                    <a:pt x="0" y="87"/>
                  </a:moveTo>
                  <a:lnTo>
                    <a:pt x="135" y="864"/>
                  </a:lnTo>
                  <a:lnTo>
                    <a:pt x="2930" y="356"/>
                  </a:lnTo>
                  <a:lnTo>
                    <a:pt x="2405" y="153"/>
                  </a:lnTo>
                  <a:lnTo>
                    <a:pt x="1710" y="0"/>
                  </a:lnTo>
                  <a:lnTo>
                    <a:pt x="610" y="8"/>
                  </a:lnTo>
                </a:path>
              </a:pathLst>
            </a:custGeom>
            <a:gradFill rotWithShape="0">
              <a:gsLst>
                <a:gs pos="0">
                  <a:srgbClr val="66CCFF"/>
                </a:gs>
                <a:gs pos="100000">
                  <a:srgbClr val="FFFFFF"/>
                </a:gs>
              </a:gsLst>
              <a:lin ang="2700000" scaled="1"/>
            </a:gra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ja-JP" altLang="en-US" sz="1800">
                <a:solidFill>
                  <a:srgbClr val="000000"/>
                </a:solidFill>
                <a:latin typeface="Arial" pitchFamily="34" charset="0"/>
                <a:ea typeface="ＭＳ Ｐゴシック" pitchFamily="50" charset="-128"/>
              </a:endParaRPr>
            </a:p>
          </p:txBody>
        </p:sp>
        <p:sp>
          <p:nvSpPr>
            <p:cNvPr id="76809" name="Rectangle 14"/>
            <p:cNvSpPr>
              <a:spLocks noChangeArrowheads="1"/>
            </p:cNvSpPr>
            <p:nvPr/>
          </p:nvSpPr>
          <p:spPr bwMode="auto">
            <a:xfrm rot="-600000">
              <a:off x="706" y="1525"/>
              <a:ext cx="1985" cy="3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800">
                <a:solidFill>
                  <a:srgbClr val="000000"/>
                </a:solidFill>
                <a:latin typeface="Arial" pitchFamily="34" charset="0"/>
                <a:ea typeface="ＭＳ Ｐゴシック" pitchFamily="50" charset="-128"/>
              </a:endParaRPr>
            </a:p>
          </p:txBody>
        </p:sp>
        <p:sp>
          <p:nvSpPr>
            <p:cNvPr id="76810" name="Line 15"/>
            <p:cNvSpPr>
              <a:spLocks noChangeShapeType="1"/>
            </p:cNvSpPr>
            <p:nvPr/>
          </p:nvSpPr>
          <p:spPr bwMode="auto">
            <a:xfrm rot="-600000">
              <a:off x="277" y="2125"/>
              <a:ext cx="481" cy="0"/>
            </a:xfrm>
            <a:prstGeom prst="line">
              <a:avLst/>
            </a:prstGeom>
            <a:noFill/>
            <a:ln w="3175">
              <a:solidFill>
                <a:srgbClr val="000000"/>
              </a:solidFill>
              <a:round/>
              <a:headEnd type="triangle" w="sm" len="med"/>
              <a:tailEnd/>
            </a:ln>
            <a:extLst>
              <a:ext uri="{909E8E84-426E-40DD-AFC4-6F175D3DCCD1}">
                <a14:hiddenFill xmlns:a14="http://schemas.microsoft.com/office/drawing/2010/main">
                  <a:no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sp>
          <p:nvSpPr>
            <p:cNvPr id="76811" name="Line 16"/>
            <p:cNvSpPr>
              <a:spLocks noChangeShapeType="1"/>
            </p:cNvSpPr>
            <p:nvPr/>
          </p:nvSpPr>
          <p:spPr bwMode="auto">
            <a:xfrm rot="-600000">
              <a:off x="710" y="1717"/>
              <a:ext cx="1985"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sp>
          <p:nvSpPr>
            <p:cNvPr id="76812" name="Line 17"/>
            <p:cNvSpPr>
              <a:spLocks noChangeShapeType="1"/>
            </p:cNvSpPr>
            <p:nvPr/>
          </p:nvSpPr>
          <p:spPr bwMode="auto">
            <a:xfrm rot="21000000" flipV="1">
              <a:off x="2605" y="925"/>
              <a:ext cx="2" cy="432"/>
            </a:xfrm>
            <a:prstGeom prst="line">
              <a:avLst/>
            </a:prstGeom>
            <a:noFill/>
            <a:ln w="317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grpSp>
          <p:nvGrpSpPr>
            <p:cNvPr id="3" name="Group 18"/>
            <p:cNvGrpSpPr>
              <a:grpSpLocks/>
            </p:cNvGrpSpPr>
            <p:nvPr/>
          </p:nvGrpSpPr>
          <p:grpSpPr bwMode="auto">
            <a:xfrm>
              <a:off x="694" y="1395"/>
              <a:ext cx="107" cy="113"/>
              <a:chOff x="777" y="2311"/>
              <a:chExt cx="96" cy="113"/>
            </a:xfrm>
          </p:grpSpPr>
          <p:grpSp>
            <p:nvGrpSpPr>
              <p:cNvPr id="4" name="Group 19"/>
              <p:cNvGrpSpPr>
                <a:grpSpLocks/>
              </p:cNvGrpSpPr>
              <p:nvPr/>
            </p:nvGrpSpPr>
            <p:grpSpPr bwMode="auto">
              <a:xfrm>
                <a:off x="777" y="2311"/>
                <a:ext cx="96" cy="48"/>
                <a:chOff x="1104" y="1008"/>
                <a:chExt cx="96" cy="48"/>
              </a:xfrm>
            </p:grpSpPr>
            <p:sp>
              <p:nvSpPr>
                <p:cNvPr id="76822" name="Line 20"/>
                <p:cNvSpPr>
                  <a:spLocks noChangeShapeType="1"/>
                </p:cNvSpPr>
                <p:nvPr/>
              </p:nvSpPr>
              <p:spPr bwMode="auto">
                <a:xfrm>
                  <a:off x="1104" y="1008"/>
                  <a:ext cx="96"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sp>
              <p:nvSpPr>
                <p:cNvPr id="76823" name="Line 21"/>
                <p:cNvSpPr>
                  <a:spLocks noChangeShapeType="1"/>
                </p:cNvSpPr>
                <p:nvPr/>
              </p:nvSpPr>
              <p:spPr bwMode="auto">
                <a:xfrm>
                  <a:off x="1104" y="1008"/>
                  <a:ext cx="48" cy="4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sp>
              <p:nvSpPr>
                <p:cNvPr id="76824" name="Line 22"/>
                <p:cNvSpPr>
                  <a:spLocks noChangeShapeType="1"/>
                </p:cNvSpPr>
                <p:nvPr/>
              </p:nvSpPr>
              <p:spPr bwMode="auto">
                <a:xfrm flipH="1">
                  <a:off x="1152" y="1008"/>
                  <a:ext cx="48" cy="4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grpSp>
          <p:sp>
            <p:nvSpPr>
              <p:cNvPr id="76819" name="Line 23"/>
              <p:cNvSpPr>
                <a:spLocks noChangeShapeType="1"/>
              </p:cNvSpPr>
              <p:nvPr/>
            </p:nvSpPr>
            <p:spPr bwMode="auto">
              <a:xfrm flipV="1">
                <a:off x="784" y="2388"/>
                <a:ext cx="86"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sp>
            <p:nvSpPr>
              <p:cNvPr id="76820" name="Line 24"/>
              <p:cNvSpPr>
                <a:spLocks noChangeShapeType="1"/>
              </p:cNvSpPr>
              <p:nvPr/>
            </p:nvSpPr>
            <p:spPr bwMode="auto">
              <a:xfrm flipV="1">
                <a:off x="793" y="2407"/>
                <a:ext cx="6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sp>
            <p:nvSpPr>
              <p:cNvPr id="76821" name="Line 25"/>
              <p:cNvSpPr>
                <a:spLocks noChangeShapeType="1"/>
              </p:cNvSpPr>
              <p:nvPr/>
            </p:nvSpPr>
            <p:spPr bwMode="auto">
              <a:xfrm flipV="1">
                <a:off x="798" y="2424"/>
                <a:ext cx="5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grpSp>
        <p:sp>
          <p:nvSpPr>
            <p:cNvPr id="76814" name="Line 26"/>
            <p:cNvSpPr>
              <a:spLocks noChangeShapeType="1"/>
            </p:cNvSpPr>
            <p:nvPr/>
          </p:nvSpPr>
          <p:spPr bwMode="auto">
            <a:xfrm flipH="1">
              <a:off x="2454" y="1382"/>
              <a:ext cx="44" cy="7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sp>
          <p:nvSpPr>
            <p:cNvPr id="76815" name="Line 27"/>
            <p:cNvSpPr>
              <a:spLocks noChangeShapeType="1"/>
            </p:cNvSpPr>
            <p:nvPr/>
          </p:nvSpPr>
          <p:spPr bwMode="auto">
            <a:xfrm flipH="1">
              <a:off x="2400" y="1382"/>
              <a:ext cx="48" cy="8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sp>
          <p:nvSpPr>
            <p:cNvPr id="76816" name="Freeform 28"/>
            <p:cNvSpPr>
              <a:spLocks/>
            </p:cNvSpPr>
            <p:nvPr/>
          </p:nvSpPr>
          <p:spPr bwMode="auto">
            <a:xfrm>
              <a:off x="2507" y="1382"/>
              <a:ext cx="80" cy="47"/>
            </a:xfrm>
            <a:custGeom>
              <a:avLst/>
              <a:gdLst>
                <a:gd name="T0" fmla="*/ 0 w 72"/>
                <a:gd name="T1" fmla="*/ 0 h 47"/>
                <a:gd name="T2" fmla="*/ 1542 w 72"/>
                <a:gd name="T3" fmla="*/ 47 h 47"/>
                <a:gd name="T4" fmla="*/ 0 60000 65536"/>
                <a:gd name="T5" fmla="*/ 0 60000 65536"/>
                <a:gd name="T6" fmla="*/ 0 w 72"/>
                <a:gd name="T7" fmla="*/ 0 h 47"/>
                <a:gd name="T8" fmla="*/ 72 w 72"/>
                <a:gd name="T9" fmla="*/ 47 h 47"/>
              </a:gdLst>
              <a:ahLst/>
              <a:cxnLst>
                <a:cxn ang="T4">
                  <a:pos x="T0" y="T1"/>
                </a:cxn>
                <a:cxn ang="T5">
                  <a:pos x="T2" y="T3"/>
                </a:cxn>
              </a:cxnLst>
              <a:rect l="T6" t="T7" r="T8" b="T9"/>
              <a:pathLst>
                <a:path w="72" h="47">
                  <a:moveTo>
                    <a:pt x="0" y="0"/>
                  </a:moveTo>
                  <a:lnTo>
                    <a:pt x="72" y="47"/>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sp>
          <p:nvSpPr>
            <p:cNvPr id="76817" name="Freeform 29"/>
            <p:cNvSpPr>
              <a:spLocks/>
            </p:cNvSpPr>
            <p:nvPr/>
          </p:nvSpPr>
          <p:spPr bwMode="auto">
            <a:xfrm>
              <a:off x="2473" y="1417"/>
              <a:ext cx="62" cy="36"/>
            </a:xfrm>
            <a:custGeom>
              <a:avLst/>
              <a:gdLst>
                <a:gd name="T0" fmla="*/ 0 w 54"/>
                <a:gd name="T1" fmla="*/ 0 h 36"/>
                <a:gd name="T2" fmla="*/ 2971 w 54"/>
                <a:gd name="T3" fmla="*/ 36 h 36"/>
                <a:gd name="T4" fmla="*/ 0 60000 65536"/>
                <a:gd name="T5" fmla="*/ 0 60000 65536"/>
                <a:gd name="T6" fmla="*/ 0 w 54"/>
                <a:gd name="T7" fmla="*/ 0 h 36"/>
                <a:gd name="T8" fmla="*/ 54 w 54"/>
                <a:gd name="T9" fmla="*/ 36 h 36"/>
              </a:gdLst>
              <a:ahLst/>
              <a:cxnLst>
                <a:cxn ang="T4">
                  <a:pos x="T0" y="T1"/>
                </a:cxn>
                <a:cxn ang="T5">
                  <a:pos x="T2" y="T3"/>
                </a:cxn>
              </a:cxnLst>
              <a:rect l="T6" t="T7" r="T8" b="T9"/>
              <a:pathLst>
                <a:path w="54" h="36">
                  <a:moveTo>
                    <a:pt x="0" y="0"/>
                  </a:moveTo>
                  <a:lnTo>
                    <a:pt x="54" y="36"/>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grpSp>
      <p:sp>
        <p:nvSpPr>
          <p:cNvPr id="76805" name="Rectangle 37"/>
          <p:cNvSpPr>
            <a:spLocks noChangeArrowheads="1"/>
          </p:cNvSpPr>
          <p:nvPr/>
        </p:nvSpPr>
        <p:spPr bwMode="auto">
          <a:xfrm>
            <a:off x="4211960" y="3861048"/>
            <a:ext cx="1152525"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1800">
              <a:solidFill>
                <a:srgbClr val="000000"/>
              </a:solidFill>
              <a:latin typeface="Arial" pitchFamily="34" charset="0"/>
              <a:ea typeface="ＭＳ Ｐゴシック" pitchFamily="50" charset="-128"/>
            </a:endParaRPr>
          </a:p>
        </p:txBody>
      </p:sp>
      <p:sp>
        <p:nvSpPr>
          <p:cNvPr id="76806" name="Oval 39"/>
          <p:cNvSpPr>
            <a:spLocks noChangeArrowheads="1"/>
          </p:cNvSpPr>
          <p:nvPr/>
        </p:nvSpPr>
        <p:spPr bwMode="auto">
          <a:xfrm>
            <a:off x="3563888" y="2996952"/>
            <a:ext cx="1223963" cy="1079500"/>
          </a:xfrm>
          <a:prstGeom prst="ellipse">
            <a:avLst/>
          </a:prstGeom>
          <a:noFill/>
          <a:ln w="22225">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800">
              <a:solidFill>
                <a:srgbClr val="000000"/>
              </a:solidFill>
              <a:latin typeface="Arial" pitchFamily="34" charset="0"/>
              <a:ea typeface="ＭＳ Ｐゴシック" pitchFamily="50" charset="-128"/>
            </a:endParaRPr>
          </a:p>
        </p:txBody>
      </p:sp>
      <p:sp>
        <p:nvSpPr>
          <p:cNvPr id="25" name="Title 1"/>
          <p:cNvSpPr>
            <a:spLocks noGrp="1"/>
          </p:cNvSpPr>
          <p:nvPr>
            <p:ph type="title"/>
          </p:nvPr>
        </p:nvSpPr>
        <p:spPr>
          <a:xfrm>
            <a:off x="323528" y="116632"/>
            <a:ext cx="8424936" cy="648072"/>
          </a:xfrm>
        </p:spPr>
        <p:txBody>
          <a:bodyPr>
            <a:normAutofit fontScale="90000"/>
          </a:bodyPr>
          <a:lstStyle/>
          <a:p>
            <a:r>
              <a:rPr lang="en-US" dirty="0" smtClean="0">
                <a:solidFill>
                  <a:srgbClr val="0000FF"/>
                </a:solidFill>
              </a:rPr>
              <a:t>Rainfall-Runoff Model</a:t>
            </a:r>
            <a:endParaRPr lang="en-US" dirty="0">
              <a:solidFill>
                <a:srgbClr val="0000FF"/>
              </a:solidFill>
            </a:endParaRPr>
          </a:p>
        </p:txBody>
      </p:sp>
      <p:sp>
        <p:nvSpPr>
          <p:cNvPr id="26" name="テキスト ボックス 14"/>
          <p:cNvSpPr txBox="1">
            <a:spLocks noChangeArrowheads="1"/>
          </p:cNvSpPr>
          <p:nvPr/>
        </p:nvSpPr>
        <p:spPr bwMode="auto">
          <a:xfrm>
            <a:off x="5652120" y="2204864"/>
            <a:ext cx="1345240" cy="523220"/>
          </a:xfrm>
          <a:prstGeom prst="rect">
            <a:avLst/>
          </a:prstGeom>
          <a:noFill/>
          <a:ln w="9525">
            <a:solidFill>
              <a:srgbClr val="0000CC"/>
            </a:solidFill>
            <a:miter lim="800000"/>
            <a:headEnd/>
            <a:tailEnd/>
          </a:ln>
        </p:spPr>
        <p:txBody>
          <a:bodyPr wrap="none">
            <a:spAutoFit/>
          </a:bodyPr>
          <a:lstStyle/>
          <a:p>
            <a:r>
              <a:rPr lang="en-US" altLang="ja-JP" sz="2800" dirty="0" smtClean="0">
                <a:solidFill>
                  <a:srgbClr val="0000CC"/>
                </a:solidFill>
                <a:latin typeface="Arial" pitchFamily="34" charset="0"/>
                <a:ea typeface="ＭＳ Ｐゴシック" pitchFamily="50" charset="-128"/>
              </a:rPr>
              <a:t>rainfall </a:t>
            </a:r>
            <a:endParaRPr lang="ja-JP" altLang="en-US" sz="2800" dirty="0">
              <a:solidFill>
                <a:srgbClr val="0000CC"/>
              </a:solidFill>
              <a:latin typeface="Arial" pitchFamily="34" charset="0"/>
              <a:ea typeface="ＭＳ Ｐゴシック" pitchFamily="50" charset="-128"/>
            </a:endParaRPr>
          </a:p>
        </p:txBody>
      </p:sp>
      <p:cxnSp>
        <p:nvCxnSpPr>
          <p:cNvPr id="27" name="直線矢印コネクタ 13"/>
          <p:cNvCxnSpPr>
            <a:cxnSpLocks noChangeShapeType="1"/>
          </p:cNvCxnSpPr>
          <p:nvPr/>
        </p:nvCxnSpPr>
        <p:spPr bwMode="auto">
          <a:xfrm>
            <a:off x="6084168" y="2767752"/>
            <a:ext cx="0" cy="1597352"/>
          </a:xfrm>
          <a:prstGeom prst="straightConnector1">
            <a:avLst/>
          </a:prstGeom>
          <a:noFill/>
          <a:ln w="76200" algn="ctr">
            <a:solidFill>
              <a:srgbClr val="0000CC"/>
            </a:solidFill>
            <a:round/>
            <a:headEnd/>
            <a:tailEnd type="arrow" w="med" len="med"/>
          </a:ln>
        </p:spPr>
      </p:cxnSp>
      <p:cxnSp>
        <p:nvCxnSpPr>
          <p:cNvPr id="30" name="直線矢印コネクタ 13"/>
          <p:cNvCxnSpPr>
            <a:cxnSpLocks noChangeShapeType="1"/>
          </p:cNvCxnSpPr>
          <p:nvPr/>
        </p:nvCxnSpPr>
        <p:spPr bwMode="auto">
          <a:xfrm flipV="1">
            <a:off x="6588224" y="3566428"/>
            <a:ext cx="4623" cy="1014700"/>
          </a:xfrm>
          <a:prstGeom prst="straightConnector1">
            <a:avLst/>
          </a:prstGeom>
          <a:noFill/>
          <a:ln w="76200" algn="ctr">
            <a:solidFill>
              <a:srgbClr val="00B050"/>
            </a:solidFill>
            <a:round/>
            <a:headEnd/>
            <a:tailEnd type="arrow" w="med" len="med"/>
          </a:ln>
        </p:spPr>
      </p:cxnSp>
      <p:sp>
        <p:nvSpPr>
          <p:cNvPr id="32" name="テキスト ボックス 14"/>
          <p:cNvSpPr txBox="1">
            <a:spLocks noChangeArrowheads="1"/>
          </p:cNvSpPr>
          <p:nvPr/>
        </p:nvSpPr>
        <p:spPr bwMode="auto">
          <a:xfrm>
            <a:off x="6300192" y="3039343"/>
            <a:ext cx="2720617" cy="461665"/>
          </a:xfrm>
          <a:prstGeom prst="rect">
            <a:avLst/>
          </a:prstGeom>
          <a:noFill/>
          <a:ln w="9525">
            <a:solidFill>
              <a:srgbClr val="0000CC"/>
            </a:solidFill>
            <a:miter lim="800000"/>
            <a:headEnd/>
            <a:tailEnd/>
          </a:ln>
        </p:spPr>
        <p:txBody>
          <a:bodyPr wrap="none">
            <a:spAutoFit/>
          </a:bodyPr>
          <a:lstStyle/>
          <a:p>
            <a:r>
              <a:rPr lang="en-US" altLang="ja-JP" sz="2400" dirty="0" smtClean="0">
                <a:solidFill>
                  <a:srgbClr val="00B050"/>
                </a:solidFill>
                <a:latin typeface="Arial" pitchFamily="34" charset="0"/>
                <a:ea typeface="ＭＳ Ｐゴシック" pitchFamily="50" charset="-128"/>
              </a:rPr>
              <a:t>evapotranspiration</a:t>
            </a:r>
            <a:endParaRPr lang="ja-JP" altLang="en-US" sz="2400" dirty="0">
              <a:solidFill>
                <a:srgbClr val="00B050"/>
              </a:solidFill>
              <a:latin typeface="Arial" pitchFamily="34" charset="0"/>
              <a:ea typeface="ＭＳ Ｐゴシック" pitchFamily="50" charset="-128"/>
            </a:endParaRPr>
          </a:p>
        </p:txBody>
      </p:sp>
      <p:cxnSp>
        <p:nvCxnSpPr>
          <p:cNvPr id="34" name="直線矢印コネクタ 14"/>
          <p:cNvCxnSpPr>
            <a:cxnSpLocks noChangeShapeType="1"/>
          </p:cNvCxnSpPr>
          <p:nvPr/>
        </p:nvCxnSpPr>
        <p:spPr bwMode="auto">
          <a:xfrm flipH="1">
            <a:off x="4355704" y="5259996"/>
            <a:ext cx="936376" cy="185228"/>
          </a:xfrm>
          <a:prstGeom prst="straightConnector1">
            <a:avLst/>
          </a:prstGeom>
          <a:noFill/>
          <a:ln w="76200" algn="ctr">
            <a:solidFill>
              <a:srgbClr val="FF0000"/>
            </a:solidFill>
            <a:round/>
            <a:headEnd/>
            <a:tailEnd type="arrow" w="med" len="med"/>
          </a:ln>
        </p:spPr>
      </p:cxnSp>
      <p:sp>
        <p:nvSpPr>
          <p:cNvPr id="41" name="テキスト ボックス 14"/>
          <p:cNvSpPr txBox="1">
            <a:spLocks noChangeArrowheads="1"/>
          </p:cNvSpPr>
          <p:nvPr/>
        </p:nvSpPr>
        <p:spPr bwMode="auto">
          <a:xfrm>
            <a:off x="1619672" y="5211197"/>
            <a:ext cx="2736304" cy="954107"/>
          </a:xfrm>
          <a:prstGeom prst="rect">
            <a:avLst/>
          </a:prstGeom>
          <a:noFill/>
          <a:ln w="9525">
            <a:solidFill>
              <a:srgbClr val="FF5050"/>
            </a:solidFill>
            <a:miter lim="800000"/>
            <a:headEnd/>
            <a:tailEnd/>
          </a:ln>
        </p:spPr>
        <p:txBody>
          <a:bodyPr wrap="square">
            <a:spAutoFit/>
          </a:bodyPr>
          <a:lstStyle/>
          <a:p>
            <a:r>
              <a:rPr lang="en-US" altLang="ja-JP" sz="2800" dirty="0" smtClean="0">
                <a:solidFill>
                  <a:srgbClr val="FF0000"/>
                </a:solidFill>
                <a:latin typeface="Arial" pitchFamily="34" charset="0"/>
                <a:ea typeface="ＭＳ Ｐゴシック" pitchFamily="50" charset="-128"/>
              </a:rPr>
              <a:t>Water flow from each </a:t>
            </a:r>
            <a:r>
              <a:rPr lang="en-US" altLang="ja-JP" sz="2800" dirty="0">
                <a:solidFill>
                  <a:srgbClr val="FF0000"/>
                </a:solidFill>
                <a:latin typeface="Arial" pitchFamily="34" charset="0"/>
                <a:ea typeface="ＭＳ Ｐゴシック" pitchFamily="50" charset="-128"/>
              </a:rPr>
              <a:t>slope</a:t>
            </a:r>
            <a:endParaRPr lang="ja-JP" altLang="en-US" sz="2800" dirty="0">
              <a:solidFill>
                <a:srgbClr val="FF0000"/>
              </a:solidFill>
              <a:latin typeface="Arial" pitchFamily="34" charset="0"/>
              <a:ea typeface="ＭＳ Ｐゴシック" pitchFamily="50" charset="-128"/>
            </a:endParaRPr>
          </a:p>
        </p:txBody>
      </p:sp>
      <p:cxnSp>
        <p:nvCxnSpPr>
          <p:cNvPr id="43" name="直線矢印コネクタ 13"/>
          <p:cNvCxnSpPr>
            <a:cxnSpLocks noChangeShapeType="1"/>
          </p:cNvCxnSpPr>
          <p:nvPr/>
        </p:nvCxnSpPr>
        <p:spPr bwMode="auto">
          <a:xfrm>
            <a:off x="6324740" y="5588514"/>
            <a:ext cx="0" cy="436262"/>
          </a:xfrm>
          <a:prstGeom prst="straightConnector1">
            <a:avLst/>
          </a:prstGeom>
          <a:noFill/>
          <a:ln w="76200" algn="ctr">
            <a:solidFill>
              <a:srgbClr val="996633"/>
            </a:solidFill>
            <a:round/>
            <a:headEnd/>
            <a:tailEnd type="arrow" w="med" len="med"/>
          </a:ln>
        </p:spPr>
      </p:cxnSp>
      <p:sp>
        <p:nvSpPr>
          <p:cNvPr id="45" name="テキスト ボックス 14"/>
          <p:cNvSpPr txBox="1">
            <a:spLocks noChangeArrowheads="1"/>
          </p:cNvSpPr>
          <p:nvPr/>
        </p:nvSpPr>
        <p:spPr bwMode="auto">
          <a:xfrm>
            <a:off x="6712940" y="5723949"/>
            <a:ext cx="1566454" cy="523220"/>
          </a:xfrm>
          <a:prstGeom prst="rect">
            <a:avLst/>
          </a:prstGeom>
          <a:noFill/>
          <a:ln w="9525">
            <a:solidFill>
              <a:srgbClr val="0000CC"/>
            </a:solidFill>
            <a:miter lim="800000"/>
            <a:headEnd/>
            <a:tailEnd/>
          </a:ln>
        </p:spPr>
        <p:txBody>
          <a:bodyPr wrap="none">
            <a:spAutoFit/>
          </a:bodyPr>
          <a:lstStyle/>
          <a:p>
            <a:r>
              <a:rPr lang="en-US" altLang="ja-JP" sz="2800" dirty="0" smtClean="0">
                <a:solidFill>
                  <a:srgbClr val="996633"/>
                </a:solidFill>
                <a:latin typeface="Arial" pitchFamily="34" charset="0"/>
                <a:ea typeface="ＭＳ Ｐゴシック" pitchFamily="50" charset="-128"/>
              </a:rPr>
              <a:t>seepage</a:t>
            </a:r>
            <a:endParaRPr lang="ja-JP" altLang="en-US" sz="2800" dirty="0">
              <a:solidFill>
                <a:srgbClr val="996633"/>
              </a:solidFill>
              <a:latin typeface="Arial" pitchFamily="34" charset="0"/>
              <a:ea typeface="ＭＳ Ｐゴシック" pitchFamily="50" charset="-128"/>
            </a:endParaRPr>
          </a:p>
        </p:txBody>
      </p:sp>
    </p:spTree>
    <p:extLst>
      <p:ext uri="{BB962C8B-B14F-4D97-AF65-F5344CB8AC3E}">
        <p14:creationId xmlns:p14="http://schemas.microsoft.com/office/powerpoint/2010/main" val="556802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2"/>
          <p:cNvGrpSpPr>
            <a:grpSpLocks noChangeAspect="1"/>
          </p:cNvGrpSpPr>
          <p:nvPr/>
        </p:nvGrpSpPr>
        <p:grpSpPr>
          <a:xfrm>
            <a:off x="947609" y="116632"/>
            <a:ext cx="8041734" cy="6741368"/>
            <a:chOff x="474290" y="58246"/>
            <a:chExt cx="8058150" cy="6755130"/>
          </a:xfrm>
        </p:grpSpPr>
        <p:pic>
          <p:nvPicPr>
            <p:cNvPr id="14"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74290" y="58246"/>
              <a:ext cx="8058150" cy="6755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正方形/長方形 16"/>
            <p:cNvSpPr/>
            <p:nvPr/>
          </p:nvSpPr>
          <p:spPr>
            <a:xfrm>
              <a:off x="3168066" y="4432159"/>
              <a:ext cx="1659565" cy="123823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sp>
        <p:nvSpPr>
          <p:cNvPr id="26" name="タイトル 1"/>
          <p:cNvSpPr txBox="1">
            <a:spLocks/>
          </p:cNvSpPr>
          <p:nvPr/>
        </p:nvSpPr>
        <p:spPr>
          <a:xfrm>
            <a:off x="179512" y="260648"/>
            <a:ext cx="8229600" cy="1584176"/>
          </a:xfrm>
          <a:prstGeom prst="rect">
            <a:avLst/>
          </a:prstGeom>
        </p:spPr>
        <p:txBody>
          <a:bodyPr vert="horz" anchor="ctr">
            <a:normAutofit/>
          </a:bodyPr>
          <a:lstStyle>
            <a:lvl1pPr algn="l" rtl="0" eaLnBrk="1" latinLnBrk="0" hangingPunct="1">
              <a:spcBef>
                <a:spcPct val="0"/>
              </a:spcBef>
              <a:buNone/>
              <a:defRPr kumimoji="1" sz="4000" kern="1200">
                <a:solidFill>
                  <a:schemeClr val="tx2"/>
                </a:solidFill>
                <a:latin typeface="+mj-lt"/>
                <a:ea typeface="+mj-ea"/>
                <a:cs typeface="+mj-cs"/>
              </a:defRPr>
            </a:lvl1pPr>
          </a:lstStyle>
          <a:p>
            <a:pPr fontAlgn="auto">
              <a:spcAft>
                <a:spcPts val="0"/>
              </a:spcAft>
            </a:pPr>
            <a:r>
              <a:rPr lang="en-US" altLang="ja-JP" sz="44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Distributed rainfall-runoff</a:t>
            </a:r>
          </a:p>
          <a:p>
            <a:pPr fontAlgn="auto">
              <a:spcAft>
                <a:spcPts val="0"/>
              </a:spcAft>
            </a:pPr>
            <a:r>
              <a:rPr lang="en-US" altLang="ja-JP" sz="44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model</a:t>
            </a:r>
            <a:endParaRPr lang="ja-JP" altLang="en-US" sz="44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10737532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tachikawa\Desktop\75_discharge.jpg">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1268760"/>
            <a:ext cx="6480720" cy="5469024"/>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p:cNvSpPr txBox="1">
            <a:spLocks/>
          </p:cNvSpPr>
          <p:nvPr/>
        </p:nvSpPr>
        <p:spPr>
          <a:xfrm>
            <a:off x="179512" y="260648"/>
            <a:ext cx="8640960" cy="792088"/>
          </a:xfrm>
          <a:prstGeom prst="rect">
            <a:avLst/>
          </a:prstGeom>
        </p:spPr>
        <p:txBody>
          <a:bodyPr vert="horz" anchor="ctr">
            <a:normAutofit fontScale="77500" lnSpcReduction="20000"/>
          </a:bodyPr>
          <a:lstStyle>
            <a:lvl1pPr algn="l" rtl="0" eaLnBrk="1" latinLnBrk="0" hangingPunct="1">
              <a:spcBef>
                <a:spcPct val="0"/>
              </a:spcBef>
              <a:buNone/>
              <a:defRPr kumimoji="1" sz="4000" kern="1200">
                <a:solidFill>
                  <a:schemeClr val="tx2"/>
                </a:solidFill>
                <a:latin typeface="+mj-lt"/>
                <a:ea typeface="+mj-ea"/>
                <a:cs typeface="+mj-cs"/>
              </a:defRPr>
            </a:lvl1pPr>
          </a:lstStyle>
          <a:p>
            <a:pPr algn="ctr" fontAlgn="auto">
              <a:spcAft>
                <a:spcPts val="0"/>
              </a:spcAft>
            </a:pPr>
            <a:r>
              <a:rPr lang="en-US" altLang="ja-JP" sz="5200" dirty="0" smtClean="0">
                <a:solidFill>
                  <a:srgbClr val="0000FF"/>
                </a:solidFill>
              </a:rPr>
              <a:t>Flood simulation by the </a:t>
            </a:r>
            <a:r>
              <a:rPr lang="en-US" altLang="ja-JP" sz="5200" dirty="0" err="1" smtClean="0">
                <a:solidFill>
                  <a:srgbClr val="0000FF"/>
                </a:solidFill>
              </a:rPr>
              <a:t>Isewan</a:t>
            </a:r>
            <a:r>
              <a:rPr lang="en-US" altLang="ja-JP" sz="5200" dirty="0" smtClean="0">
                <a:solidFill>
                  <a:srgbClr val="0000FF"/>
                </a:solidFill>
              </a:rPr>
              <a:t> T</a:t>
            </a:r>
            <a:r>
              <a:rPr lang="en-US" altLang="ja-JP" sz="4400" dirty="0" smtClean="0">
                <a:solidFill>
                  <a:srgbClr val="0000FF"/>
                </a:solidFill>
              </a:rPr>
              <a:t>yphoon </a:t>
            </a:r>
            <a:endParaRPr lang="ja-JP" altLang="en-US" sz="4400" dirty="0">
              <a:solidFill>
                <a:srgbClr val="0000FF"/>
              </a:solidFill>
            </a:endParaRPr>
          </a:p>
        </p:txBody>
      </p:sp>
    </p:spTree>
    <p:extLst>
      <p:ext uri="{BB962C8B-B14F-4D97-AF65-F5344CB8AC3E}">
        <p14:creationId xmlns:p14="http://schemas.microsoft.com/office/powerpoint/2010/main" val="11164753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905062" y="284176"/>
            <a:ext cx="8131433" cy="1416632"/>
          </a:xfrm>
        </p:spPr>
        <p:txBody>
          <a:bodyPr>
            <a:normAutofit/>
          </a:bodyPr>
          <a:lstStyle/>
          <a:p>
            <a:pPr algn="ctr"/>
            <a:r>
              <a:rPr lang="en-US" altLang="ja-JP" b="1" dirty="0" smtClean="0"/>
              <a:t>Sousei Program (2012-2017)</a:t>
            </a:r>
            <a:endParaRPr kumimoji="1" lang="ja-JP" altLang="en-US" b="1" dirty="0"/>
          </a:p>
        </p:txBody>
      </p:sp>
      <p:sp>
        <p:nvSpPr>
          <p:cNvPr id="4" name="スライド番号プレースホルダー 3"/>
          <p:cNvSpPr>
            <a:spLocks noGrp="1"/>
          </p:cNvSpPr>
          <p:nvPr>
            <p:ph type="sldNum" sz="quarter" idx="12"/>
          </p:nvPr>
        </p:nvSpPr>
        <p:spPr/>
        <p:txBody>
          <a:bodyPr/>
          <a:lstStyle/>
          <a:p>
            <a:fld id="{BC453F10-2692-4E82-962F-AF39992C7C21}" type="slidenum">
              <a:rPr lang="ja-JP" altLang="en-US" sz="1800" smtClean="0">
                <a:solidFill>
                  <a:srgbClr val="FFFFFF"/>
                </a:solidFill>
              </a:rPr>
              <a:pPr/>
              <a:t>2</a:t>
            </a:fld>
            <a:endParaRPr lang="ja-JP" altLang="en-US" sz="1800">
              <a:solidFill>
                <a:srgbClr val="FFFFFF"/>
              </a:solidFill>
            </a:endParaRPr>
          </a:p>
        </p:txBody>
      </p:sp>
      <p:graphicFrame>
        <p:nvGraphicFramePr>
          <p:cNvPr id="6" name="図表 5"/>
          <p:cNvGraphicFramePr/>
          <p:nvPr>
            <p:extLst>
              <p:ext uri="{D42A27DB-BD31-4B8C-83A1-F6EECF244321}">
                <p14:modId xmlns:p14="http://schemas.microsoft.com/office/powerpoint/2010/main" val="3820950972"/>
              </p:ext>
            </p:extLst>
          </p:nvPr>
        </p:nvGraphicFramePr>
        <p:xfrm>
          <a:off x="-1" y="1739429"/>
          <a:ext cx="8974837" cy="5118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角丸四角形 1"/>
          <p:cNvSpPr/>
          <p:nvPr/>
        </p:nvSpPr>
        <p:spPr>
          <a:xfrm>
            <a:off x="6882248" y="2013995"/>
            <a:ext cx="2242597" cy="4678671"/>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2800">
              <a:solidFill>
                <a:srgbClr val="2C2C2C"/>
              </a:solidFill>
            </a:endParaRPr>
          </a:p>
        </p:txBody>
      </p:sp>
      <p:sp>
        <p:nvSpPr>
          <p:cNvPr id="9" name="正方形/長方形 8"/>
          <p:cNvSpPr/>
          <p:nvPr/>
        </p:nvSpPr>
        <p:spPr>
          <a:xfrm>
            <a:off x="3154879" y="6323334"/>
            <a:ext cx="3750408" cy="369332"/>
          </a:xfrm>
          <a:prstGeom prst="rect">
            <a:avLst/>
          </a:prstGeom>
        </p:spPr>
        <p:txBody>
          <a:bodyPr wrap="square">
            <a:spAutoFit/>
          </a:bodyPr>
          <a:lstStyle/>
          <a:p>
            <a:r>
              <a:rPr lang="en-US" altLang="ja-JP" dirty="0" smtClean="0">
                <a:solidFill>
                  <a:srgbClr val="2C2C2C"/>
                </a:solidFill>
              </a:rPr>
              <a:t>PI: Prof. Nakakita (</a:t>
            </a:r>
            <a:r>
              <a:rPr lang="en-US" altLang="ja-JP" dirty="0" err="1" smtClean="0">
                <a:solidFill>
                  <a:srgbClr val="2C2C2C"/>
                </a:solidFill>
              </a:rPr>
              <a:t>DPRI,Kyoto</a:t>
            </a:r>
            <a:r>
              <a:rPr lang="en-US" altLang="ja-JP" dirty="0" smtClean="0">
                <a:solidFill>
                  <a:srgbClr val="2C2C2C"/>
                </a:solidFill>
              </a:rPr>
              <a:t> U)</a:t>
            </a:r>
            <a:endParaRPr lang="ja-JP" altLang="en-US" dirty="0">
              <a:solidFill>
                <a:srgbClr val="2C2C2C"/>
              </a:solidFill>
            </a:endParaRPr>
          </a:p>
        </p:txBody>
      </p:sp>
    </p:spTree>
    <p:extLst>
      <p:ext uri="{BB962C8B-B14F-4D97-AF65-F5344CB8AC3E}">
        <p14:creationId xmlns:p14="http://schemas.microsoft.com/office/powerpoint/2010/main" val="1667276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1006475"/>
            <a:ext cx="9147175" cy="88900"/>
          </a:xfrm>
          <a:prstGeom prst="rect">
            <a:avLst/>
          </a:prstGeom>
          <a:gradFill rotWithShape="1">
            <a:gsLst>
              <a:gs pos="0">
                <a:srgbClr val="0000FF"/>
              </a:gs>
              <a:gs pos="100000">
                <a:schemeClr val="bg1"/>
              </a:gs>
            </a:gsLst>
            <a:lin ang="0" scaled="1"/>
          </a:gradFill>
          <a:ln w="9525">
            <a:noFill/>
            <a:miter lim="800000"/>
            <a:headEnd/>
            <a:tailEnd/>
          </a:ln>
        </p:spPr>
        <p:txBody>
          <a:bodyPr wrap="none" anchor="ctr"/>
          <a:lstStyle/>
          <a:p>
            <a:pPr algn="ctr" fontAlgn="auto">
              <a:spcBef>
                <a:spcPts val="0"/>
              </a:spcBef>
              <a:spcAft>
                <a:spcPts val="0"/>
              </a:spcAft>
            </a:pPr>
            <a:endParaRPr lang="ja-JP" altLang="en-US" sz="2400">
              <a:solidFill>
                <a:prstClr val="black"/>
              </a:solidFill>
              <a:latin typeface="Times New Roman" pitchFamily="18" charset="0"/>
              <a:ea typeface="ＭＳ Ｐゴシック"/>
            </a:endParaRPr>
          </a:p>
        </p:txBody>
      </p:sp>
      <p:sp>
        <p:nvSpPr>
          <p:cNvPr id="5" name="Text Box 37"/>
          <p:cNvSpPr txBox="1">
            <a:spLocks noChangeArrowheads="1"/>
          </p:cNvSpPr>
          <p:nvPr/>
        </p:nvSpPr>
        <p:spPr bwMode="auto">
          <a:xfrm>
            <a:off x="144017" y="233353"/>
            <a:ext cx="8999984" cy="707886"/>
          </a:xfrm>
          <a:prstGeom prst="rect">
            <a:avLst/>
          </a:prstGeom>
          <a:noFill/>
          <a:ln w="9525">
            <a:noFill/>
            <a:miter lim="800000"/>
            <a:headEnd/>
            <a:tailEnd/>
          </a:ln>
        </p:spPr>
        <p:txBody>
          <a:bodyPr wrap="square">
            <a:spAutoFit/>
          </a:bodyPr>
          <a:lstStyle/>
          <a:p>
            <a:pPr algn="ctr" fontAlgn="auto">
              <a:spcBef>
                <a:spcPts val="0"/>
              </a:spcBef>
              <a:spcAft>
                <a:spcPts val="0"/>
              </a:spcAft>
            </a:pPr>
            <a:r>
              <a:rPr lang="en-US" altLang="ja-JP" sz="40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Wide-area inundation </a:t>
            </a:r>
            <a:r>
              <a:rPr lang="en-US" altLang="ja-JP" sz="40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simulation model</a:t>
            </a:r>
            <a:endParaRPr lang="en-US" altLang="ja-JP" sz="40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661" b="15233"/>
          <a:stretch/>
        </p:blipFill>
        <p:spPr bwMode="auto">
          <a:xfrm>
            <a:off x="1691680" y="1988840"/>
            <a:ext cx="7283362"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正方形/長方形 36"/>
          <p:cNvSpPr/>
          <p:nvPr/>
        </p:nvSpPr>
        <p:spPr>
          <a:xfrm>
            <a:off x="144016" y="1268760"/>
            <a:ext cx="4499992" cy="295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2" name="テキスト ボックス 11"/>
          <p:cNvSpPr txBox="1"/>
          <p:nvPr/>
        </p:nvSpPr>
        <p:spPr>
          <a:xfrm>
            <a:off x="6454762" y="3573016"/>
            <a:ext cx="2376264" cy="1354217"/>
          </a:xfrm>
          <a:prstGeom prst="rect">
            <a:avLst/>
          </a:prstGeom>
          <a:noFill/>
        </p:spPr>
        <p:txBody>
          <a:bodyPr wrap="square" rtlCol="0">
            <a:spAutoFit/>
          </a:bodyPr>
          <a:lstStyle/>
          <a:p>
            <a:pPr algn="ctr" fontAlgn="auto">
              <a:spcBef>
                <a:spcPts val="0"/>
              </a:spcBef>
              <a:spcAft>
                <a:spcPts val="0"/>
              </a:spcAft>
            </a:pPr>
            <a:r>
              <a:rPr lang="en-US" altLang="ja-JP" sz="2800" b="1" dirty="0" smtClean="0">
                <a:solidFill>
                  <a:srgbClr val="FF0000"/>
                </a:solidFill>
                <a:latin typeface="Calibri"/>
                <a:ea typeface="ＭＳ Ｐゴシック"/>
              </a:rPr>
              <a:t>Tokyo</a:t>
            </a:r>
          </a:p>
          <a:p>
            <a:pPr algn="ctr" fontAlgn="auto">
              <a:spcBef>
                <a:spcPts val="0"/>
              </a:spcBef>
              <a:spcAft>
                <a:spcPts val="0"/>
              </a:spcAft>
            </a:pPr>
            <a:r>
              <a:rPr lang="en-US" altLang="ja-JP" dirty="0" smtClean="0">
                <a:solidFill>
                  <a:prstClr val="white"/>
                </a:solidFill>
                <a:latin typeface="Calibri"/>
                <a:ea typeface="ＭＳ Ｐゴシック"/>
              </a:rPr>
              <a:t>Tone River, Edo River, Arakawa River, </a:t>
            </a:r>
          </a:p>
          <a:p>
            <a:pPr algn="ctr" fontAlgn="auto">
              <a:spcBef>
                <a:spcPts val="0"/>
              </a:spcBef>
              <a:spcAft>
                <a:spcPts val="0"/>
              </a:spcAft>
            </a:pPr>
            <a:r>
              <a:rPr lang="en-US" altLang="ja-JP" dirty="0" smtClean="0">
                <a:solidFill>
                  <a:prstClr val="white"/>
                </a:solidFill>
                <a:latin typeface="Calibri"/>
                <a:ea typeface="ＭＳ Ｐゴシック"/>
              </a:rPr>
              <a:t>Tokyo Bay</a:t>
            </a:r>
            <a:endParaRPr lang="ja-JP" altLang="en-US" dirty="0">
              <a:solidFill>
                <a:prstClr val="white"/>
              </a:solidFill>
              <a:latin typeface="Calibri"/>
              <a:ea typeface="ＭＳ Ｐゴシック"/>
            </a:endParaRPr>
          </a:p>
        </p:txBody>
      </p:sp>
      <p:sp>
        <p:nvSpPr>
          <p:cNvPr id="16" name="テキスト ボックス 15"/>
          <p:cNvSpPr txBox="1"/>
          <p:nvPr/>
        </p:nvSpPr>
        <p:spPr>
          <a:xfrm>
            <a:off x="4294522" y="4221088"/>
            <a:ext cx="2287676" cy="1077218"/>
          </a:xfrm>
          <a:prstGeom prst="rect">
            <a:avLst/>
          </a:prstGeom>
          <a:noFill/>
        </p:spPr>
        <p:txBody>
          <a:bodyPr wrap="square" rtlCol="0">
            <a:spAutoFit/>
          </a:bodyPr>
          <a:lstStyle/>
          <a:p>
            <a:pPr algn="ctr" fontAlgn="auto">
              <a:spcBef>
                <a:spcPts val="0"/>
              </a:spcBef>
              <a:spcAft>
                <a:spcPts val="0"/>
              </a:spcAft>
            </a:pPr>
            <a:r>
              <a:rPr lang="en-US" altLang="ja-JP" sz="2800" b="1" dirty="0" smtClean="0">
                <a:solidFill>
                  <a:srgbClr val="4BACC6"/>
                </a:solidFill>
                <a:latin typeface="Calibri"/>
                <a:ea typeface="ＭＳ Ｐゴシック"/>
              </a:rPr>
              <a:t>Nagoya</a:t>
            </a:r>
          </a:p>
          <a:p>
            <a:pPr algn="ctr" fontAlgn="auto">
              <a:spcBef>
                <a:spcPts val="0"/>
              </a:spcBef>
              <a:spcAft>
                <a:spcPts val="0"/>
              </a:spcAft>
            </a:pPr>
            <a:r>
              <a:rPr lang="en-US" altLang="ja-JP" dirty="0" smtClean="0">
                <a:solidFill>
                  <a:prstClr val="white"/>
                </a:solidFill>
                <a:latin typeface="Calibri"/>
                <a:ea typeface="ＭＳ Ｐゴシック"/>
              </a:rPr>
              <a:t>Kiso River, </a:t>
            </a:r>
            <a:r>
              <a:rPr lang="en-US" altLang="ja-JP" dirty="0" err="1" smtClean="0">
                <a:solidFill>
                  <a:prstClr val="white"/>
                </a:solidFill>
                <a:latin typeface="Calibri"/>
                <a:ea typeface="ＭＳ Ｐゴシック"/>
              </a:rPr>
              <a:t>Shonai</a:t>
            </a:r>
            <a:r>
              <a:rPr lang="en-US" altLang="ja-JP" dirty="0" smtClean="0">
                <a:solidFill>
                  <a:prstClr val="white"/>
                </a:solidFill>
                <a:latin typeface="Calibri"/>
                <a:ea typeface="ＭＳ Ｐゴシック"/>
              </a:rPr>
              <a:t> River,</a:t>
            </a:r>
            <a:r>
              <a:rPr lang="ja-JP" altLang="en-US" dirty="0">
                <a:solidFill>
                  <a:prstClr val="white"/>
                </a:solidFill>
                <a:latin typeface="Calibri"/>
                <a:ea typeface="ＭＳ Ｐゴシック"/>
              </a:rPr>
              <a:t> </a:t>
            </a:r>
            <a:r>
              <a:rPr lang="en-US" altLang="ja-JP" dirty="0" err="1" smtClean="0">
                <a:solidFill>
                  <a:prstClr val="white"/>
                </a:solidFill>
                <a:latin typeface="Calibri"/>
                <a:ea typeface="ＭＳ Ｐゴシック"/>
              </a:rPr>
              <a:t>Ise</a:t>
            </a:r>
            <a:r>
              <a:rPr lang="en-US" altLang="ja-JP" dirty="0" smtClean="0">
                <a:solidFill>
                  <a:prstClr val="white"/>
                </a:solidFill>
                <a:latin typeface="Calibri"/>
                <a:ea typeface="ＭＳ Ｐゴシック"/>
              </a:rPr>
              <a:t> Bay</a:t>
            </a:r>
            <a:endParaRPr lang="ja-JP" altLang="en-US" dirty="0">
              <a:solidFill>
                <a:prstClr val="white"/>
              </a:solidFill>
              <a:latin typeface="Calibri"/>
              <a:ea typeface="ＭＳ Ｐゴシック"/>
            </a:endParaRPr>
          </a:p>
        </p:txBody>
      </p:sp>
      <p:sp>
        <p:nvSpPr>
          <p:cNvPr id="17" name="テキスト ボックス 16"/>
          <p:cNvSpPr txBox="1"/>
          <p:nvPr/>
        </p:nvSpPr>
        <p:spPr>
          <a:xfrm>
            <a:off x="2771800" y="4869160"/>
            <a:ext cx="1915341" cy="1354217"/>
          </a:xfrm>
          <a:prstGeom prst="rect">
            <a:avLst/>
          </a:prstGeom>
          <a:noFill/>
        </p:spPr>
        <p:txBody>
          <a:bodyPr wrap="square" rtlCol="0">
            <a:spAutoFit/>
          </a:bodyPr>
          <a:lstStyle/>
          <a:p>
            <a:pPr algn="ctr" fontAlgn="auto">
              <a:spcBef>
                <a:spcPts val="0"/>
              </a:spcBef>
              <a:spcAft>
                <a:spcPts val="0"/>
              </a:spcAft>
            </a:pPr>
            <a:r>
              <a:rPr lang="en-US" altLang="ja-JP" sz="2800" b="1" dirty="0" smtClean="0">
                <a:solidFill>
                  <a:srgbClr val="FFC000"/>
                </a:solidFill>
                <a:latin typeface="Calibri"/>
                <a:ea typeface="ＭＳ Ｐゴシック"/>
              </a:rPr>
              <a:t>Osaka</a:t>
            </a:r>
          </a:p>
          <a:p>
            <a:pPr algn="ctr" fontAlgn="auto">
              <a:spcBef>
                <a:spcPts val="0"/>
              </a:spcBef>
              <a:spcAft>
                <a:spcPts val="0"/>
              </a:spcAft>
            </a:pPr>
            <a:r>
              <a:rPr lang="en-US" altLang="ja-JP" dirty="0" err="1" smtClean="0">
                <a:solidFill>
                  <a:prstClr val="white"/>
                </a:solidFill>
                <a:latin typeface="Calibri"/>
                <a:ea typeface="ＭＳ Ｐゴシック"/>
              </a:rPr>
              <a:t>Yodo</a:t>
            </a:r>
            <a:r>
              <a:rPr lang="en-US" altLang="ja-JP" dirty="0" smtClean="0">
                <a:solidFill>
                  <a:prstClr val="white"/>
                </a:solidFill>
                <a:latin typeface="Calibri"/>
                <a:ea typeface="ＭＳ Ｐゴシック"/>
              </a:rPr>
              <a:t> River,  Neyagawa River, Osaka Bay</a:t>
            </a:r>
            <a:endParaRPr lang="ja-JP" altLang="en-US" dirty="0">
              <a:solidFill>
                <a:prstClr val="white"/>
              </a:solidFill>
              <a:latin typeface="Calibri"/>
              <a:ea typeface="ＭＳ Ｐゴシック"/>
            </a:endParaRPr>
          </a:p>
        </p:txBody>
      </p:sp>
      <p:grpSp>
        <p:nvGrpSpPr>
          <p:cNvPr id="3" name="グループ化 35"/>
          <p:cNvGrpSpPr/>
          <p:nvPr/>
        </p:nvGrpSpPr>
        <p:grpSpPr>
          <a:xfrm>
            <a:off x="536875" y="1340769"/>
            <a:ext cx="4035124" cy="3168352"/>
            <a:chOff x="1691680" y="1671579"/>
            <a:chExt cx="6454838" cy="5068296"/>
          </a:xfrm>
        </p:grpSpPr>
        <p:sp>
          <p:nvSpPr>
            <p:cNvPr id="10" name="フリーフォーム 9"/>
            <p:cNvSpPr/>
            <p:nvPr/>
          </p:nvSpPr>
          <p:spPr>
            <a:xfrm>
              <a:off x="1762897" y="4061254"/>
              <a:ext cx="2965622" cy="2133600"/>
            </a:xfrm>
            <a:custGeom>
              <a:avLst/>
              <a:gdLst>
                <a:gd name="connsiteX0" fmla="*/ 0 w 2965622"/>
                <a:gd name="connsiteY0" fmla="*/ 947351 h 2133600"/>
                <a:gd name="connsiteX1" fmla="*/ 107092 w 2965622"/>
                <a:gd name="connsiteY1" fmla="*/ 700216 h 2133600"/>
                <a:gd name="connsiteX2" fmla="*/ 214184 w 2965622"/>
                <a:gd name="connsiteY2" fmla="*/ 568411 h 2133600"/>
                <a:gd name="connsiteX3" fmla="*/ 345989 w 2965622"/>
                <a:gd name="connsiteY3" fmla="*/ 428368 h 2133600"/>
                <a:gd name="connsiteX4" fmla="*/ 477795 w 2965622"/>
                <a:gd name="connsiteY4" fmla="*/ 321276 h 2133600"/>
                <a:gd name="connsiteX5" fmla="*/ 551935 w 2965622"/>
                <a:gd name="connsiteY5" fmla="*/ 247135 h 2133600"/>
                <a:gd name="connsiteX6" fmla="*/ 700217 w 2965622"/>
                <a:gd name="connsiteY6" fmla="*/ 164757 h 2133600"/>
                <a:gd name="connsiteX7" fmla="*/ 881449 w 2965622"/>
                <a:gd name="connsiteY7" fmla="*/ 98854 h 2133600"/>
                <a:gd name="connsiteX8" fmla="*/ 1145060 w 2965622"/>
                <a:gd name="connsiteY8" fmla="*/ 16476 h 2133600"/>
                <a:gd name="connsiteX9" fmla="*/ 1416908 w 2965622"/>
                <a:gd name="connsiteY9" fmla="*/ 0 h 2133600"/>
                <a:gd name="connsiteX10" fmla="*/ 1639330 w 2965622"/>
                <a:gd name="connsiteY10" fmla="*/ 0 h 2133600"/>
                <a:gd name="connsiteX11" fmla="*/ 1902941 w 2965622"/>
                <a:gd name="connsiteY11" fmla="*/ 49427 h 2133600"/>
                <a:gd name="connsiteX12" fmla="*/ 2075935 w 2965622"/>
                <a:gd name="connsiteY12" fmla="*/ 115330 h 2133600"/>
                <a:gd name="connsiteX13" fmla="*/ 2298357 w 2965622"/>
                <a:gd name="connsiteY13" fmla="*/ 222422 h 2133600"/>
                <a:gd name="connsiteX14" fmla="*/ 2463114 w 2965622"/>
                <a:gd name="connsiteY14" fmla="*/ 337751 h 2133600"/>
                <a:gd name="connsiteX15" fmla="*/ 2487827 w 2965622"/>
                <a:gd name="connsiteY15" fmla="*/ 370703 h 2133600"/>
                <a:gd name="connsiteX16" fmla="*/ 2619633 w 2965622"/>
                <a:gd name="connsiteY16" fmla="*/ 477795 h 2133600"/>
                <a:gd name="connsiteX17" fmla="*/ 2718487 w 2965622"/>
                <a:gd name="connsiteY17" fmla="*/ 601362 h 2133600"/>
                <a:gd name="connsiteX18" fmla="*/ 2825579 w 2965622"/>
                <a:gd name="connsiteY18" fmla="*/ 757881 h 2133600"/>
                <a:gd name="connsiteX19" fmla="*/ 2883244 w 2965622"/>
                <a:gd name="connsiteY19" fmla="*/ 897924 h 2133600"/>
                <a:gd name="connsiteX20" fmla="*/ 2932671 w 2965622"/>
                <a:gd name="connsiteY20" fmla="*/ 1070919 h 2133600"/>
                <a:gd name="connsiteX21" fmla="*/ 2965622 w 2965622"/>
                <a:gd name="connsiteY21" fmla="*/ 1227438 h 2133600"/>
                <a:gd name="connsiteX22" fmla="*/ 2957384 w 2965622"/>
                <a:gd name="connsiteY22" fmla="*/ 1383957 h 2133600"/>
                <a:gd name="connsiteX23" fmla="*/ 2907957 w 2965622"/>
                <a:gd name="connsiteY23" fmla="*/ 1589903 h 2133600"/>
                <a:gd name="connsiteX24" fmla="*/ 2833817 w 2965622"/>
                <a:gd name="connsiteY24" fmla="*/ 1779373 h 2133600"/>
                <a:gd name="connsiteX25" fmla="*/ 2734962 w 2965622"/>
                <a:gd name="connsiteY25" fmla="*/ 1935892 h 2133600"/>
                <a:gd name="connsiteX26" fmla="*/ 2553730 w 2965622"/>
                <a:gd name="connsiteY26" fmla="*/ 2133600 h 2133600"/>
                <a:gd name="connsiteX27" fmla="*/ 16476 w 2965622"/>
                <a:gd name="connsiteY27" fmla="*/ 2125362 h 2133600"/>
                <a:gd name="connsiteX28" fmla="*/ 0 w 2965622"/>
                <a:gd name="connsiteY28" fmla="*/ 947351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65622" h="2133600">
                  <a:moveTo>
                    <a:pt x="0" y="947351"/>
                  </a:moveTo>
                  <a:lnTo>
                    <a:pt x="107092" y="700216"/>
                  </a:lnTo>
                  <a:lnTo>
                    <a:pt x="214184" y="568411"/>
                  </a:lnTo>
                  <a:lnTo>
                    <a:pt x="345989" y="428368"/>
                  </a:lnTo>
                  <a:lnTo>
                    <a:pt x="477795" y="321276"/>
                  </a:lnTo>
                  <a:lnTo>
                    <a:pt x="551935" y="247135"/>
                  </a:lnTo>
                  <a:lnTo>
                    <a:pt x="700217" y="164757"/>
                  </a:lnTo>
                  <a:lnTo>
                    <a:pt x="881449" y="98854"/>
                  </a:lnTo>
                  <a:lnTo>
                    <a:pt x="1145060" y="16476"/>
                  </a:lnTo>
                  <a:lnTo>
                    <a:pt x="1416908" y="0"/>
                  </a:lnTo>
                  <a:lnTo>
                    <a:pt x="1639330" y="0"/>
                  </a:lnTo>
                  <a:lnTo>
                    <a:pt x="1902941" y="49427"/>
                  </a:lnTo>
                  <a:lnTo>
                    <a:pt x="2075935" y="115330"/>
                  </a:lnTo>
                  <a:lnTo>
                    <a:pt x="2298357" y="222422"/>
                  </a:lnTo>
                  <a:lnTo>
                    <a:pt x="2463114" y="337751"/>
                  </a:lnTo>
                  <a:lnTo>
                    <a:pt x="2487827" y="370703"/>
                  </a:lnTo>
                  <a:lnTo>
                    <a:pt x="2619633" y="477795"/>
                  </a:lnTo>
                  <a:lnTo>
                    <a:pt x="2718487" y="601362"/>
                  </a:lnTo>
                  <a:lnTo>
                    <a:pt x="2825579" y="757881"/>
                  </a:lnTo>
                  <a:lnTo>
                    <a:pt x="2883244" y="897924"/>
                  </a:lnTo>
                  <a:lnTo>
                    <a:pt x="2932671" y="1070919"/>
                  </a:lnTo>
                  <a:lnTo>
                    <a:pt x="2965622" y="1227438"/>
                  </a:lnTo>
                  <a:lnTo>
                    <a:pt x="2957384" y="1383957"/>
                  </a:lnTo>
                  <a:lnTo>
                    <a:pt x="2907957" y="1589903"/>
                  </a:lnTo>
                  <a:lnTo>
                    <a:pt x="2833817" y="1779373"/>
                  </a:lnTo>
                  <a:lnTo>
                    <a:pt x="2734962" y="1935892"/>
                  </a:lnTo>
                  <a:lnTo>
                    <a:pt x="2553730" y="2133600"/>
                  </a:lnTo>
                  <a:lnTo>
                    <a:pt x="16476" y="2125362"/>
                  </a:lnTo>
                  <a:lnTo>
                    <a:pt x="0" y="947351"/>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nvGrpSpPr>
            <p:cNvPr id="6" name="グループ化 10"/>
            <p:cNvGrpSpPr/>
            <p:nvPr/>
          </p:nvGrpSpPr>
          <p:grpSpPr>
            <a:xfrm>
              <a:off x="1691680" y="3931061"/>
              <a:ext cx="3036413" cy="2808814"/>
              <a:chOff x="3131840" y="3284984"/>
              <a:chExt cx="1790385" cy="1656184"/>
            </a:xfrm>
          </p:grpSpPr>
          <p:sp>
            <p:nvSpPr>
              <p:cNvPr id="13" name="円弧 12"/>
              <p:cNvSpPr/>
              <p:nvPr/>
            </p:nvSpPr>
            <p:spPr>
              <a:xfrm>
                <a:off x="3131840" y="3356992"/>
                <a:ext cx="1790385" cy="1584176"/>
              </a:xfrm>
              <a:prstGeom prst="arc">
                <a:avLst>
                  <a:gd name="adj1" fmla="val 16200000"/>
                  <a:gd name="adj2" fmla="val 21467012"/>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ja-JP" altLang="en-US">
                  <a:solidFill>
                    <a:prstClr val="black"/>
                  </a:solidFill>
                </a:endParaRPr>
              </a:p>
            </p:txBody>
          </p:sp>
          <p:sp>
            <p:nvSpPr>
              <p:cNvPr id="14" name="円弧 13"/>
              <p:cNvSpPr/>
              <p:nvPr/>
            </p:nvSpPr>
            <p:spPr>
              <a:xfrm flipH="1">
                <a:off x="3131840" y="3356992"/>
                <a:ext cx="1790385" cy="1584176"/>
              </a:xfrm>
              <a:prstGeom prst="arc">
                <a:avLst>
                  <a:gd name="adj1" fmla="val 16200000"/>
                  <a:gd name="adj2" fmla="val 20676132"/>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ja-JP" altLang="en-US">
                  <a:solidFill>
                    <a:prstClr val="black"/>
                  </a:solidFill>
                </a:endParaRPr>
              </a:p>
            </p:txBody>
          </p:sp>
          <p:sp>
            <p:nvSpPr>
              <p:cNvPr id="15" name="円弧 14"/>
              <p:cNvSpPr/>
              <p:nvPr/>
            </p:nvSpPr>
            <p:spPr>
              <a:xfrm flipV="1">
                <a:off x="3131840" y="3284984"/>
                <a:ext cx="1790385" cy="1584176"/>
              </a:xfrm>
              <a:prstGeom prst="arc">
                <a:avLst>
                  <a:gd name="adj1" fmla="val 19203485"/>
                  <a:gd name="adj2" fmla="val 21467012"/>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ja-JP" altLang="en-US">
                  <a:solidFill>
                    <a:prstClr val="black"/>
                  </a:solidFill>
                </a:endParaRPr>
              </a:p>
            </p:txBody>
          </p:sp>
        </p:grpSp>
        <p:sp>
          <p:nvSpPr>
            <p:cNvPr id="18" name="フリーフォーム 17"/>
            <p:cNvSpPr/>
            <p:nvPr/>
          </p:nvSpPr>
          <p:spPr>
            <a:xfrm>
              <a:off x="4027423" y="1671579"/>
              <a:ext cx="2961361" cy="2625932"/>
            </a:xfrm>
            <a:custGeom>
              <a:avLst/>
              <a:gdLst>
                <a:gd name="connsiteX0" fmla="*/ 0 w 2545492"/>
                <a:gd name="connsiteY0" fmla="*/ 2257168 h 2257168"/>
                <a:gd name="connsiteX1" fmla="*/ 799070 w 2545492"/>
                <a:gd name="connsiteY1" fmla="*/ 1598141 h 2257168"/>
                <a:gd name="connsiteX2" fmla="*/ 1894703 w 2545492"/>
                <a:gd name="connsiteY2" fmla="*/ 1054444 h 2257168"/>
                <a:gd name="connsiteX3" fmla="*/ 2545492 w 2545492"/>
                <a:gd name="connsiteY3" fmla="*/ 0 h 2257168"/>
              </a:gdLst>
              <a:ahLst/>
              <a:cxnLst>
                <a:cxn ang="0">
                  <a:pos x="connsiteX0" y="connsiteY0"/>
                </a:cxn>
                <a:cxn ang="0">
                  <a:pos x="connsiteX1" y="connsiteY1"/>
                </a:cxn>
                <a:cxn ang="0">
                  <a:pos x="connsiteX2" y="connsiteY2"/>
                </a:cxn>
                <a:cxn ang="0">
                  <a:pos x="connsiteX3" y="connsiteY3"/>
                </a:cxn>
              </a:cxnLst>
              <a:rect l="l" t="t" r="r" b="b"/>
              <a:pathLst>
                <a:path w="2545492" h="2257168">
                  <a:moveTo>
                    <a:pt x="0" y="2257168"/>
                  </a:moveTo>
                  <a:cubicBezTo>
                    <a:pt x="241643" y="2027881"/>
                    <a:pt x="483286" y="1798595"/>
                    <a:pt x="799070" y="1598141"/>
                  </a:cubicBezTo>
                  <a:cubicBezTo>
                    <a:pt x="1114854" y="1397687"/>
                    <a:pt x="1603633" y="1320801"/>
                    <a:pt x="1894703" y="1054444"/>
                  </a:cubicBezTo>
                  <a:cubicBezTo>
                    <a:pt x="2185773" y="788087"/>
                    <a:pt x="2365632" y="394043"/>
                    <a:pt x="2545492" y="0"/>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9" name="正方形/長方形 18"/>
            <p:cNvSpPr/>
            <p:nvPr/>
          </p:nvSpPr>
          <p:spPr>
            <a:xfrm>
              <a:off x="2322773" y="2111945"/>
              <a:ext cx="3833404" cy="3434663"/>
            </a:xfrm>
            <a:prstGeom prst="rect">
              <a:avLst/>
            </a:prstGeom>
            <a:no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1" name="テキスト ボックス 20"/>
            <p:cNvSpPr txBox="1"/>
            <p:nvPr/>
          </p:nvSpPr>
          <p:spPr>
            <a:xfrm>
              <a:off x="2915816" y="4666388"/>
              <a:ext cx="1509386" cy="738508"/>
            </a:xfrm>
            <a:prstGeom prst="rect">
              <a:avLst/>
            </a:prstGeom>
            <a:noFill/>
          </p:spPr>
          <p:txBody>
            <a:bodyPr wrap="square" rtlCol="0">
              <a:spAutoFit/>
            </a:bodyPr>
            <a:lstStyle/>
            <a:p>
              <a:pPr algn="ctr" fontAlgn="auto">
                <a:spcBef>
                  <a:spcPts val="0"/>
                </a:spcBef>
                <a:spcAft>
                  <a:spcPts val="0"/>
                </a:spcAft>
              </a:pPr>
              <a:r>
                <a:rPr lang="en-US" altLang="ja-JP" sz="2400" dirty="0" smtClean="0">
                  <a:solidFill>
                    <a:prstClr val="white"/>
                  </a:solidFill>
                  <a:latin typeface="Calibri"/>
                  <a:ea typeface="ＭＳ Ｐゴシック"/>
                </a:rPr>
                <a:t>Sea</a:t>
              </a:r>
              <a:endParaRPr lang="ja-JP" altLang="en-US" sz="2400" dirty="0">
                <a:solidFill>
                  <a:prstClr val="white"/>
                </a:solidFill>
                <a:latin typeface="Calibri"/>
                <a:ea typeface="ＭＳ Ｐゴシック"/>
              </a:endParaRPr>
            </a:p>
          </p:txBody>
        </p:sp>
        <p:sp>
          <p:nvSpPr>
            <p:cNvPr id="22" name="テキスト ボックス 21"/>
            <p:cNvSpPr txBox="1"/>
            <p:nvPr/>
          </p:nvSpPr>
          <p:spPr>
            <a:xfrm>
              <a:off x="1733156" y="5578161"/>
              <a:ext cx="2978526" cy="541572"/>
            </a:xfrm>
            <a:prstGeom prst="rect">
              <a:avLst/>
            </a:prstGeom>
            <a:noFill/>
          </p:spPr>
          <p:txBody>
            <a:bodyPr wrap="square" rtlCol="0">
              <a:spAutoFit/>
            </a:bodyPr>
            <a:lstStyle/>
            <a:p>
              <a:pPr fontAlgn="auto">
                <a:spcBef>
                  <a:spcPts val="0"/>
                </a:spcBef>
                <a:spcAft>
                  <a:spcPts val="0"/>
                </a:spcAft>
              </a:pPr>
              <a:r>
                <a:rPr lang="en-US" altLang="ja-JP" sz="1600" dirty="0" smtClean="0">
                  <a:solidFill>
                    <a:srgbClr val="9BBB59"/>
                  </a:solidFill>
                  <a:latin typeface="Calibri"/>
                  <a:ea typeface="ＭＳ Ｐゴシック"/>
                </a:rPr>
                <a:t>See water level</a:t>
              </a:r>
              <a:endParaRPr lang="ja-JP" altLang="en-US" sz="1600" dirty="0">
                <a:solidFill>
                  <a:srgbClr val="9BBB59"/>
                </a:solidFill>
                <a:latin typeface="Calibri"/>
                <a:ea typeface="ＭＳ Ｐゴシック"/>
              </a:endParaRPr>
            </a:p>
          </p:txBody>
        </p:sp>
        <p:sp>
          <p:nvSpPr>
            <p:cNvPr id="23" name="テキスト ボックス 22"/>
            <p:cNvSpPr txBox="1"/>
            <p:nvPr/>
          </p:nvSpPr>
          <p:spPr>
            <a:xfrm>
              <a:off x="6167580" y="2926684"/>
              <a:ext cx="1978938" cy="1920122"/>
            </a:xfrm>
            <a:prstGeom prst="rect">
              <a:avLst/>
            </a:prstGeom>
            <a:noFill/>
          </p:spPr>
          <p:txBody>
            <a:bodyPr wrap="square" rtlCol="0">
              <a:spAutoFit/>
            </a:bodyPr>
            <a:lstStyle/>
            <a:p>
              <a:pPr fontAlgn="auto">
                <a:spcBef>
                  <a:spcPts val="0"/>
                </a:spcBef>
                <a:spcAft>
                  <a:spcPts val="0"/>
                </a:spcAft>
              </a:pPr>
              <a:r>
                <a:rPr lang="en-US" altLang="ja-JP" dirty="0" smtClean="0">
                  <a:solidFill>
                    <a:srgbClr val="9BBB59"/>
                  </a:solidFill>
                  <a:latin typeface="Calibri"/>
                  <a:ea typeface="ＭＳ Ｐゴシック"/>
                </a:rPr>
                <a:t>Flood water level and discharge</a:t>
              </a:r>
              <a:endParaRPr lang="ja-JP" altLang="en-US" dirty="0">
                <a:solidFill>
                  <a:srgbClr val="9BBB59"/>
                </a:solidFill>
                <a:latin typeface="Calibri"/>
                <a:ea typeface="ＭＳ Ｐゴシック"/>
              </a:endParaRPr>
            </a:p>
          </p:txBody>
        </p:sp>
        <p:sp>
          <p:nvSpPr>
            <p:cNvPr id="24" name="テキスト ボックス 23"/>
            <p:cNvSpPr txBox="1"/>
            <p:nvPr/>
          </p:nvSpPr>
          <p:spPr>
            <a:xfrm>
              <a:off x="6732238" y="2017143"/>
              <a:ext cx="1183904" cy="1033912"/>
            </a:xfrm>
            <a:prstGeom prst="rect">
              <a:avLst/>
            </a:prstGeom>
            <a:noFill/>
          </p:spPr>
          <p:txBody>
            <a:bodyPr wrap="square" rtlCol="0">
              <a:spAutoFit/>
            </a:bodyPr>
            <a:lstStyle/>
            <a:p>
              <a:pPr fontAlgn="auto">
                <a:spcBef>
                  <a:spcPts val="0"/>
                </a:spcBef>
                <a:spcAft>
                  <a:spcPts val="0"/>
                </a:spcAft>
              </a:pPr>
              <a:r>
                <a:rPr lang="en-US" altLang="ja-JP" dirty="0" smtClean="0">
                  <a:solidFill>
                    <a:srgbClr val="4F81BD"/>
                  </a:solidFill>
                  <a:latin typeface="Calibri"/>
                  <a:ea typeface="ＭＳ Ｐゴシック"/>
                </a:rPr>
                <a:t>Main river</a:t>
              </a:r>
              <a:endParaRPr lang="ja-JP" altLang="en-US" dirty="0">
                <a:solidFill>
                  <a:srgbClr val="4F81BD"/>
                </a:solidFill>
                <a:latin typeface="Calibri"/>
                <a:ea typeface="ＭＳ Ｐゴシック"/>
              </a:endParaRPr>
            </a:p>
          </p:txBody>
        </p:sp>
        <p:sp>
          <p:nvSpPr>
            <p:cNvPr id="25" name="フリーフォーム 24"/>
            <p:cNvSpPr/>
            <p:nvPr/>
          </p:nvSpPr>
          <p:spPr>
            <a:xfrm>
              <a:off x="4695568" y="3311611"/>
              <a:ext cx="799070" cy="1729946"/>
            </a:xfrm>
            <a:custGeom>
              <a:avLst/>
              <a:gdLst>
                <a:gd name="connsiteX0" fmla="*/ 799070 w 799070"/>
                <a:gd name="connsiteY0" fmla="*/ 0 h 1729946"/>
                <a:gd name="connsiteX1" fmla="*/ 634313 w 799070"/>
                <a:gd name="connsiteY1" fmla="*/ 593124 h 1729946"/>
                <a:gd name="connsiteX2" fmla="*/ 766118 w 799070"/>
                <a:gd name="connsiteY2" fmla="*/ 1383957 h 1729946"/>
                <a:gd name="connsiteX3" fmla="*/ 0 w 799070"/>
                <a:gd name="connsiteY3" fmla="*/ 1729946 h 1729946"/>
              </a:gdLst>
              <a:ahLst/>
              <a:cxnLst>
                <a:cxn ang="0">
                  <a:pos x="connsiteX0" y="connsiteY0"/>
                </a:cxn>
                <a:cxn ang="0">
                  <a:pos x="connsiteX1" y="connsiteY1"/>
                </a:cxn>
                <a:cxn ang="0">
                  <a:pos x="connsiteX2" y="connsiteY2"/>
                </a:cxn>
                <a:cxn ang="0">
                  <a:pos x="connsiteX3" y="connsiteY3"/>
                </a:cxn>
              </a:cxnLst>
              <a:rect l="l" t="t" r="r" b="b"/>
              <a:pathLst>
                <a:path w="799070" h="1729946">
                  <a:moveTo>
                    <a:pt x="799070" y="0"/>
                  </a:moveTo>
                  <a:lnTo>
                    <a:pt x="634313" y="593124"/>
                  </a:lnTo>
                  <a:lnTo>
                    <a:pt x="766118" y="1383957"/>
                  </a:lnTo>
                  <a:lnTo>
                    <a:pt x="0" y="1729946"/>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6" name="フリーフォーム 25"/>
            <p:cNvSpPr/>
            <p:nvPr/>
          </p:nvSpPr>
          <p:spPr>
            <a:xfrm>
              <a:off x="3512999" y="3517557"/>
              <a:ext cx="1491049" cy="543697"/>
            </a:xfrm>
            <a:custGeom>
              <a:avLst/>
              <a:gdLst>
                <a:gd name="connsiteX0" fmla="*/ 1491049 w 1491049"/>
                <a:gd name="connsiteY0" fmla="*/ 8238 h 543697"/>
                <a:gd name="connsiteX1" fmla="*/ 461319 w 1491049"/>
                <a:gd name="connsiteY1" fmla="*/ 0 h 543697"/>
                <a:gd name="connsiteX2" fmla="*/ 49427 w 1491049"/>
                <a:gd name="connsiteY2" fmla="*/ 362465 h 543697"/>
                <a:gd name="connsiteX3" fmla="*/ 0 w 1491049"/>
                <a:gd name="connsiteY3" fmla="*/ 543697 h 543697"/>
              </a:gdLst>
              <a:ahLst/>
              <a:cxnLst>
                <a:cxn ang="0">
                  <a:pos x="connsiteX0" y="connsiteY0"/>
                </a:cxn>
                <a:cxn ang="0">
                  <a:pos x="connsiteX1" y="connsiteY1"/>
                </a:cxn>
                <a:cxn ang="0">
                  <a:pos x="connsiteX2" y="connsiteY2"/>
                </a:cxn>
                <a:cxn ang="0">
                  <a:pos x="connsiteX3" y="connsiteY3"/>
                </a:cxn>
              </a:cxnLst>
              <a:rect l="l" t="t" r="r" b="b"/>
              <a:pathLst>
                <a:path w="1491049" h="543697">
                  <a:moveTo>
                    <a:pt x="1491049" y="8238"/>
                  </a:moveTo>
                  <a:lnTo>
                    <a:pt x="461319" y="0"/>
                  </a:lnTo>
                  <a:lnTo>
                    <a:pt x="49427" y="362465"/>
                  </a:lnTo>
                  <a:lnTo>
                    <a:pt x="0" y="543697"/>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7" name="フリーフォーム 26"/>
            <p:cNvSpPr/>
            <p:nvPr/>
          </p:nvSpPr>
          <p:spPr>
            <a:xfrm>
              <a:off x="4481384" y="3904735"/>
              <a:ext cx="848497" cy="741406"/>
            </a:xfrm>
            <a:custGeom>
              <a:avLst/>
              <a:gdLst>
                <a:gd name="connsiteX0" fmla="*/ 848497 w 848497"/>
                <a:gd name="connsiteY0" fmla="*/ 0 h 741406"/>
                <a:gd name="connsiteX1" fmla="*/ 0 w 848497"/>
                <a:gd name="connsiteY1" fmla="*/ 741406 h 741406"/>
              </a:gdLst>
              <a:ahLst/>
              <a:cxnLst>
                <a:cxn ang="0">
                  <a:pos x="connsiteX0" y="connsiteY0"/>
                </a:cxn>
                <a:cxn ang="0">
                  <a:pos x="connsiteX1" y="connsiteY1"/>
                </a:cxn>
              </a:cxnLst>
              <a:rect l="l" t="t" r="r" b="b"/>
              <a:pathLst>
                <a:path w="848497" h="741406">
                  <a:moveTo>
                    <a:pt x="848497" y="0"/>
                  </a:moveTo>
                  <a:lnTo>
                    <a:pt x="0" y="741406"/>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8" name="テキスト ボックス 27"/>
            <p:cNvSpPr txBox="1"/>
            <p:nvPr/>
          </p:nvSpPr>
          <p:spPr>
            <a:xfrm>
              <a:off x="5266807" y="4766804"/>
              <a:ext cx="2435842" cy="590807"/>
            </a:xfrm>
            <a:prstGeom prst="rect">
              <a:avLst/>
            </a:prstGeom>
            <a:noFill/>
          </p:spPr>
          <p:txBody>
            <a:bodyPr wrap="square" rtlCol="0">
              <a:spAutoFit/>
            </a:bodyPr>
            <a:lstStyle/>
            <a:p>
              <a:pPr fontAlgn="auto">
                <a:spcBef>
                  <a:spcPts val="0"/>
                </a:spcBef>
                <a:spcAft>
                  <a:spcPts val="0"/>
                </a:spcAft>
              </a:pPr>
              <a:r>
                <a:rPr lang="en-US" altLang="ja-JP" dirty="0" smtClean="0">
                  <a:solidFill>
                    <a:srgbClr val="4F81BD"/>
                  </a:solidFill>
                  <a:latin typeface="Calibri"/>
                  <a:ea typeface="ＭＳ Ｐゴシック"/>
                </a:rPr>
                <a:t>Urban river</a:t>
              </a:r>
              <a:endParaRPr lang="ja-JP" altLang="en-US" dirty="0">
                <a:solidFill>
                  <a:srgbClr val="4F81BD"/>
                </a:solidFill>
                <a:latin typeface="Calibri"/>
                <a:ea typeface="ＭＳ Ｐゴシック"/>
              </a:endParaRPr>
            </a:p>
          </p:txBody>
        </p:sp>
        <p:sp>
          <p:nvSpPr>
            <p:cNvPr id="29" name="テキスト ボックス 28"/>
            <p:cNvSpPr txBox="1"/>
            <p:nvPr/>
          </p:nvSpPr>
          <p:spPr>
            <a:xfrm>
              <a:off x="2987824" y="2362709"/>
              <a:ext cx="3200490" cy="590807"/>
            </a:xfrm>
            <a:prstGeom prst="rect">
              <a:avLst/>
            </a:prstGeom>
            <a:noFill/>
          </p:spPr>
          <p:txBody>
            <a:bodyPr wrap="square" rtlCol="0">
              <a:spAutoFit/>
            </a:bodyPr>
            <a:lstStyle/>
            <a:p>
              <a:pPr fontAlgn="auto">
                <a:spcBef>
                  <a:spcPts val="0"/>
                </a:spcBef>
                <a:spcAft>
                  <a:spcPts val="0"/>
                </a:spcAft>
              </a:pPr>
              <a:r>
                <a:rPr lang="en-US" altLang="ja-JP" dirty="0" smtClean="0">
                  <a:solidFill>
                    <a:srgbClr val="9BBB59"/>
                  </a:solidFill>
                  <a:latin typeface="Calibri"/>
                  <a:ea typeface="ＭＳ Ｐゴシック"/>
                </a:rPr>
                <a:t>Rainfall</a:t>
              </a:r>
              <a:endParaRPr lang="ja-JP" altLang="en-US" dirty="0">
                <a:solidFill>
                  <a:srgbClr val="9BBB59"/>
                </a:solidFill>
                <a:latin typeface="Calibri"/>
                <a:ea typeface="ＭＳ Ｐゴシック"/>
              </a:endParaRPr>
            </a:p>
          </p:txBody>
        </p:sp>
        <p:sp>
          <p:nvSpPr>
            <p:cNvPr id="30" name="十字形 29"/>
            <p:cNvSpPr/>
            <p:nvPr/>
          </p:nvSpPr>
          <p:spPr>
            <a:xfrm rot="2700000">
              <a:off x="4960215" y="3234912"/>
              <a:ext cx="269774" cy="269774"/>
            </a:xfrm>
            <a:prstGeom prst="plus">
              <a:avLst>
                <a:gd name="adj" fmla="val 4408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1" name="十字形 30"/>
            <p:cNvSpPr/>
            <p:nvPr/>
          </p:nvSpPr>
          <p:spPr>
            <a:xfrm rot="2700000">
              <a:off x="3701777" y="3473810"/>
              <a:ext cx="269774" cy="269774"/>
            </a:xfrm>
            <a:prstGeom prst="plus">
              <a:avLst>
                <a:gd name="adj" fmla="val 4408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2" name="テキスト ボックス 31"/>
            <p:cNvSpPr txBox="1"/>
            <p:nvPr/>
          </p:nvSpPr>
          <p:spPr>
            <a:xfrm>
              <a:off x="2387093" y="2938651"/>
              <a:ext cx="2688961" cy="1033912"/>
            </a:xfrm>
            <a:prstGeom prst="rect">
              <a:avLst/>
            </a:prstGeom>
            <a:noFill/>
          </p:spPr>
          <p:txBody>
            <a:bodyPr wrap="square" rtlCol="0">
              <a:spAutoFit/>
            </a:bodyPr>
            <a:lstStyle/>
            <a:p>
              <a:pPr fontAlgn="auto">
                <a:spcBef>
                  <a:spcPts val="0"/>
                </a:spcBef>
                <a:spcAft>
                  <a:spcPts val="0"/>
                </a:spcAft>
              </a:pPr>
              <a:r>
                <a:rPr lang="en-US" altLang="ja-JP" dirty="0" smtClean="0">
                  <a:solidFill>
                    <a:srgbClr val="FF0000"/>
                  </a:solidFill>
                  <a:latin typeface="Calibri"/>
                  <a:ea typeface="ＭＳ Ｐゴシック"/>
                </a:rPr>
                <a:t>Dyke broken, overflow</a:t>
              </a:r>
              <a:endParaRPr lang="ja-JP" altLang="en-US" dirty="0">
                <a:solidFill>
                  <a:srgbClr val="FF0000"/>
                </a:solidFill>
                <a:latin typeface="Calibri"/>
                <a:ea typeface="ＭＳ Ｐゴシック"/>
              </a:endParaRPr>
            </a:p>
          </p:txBody>
        </p:sp>
        <p:sp>
          <p:nvSpPr>
            <p:cNvPr id="33" name="右カーブ矢印 32"/>
            <p:cNvSpPr/>
            <p:nvPr/>
          </p:nvSpPr>
          <p:spPr>
            <a:xfrm flipV="1">
              <a:off x="2781615" y="3856536"/>
              <a:ext cx="206209" cy="418902"/>
            </a:xfrm>
            <a:prstGeom prst="curved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34" name="右カーブ矢印 33"/>
            <p:cNvSpPr/>
            <p:nvPr/>
          </p:nvSpPr>
          <p:spPr>
            <a:xfrm flipV="1">
              <a:off x="2575406" y="3856536"/>
              <a:ext cx="206209" cy="418902"/>
            </a:xfrm>
            <a:prstGeom prst="curved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35" name="テキスト ボックス 34"/>
            <p:cNvSpPr txBox="1"/>
            <p:nvPr/>
          </p:nvSpPr>
          <p:spPr>
            <a:xfrm>
              <a:off x="2271905" y="4306050"/>
              <a:ext cx="1030148" cy="1033912"/>
            </a:xfrm>
            <a:prstGeom prst="rect">
              <a:avLst/>
            </a:prstGeom>
            <a:noFill/>
          </p:spPr>
          <p:txBody>
            <a:bodyPr wrap="square" rtlCol="0">
              <a:spAutoFit/>
            </a:bodyPr>
            <a:lstStyle/>
            <a:p>
              <a:pPr fontAlgn="auto">
                <a:spcBef>
                  <a:spcPts val="0"/>
                </a:spcBef>
                <a:spcAft>
                  <a:spcPts val="0"/>
                </a:spcAft>
              </a:pPr>
              <a:r>
                <a:rPr lang="en-US" altLang="ja-JP" dirty="0" smtClean="0">
                  <a:solidFill>
                    <a:srgbClr val="FF0000"/>
                  </a:solidFill>
                  <a:latin typeface="Calibri"/>
                  <a:ea typeface="ＭＳ Ｐゴシック"/>
                </a:rPr>
                <a:t>overflow</a:t>
              </a:r>
              <a:endParaRPr lang="ja-JP" altLang="en-US" dirty="0">
                <a:solidFill>
                  <a:srgbClr val="FF0000"/>
                </a:solidFill>
                <a:latin typeface="Calibri"/>
                <a:ea typeface="ＭＳ Ｐゴシック"/>
              </a:endParaRPr>
            </a:p>
          </p:txBody>
        </p:sp>
      </p:grpSp>
    </p:spTree>
    <p:extLst>
      <p:ext uri="{BB962C8B-B14F-4D97-AF65-F5344CB8AC3E}">
        <p14:creationId xmlns:p14="http://schemas.microsoft.com/office/powerpoint/2010/main" val="31807889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5"/>
          <p:cNvSpPr>
            <a:spLocks noChangeArrowheads="1"/>
          </p:cNvSpPr>
          <p:nvPr/>
        </p:nvSpPr>
        <p:spPr bwMode="auto">
          <a:xfrm>
            <a:off x="-3175" y="1006475"/>
            <a:ext cx="9147175" cy="88900"/>
          </a:xfrm>
          <a:prstGeom prst="rect">
            <a:avLst/>
          </a:prstGeom>
          <a:gradFill rotWithShape="1">
            <a:gsLst>
              <a:gs pos="0">
                <a:srgbClr val="0000FF"/>
              </a:gs>
              <a:gs pos="100000">
                <a:schemeClr val="bg1"/>
              </a:gs>
            </a:gsLst>
            <a:lin ang="0" scaled="1"/>
          </a:gradFill>
          <a:ln w="9525">
            <a:noFill/>
            <a:miter lim="800000"/>
            <a:headEnd/>
            <a:tailEnd/>
          </a:ln>
        </p:spPr>
        <p:txBody>
          <a:bodyPr wrap="none" anchor="ctr"/>
          <a:lstStyle/>
          <a:p>
            <a:pPr algn="ctr" fontAlgn="auto">
              <a:spcBef>
                <a:spcPts val="0"/>
              </a:spcBef>
              <a:spcAft>
                <a:spcPts val="0"/>
              </a:spcAft>
            </a:pPr>
            <a:endParaRPr lang="ja-JP" altLang="en-US" sz="2400">
              <a:solidFill>
                <a:prstClr val="black"/>
              </a:solidFill>
              <a:latin typeface="Times New Roman" pitchFamily="18" charset="0"/>
              <a:ea typeface="ＭＳ Ｐゴシック"/>
            </a:endParaRPr>
          </a:p>
        </p:txBody>
      </p:sp>
      <p:sp>
        <p:nvSpPr>
          <p:cNvPr id="10" name="テキスト ボックス 9"/>
          <p:cNvSpPr txBox="1"/>
          <p:nvPr/>
        </p:nvSpPr>
        <p:spPr>
          <a:xfrm>
            <a:off x="467544" y="1268760"/>
            <a:ext cx="2676797" cy="5847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fontAlgn="auto">
              <a:spcBef>
                <a:spcPts val="0"/>
              </a:spcBef>
              <a:spcAft>
                <a:spcPts val="0"/>
              </a:spcAft>
            </a:pPr>
            <a:r>
              <a:rPr lang="en-US" altLang="ja-JP" sz="3200" b="1" dirty="0" smtClean="0">
                <a:solidFill>
                  <a:prstClr val="white"/>
                </a:solidFill>
              </a:rPr>
              <a:t>Osaka area</a:t>
            </a:r>
            <a:endParaRPr lang="ja-JP" altLang="en-US" sz="3200" b="1" dirty="0">
              <a:solidFill>
                <a:prstClr val="white"/>
              </a:solidFill>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954" y="2914838"/>
            <a:ext cx="4253865" cy="3466490"/>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3658" y="2924944"/>
            <a:ext cx="4150830" cy="3407996"/>
          </a:xfrm>
          <a:prstGeom prst="rect">
            <a:avLst/>
          </a:prstGeom>
        </p:spPr>
      </p:pic>
      <p:sp>
        <p:nvSpPr>
          <p:cNvPr id="4" name="テキスト ボックス 3"/>
          <p:cNvSpPr txBox="1"/>
          <p:nvPr/>
        </p:nvSpPr>
        <p:spPr>
          <a:xfrm>
            <a:off x="467544" y="1949150"/>
            <a:ext cx="7344816" cy="523220"/>
          </a:xfrm>
          <a:prstGeom prst="rect">
            <a:avLst/>
          </a:prstGeom>
          <a:noFill/>
        </p:spPr>
        <p:txBody>
          <a:bodyPr wrap="square" rtlCol="0">
            <a:spAutoFit/>
          </a:bodyPr>
          <a:lstStyle/>
          <a:p>
            <a:pPr fontAlgn="auto">
              <a:spcBef>
                <a:spcPts val="0"/>
              </a:spcBef>
              <a:spcAft>
                <a:spcPts val="0"/>
              </a:spcAft>
            </a:pPr>
            <a:r>
              <a:rPr lang="en-US" altLang="ja-JP" sz="2800" dirty="0" smtClean="0">
                <a:solidFill>
                  <a:prstClr val="black"/>
                </a:solidFill>
                <a:latin typeface="Calibri"/>
                <a:ea typeface="ＭＳ Ｐゴシック"/>
              </a:rPr>
              <a:t>Water depth </a:t>
            </a:r>
            <a:r>
              <a:rPr lang="en-US" altLang="ja-JP" sz="2800" dirty="0" err="1" smtClean="0">
                <a:solidFill>
                  <a:prstClr val="black"/>
                </a:solidFill>
                <a:latin typeface="Calibri"/>
                <a:ea typeface="ＭＳ Ｐゴシック"/>
              </a:rPr>
              <a:t>distributuion</a:t>
            </a:r>
            <a:r>
              <a:rPr lang="en-US" altLang="ja-JP" sz="2800" dirty="0" smtClean="0">
                <a:solidFill>
                  <a:prstClr val="black"/>
                </a:solidFill>
                <a:latin typeface="Calibri"/>
                <a:ea typeface="ＭＳ Ｐゴシック"/>
              </a:rPr>
              <a:t> after 6 hours</a:t>
            </a:r>
            <a:endParaRPr lang="ja-JP" altLang="en-US" sz="2800" dirty="0">
              <a:solidFill>
                <a:prstClr val="black"/>
              </a:solidFill>
              <a:latin typeface="Calibri"/>
              <a:ea typeface="ＭＳ Ｐゴシック"/>
            </a:endParaRPr>
          </a:p>
        </p:txBody>
      </p:sp>
      <p:sp>
        <p:nvSpPr>
          <p:cNvPr id="5" name="星 4 4"/>
          <p:cNvSpPr/>
          <p:nvPr/>
        </p:nvSpPr>
        <p:spPr>
          <a:xfrm rot="2830641">
            <a:off x="7392813" y="3225477"/>
            <a:ext cx="288032" cy="288032"/>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5" name="星 4 14"/>
          <p:cNvSpPr/>
          <p:nvPr/>
        </p:nvSpPr>
        <p:spPr>
          <a:xfrm rot="2830641">
            <a:off x="3000325" y="3607580"/>
            <a:ext cx="288032" cy="288032"/>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3" name="Text Box 37"/>
          <p:cNvSpPr txBox="1">
            <a:spLocks noChangeArrowheads="1"/>
          </p:cNvSpPr>
          <p:nvPr/>
        </p:nvSpPr>
        <p:spPr bwMode="auto">
          <a:xfrm>
            <a:off x="144017" y="233353"/>
            <a:ext cx="8999984" cy="707886"/>
          </a:xfrm>
          <a:prstGeom prst="rect">
            <a:avLst/>
          </a:prstGeom>
          <a:noFill/>
          <a:ln w="9525">
            <a:noFill/>
            <a:miter lim="800000"/>
            <a:headEnd/>
            <a:tailEnd/>
          </a:ln>
        </p:spPr>
        <p:txBody>
          <a:bodyPr wrap="square">
            <a:spAutoFit/>
          </a:bodyPr>
          <a:lstStyle/>
          <a:p>
            <a:pPr algn="ctr" fontAlgn="auto">
              <a:spcBef>
                <a:spcPts val="0"/>
              </a:spcBef>
              <a:spcAft>
                <a:spcPts val="0"/>
              </a:spcAft>
            </a:pPr>
            <a:r>
              <a:rPr lang="en-US" altLang="ja-JP" sz="40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Wide-area inundation </a:t>
            </a:r>
            <a:r>
              <a:rPr lang="en-US" altLang="ja-JP" sz="40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simulation model</a:t>
            </a:r>
            <a:endParaRPr lang="en-US" altLang="ja-JP" sz="40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28387007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32856"/>
            <a:ext cx="9144000" cy="1676400"/>
          </a:xfrm>
        </p:spPr>
        <p:txBody>
          <a:bodyPr/>
          <a:lstStyle/>
          <a:p>
            <a:pPr>
              <a:lnSpc>
                <a:spcPct val="100000"/>
              </a:lnSpc>
            </a:pPr>
            <a:r>
              <a:rPr lang="en-US" altLang="en-US" sz="4400" dirty="0" smtClean="0">
                <a:latin typeface="Arial Unicode MS" pitchFamily="50" charset="-128"/>
                <a:ea typeface="Arial Unicode MS" pitchFamily="50" charset="-128"/>
                <a:cs typeface="Arial Unicode MS" pitchFamily="50" charset="-128"/>
              </a:rPr>
              <a:t>Future water resources projection </a:t>
            </a:r>
            <a:br>
              <a:rPr lang="en-US" altLang="en-US" sz="4400" dirty="0" smtClean="0">
                <a:latin typeface="Arial Unicode MS" pitchFamily="50" charset="-128"/>
                <a:ea typeface="Arial Unicode MS" pitchFamily="50" charset="-128"/>
                <a:cs typeface="Arial Unicode MS" pitchFamily="50" charset="-128"/>
              </a:rPr>
            </a:br>
            <a:r>
              <a:rPr lang="en-US" altLang="en-US" sz="4400" dirty="0" smtClean="0">
                <a:latin typeface="Arial Unicode MS" pitchFamily="50" charset="-128"/>
                <a:ea typeface="Arial Unicode MS" pitchFamily="50" charset="-128"/>
                <a:cs typeface="Arial Unicode MS" pitchFamily="50" charset="-128"/>
              </a:rPr>
              <a:t>in </a:t>
            </a:r>
            <a:r>
              <a:rPr lang="en-US" altLang="ja-JP" sz="4400" dirty="0" smtClean="0">
                <a:latin typeface="Arial Unicode MS" pitchFamily="50" charset="-128"/>
                <a:ea typeface="Arial Unicode MS" pitchFamily="50" charset="-128"/>
                <a:cs typeface="Arial Unicode MS" pitchFamily="50" charset="-128"/>
              </a:rPr>
              <a:t>the Southeast Asian Region</a:t>
            </a:r>
            <a:endParaRPr kumimoji="1" lang="ja-JP" altLang="en-US" sz="4400" dirty="0">
              <a:latin typeface="Arial Unicode MS" pitchFamily="50" charset="-128"/>
              <a:ea typeface="Arial Unicode MS" pitchFamily="50" charset="-128"/>
              <a:cs typeface="Arial Unicode MS" pitchFamily="50" charset="-128"/>
            </a:endParaRPr>
          </a:p>
        </p:txBody>
      </p:sp>
      <p:sp>
        <p:nvSpPr>
          <p:cNvPr id="3" name="スライド番号プレースホルダー 2"/>
          <p:cNvSpPr>
            <a:spLocks noGrp="1"/>
          </p:cNvSpPr>
          <p:nvPr>
            <p:ph type="sldNum" sz="quarter" idx="12"/>
          </p:nvPr>
        </p:nvSpPr>
        <p:spPr/>
        <p:txBody>
          <a:bodyPr/>
          <a:lstStyle/>
          <a:p>
            <a:fld id="{11B39FA3-C061-439E-B7DB-E1E635BAAD2A}" type="slidenum">
              <a:rPr lang="ja-JP" altLang="en-US" smtClean="0">
                <a:solidFill>
                  <a:srgbClr val="099BDD"/>
                </a:solidFill>
              </a:rPr>
              <a:pPr/>
              <a:t>22</a:t>
            </a:fld>
            <a:endParaRPr lang="ja-JP" altLang="en-US">
              <a:solidFill>
                <a:srgbClr val="099BDD"/>
              </a:solidFill>
            </a:endParaRPr>
          </a:p>
        </p:txBody>
      </p:sp>
    </p:spTree>
    <p:extLst>
      <p:ext uri="{BB962C8B-B14F-4D97-AF65-F5344CB8AC3E}">
        <p14:creationId xmlns:p14="http://schemas.microsoft.com/office/powerpoint/2010/main" val="39232490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2198688"/>
            <a:ext cx="4137025"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p:cNvSpPr>
            <a:spLocks noChangeArrowheads="1"/>
          </p:cNvSpPr>
          <p:nvPr/>
        </p:nvSpPr>
        <p:spPr bwMode="auto">
          <a:xfrm>
            <a:off x="466725" y="476672"/>
            <a:ext cx="82819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r>
              <a:rPr lang="en-US" altLang="ja-JP" sz="3200" dirty="0">
                <a:solidFill>
                  <a:srgbClr val="0000FF"/>
                </a:solidFill>
                <a:ea typeface="Osaka"/>
                <a:cs typeface="Osaka"/>
              </a:rPr>
              <a:t>Future climate projection data using General Circulation Model developed by MRI, Japan</a:t>
            </a:r>
          </a:p>
        </p:txBody>
      </p:sp>
      <p:sp>
        <p:nvSpPr>
          <p:cNvPr id="60420" name="Rectangle 4"/>
          <p:cNvSpPr>
            <a:spLocks noChangeArrowheads="1"/>
          </p:cNvSpPr>
          <p:nvPr/>
        </p:nvSpPr>
        <p:spPr bwMode="auto">
          <a:xfrm>
            <a:off x="4932363" y="2517775"/>
            <a:ext cx="3960812" cy="39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r>
              <a:rPr lang="en-US" altLang="ja-JP" sz="2800">
                <a:solidFill>
                  <a:prstClr val="black"/>
                </a:solidFill>
                <a:ea typeface="Osaka"/>
                <a:cs typeface="Osaka"/>
              </a:rPr>
              <a:t>Current climate</a:t>
            </a:r>
          </a:p>
          <a:p>
            <a:pPr defTabSz="457200"/>
            <a:r>
              <a:rPr lang="en-US" altLang="ja-JP" sz="2800">
                <a:solidFill>
                  <a:prstClr val="black"/>
                </a:solidFill>
                <a:ea typeface="Osaka"/>
                <a:cs typeface="Osaka"/>
              </a:rPr>
              <a:t>experiment: 1979-2004</a:t>
            </a:r>
          </a:p>
          <a:p>
            <a:pPr defTabSz="457200"/>
            <a:endParaRPr lang="en-US" altLang="ja-JP" sz="2800">
              <a:solidFill>
                <a:prstClr val="black"/>
              </a:solidFill>
              <a:ea typeface="Osaka"/>
              <a:cs typeface="Osaka"/>
            </a:endParaRPr>
          </a:p>
          <a:p>
            <a:pPr defTabSz="457200"/>
            <a:r>
              <a:rPr lang="en-US" altLang="ja-JP" sz="2800">
                <a:solidFill>
                  <a:prstClr val="black"/>
                </a:solidFill>
                <a:ea typeface="Osaka"/>
                <a:cs typeface="Osaka"/>
              </a:rPr>
              <a:t>Near future climate</a:t>
            </a:r>
          </a:p>
          <a:p>
            <a:pPr defTabSz="457200"/>
            <a:r>
              <a:rPr lang="en-US" altLang="ja-JP" sz="2800">
                <a:solidFill>
                  <a:prstClr val="black"/>
                </a:solidFill>
                <a:ea typeface="Osaka"/>
                <a:cs typeface="Osaka"/>
              </a:rPr>
              <a:t>experiment: 2015-2039</a:t>
            </a:r>
          </a:p>
          <a:p>
            <a:pPr defTabSz="457200"/>
            <a:endParaRPr lang="en-US" altLang="ja-JP" sz="2800">
              <a:solidFill>
                <a:prstClr val="black"/>
              </a:solidFill>
              <a:ea typeface="Osaka"/>
              <a:cs typeface="Osaka"/>
            </a:endParaRPr>
          </a:p>
          <a:p>
            <a:pPr defTabSz="457200"/>
            <a:r>
              <a:rPr lang="en-US" altLang="ja-JP" sz="2800">
                <a:solidFill>
                  <a:prstClr val="black"/>
                </a:solidFill>
                <a:ea typeface="Osaka"/>
                <a:cs typeface="Osaka"/>
              </a:rPr>
              <a:t>Future climate </a:t>
            </a:r>
          </a:p>
          <a:p>
            <a:pPr defTabSz="457200"/>
            <a:r>
              <a:rPr lang="en-US" altLang="ja-JP" sz="2800">
                <a:solidFill>
                  <a:prstClr val="black"/>
                </a:solidFill>
                <a:ea typeface="Osaka"/>
                <a:cs typeface="Osaka"/>
              </a:rPr>
              <a:t>experiment: 2075-2099</a:t>
            </a:r>
          </a:p>
          <a:p>
            <a:pPr defTabSz="457200"/>
            <a:endParaRPr lang="en-US" altLang="ja-JP" sz="2800">
              <a:solidFill>
                <a:srgbClr val="0000FF"/>
              </a:solidFill>
              <a:ea typeface="Osaka"/>
              <a:cs typeface="Osaka"/>
            </a:endParaRPr>
          </a:p>
        </p:txBody>
      </p:sp>
    </p:spTree>
    <p:extLst>
      <p:ext uri="{BB962C8B-B14F-4D97-AF65-F5344CB8AC3E}">
        <p14:creationId xmlns:p14="http://schemas.microsoft.com/office/powerpoint/2010/main" val="8960686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3" descr="jp8009r2"/>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0413" y="471488"/>
            <a:ext cx="4573587"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7" descr="r1jp8009"/>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25650"/>
            <a:ext cx="5153025"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8" descr="198009"/>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4450" y="3681413"/>
            <a:ext cx="401955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10"/>
          <p:cNvSpPr>
            <a:spLocks noChangeArrowheads="1"/>
          </p:cNvSpPr>
          <p:nvPr/>
        </p:nvSpPr>
        <p:spPr bwMode="auto">
          <a:xfrm>
            <a:off x="1835150" y="3536950"/>
            <a:ext cx="792163" cy="5762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pPr>
            <a:endParaRPr lang="ja-JP" altLang="ja-JP" sz="2400">
              <a:solidFill>
                <a:prstClr val="black"/>
              </a:solidFill>
              <a:latin typeface="Times New Roman" pitchFamily="18" charset="0"/>
              <a:ea typeface="ＭＳ Ｐゴシック"/>
            </a:endParaRPr>
          </a:p>
        </p:txBody>
      </p:sp>
      <p:sp>
        <p:nvSpPr>
          <p:cNvPr id="62470" name="Line 11"/>
          <p:cNvSpPr>
            <a:spLocks noChangeShapeType="1"/>
          </p:cNvSpPr>
          <p:nvPr/>
        </p:nvSpPr>
        <p:spPr bwMode="auto">
          <a:xfrm flipV="1">
            <a:off x="1835150" y="946150"/>
            <a:ext cx="3168650" cy="2592388"/>
          </a:xfrm>
          <a:prstGeom prst="line">
            <a:avLst/>
          </a:prstGeom>
          <a:noFill/>
          <a:ln w="19050">
            <a:solidFill>
              <a:schemeClr val="tx1"/>
            </a:solidFill>
            <a:round/>
            <a:headEnd/>
            <a:tailEnd type="arrow" w="med" len="lg"/>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2471" name="Line 12"/>
          <p:cNvSpPr>
            <a:spLocks noChangeShapeType="1"/>
          </p:cNvSpPr>
          <p:nvPr/>
        </p:nvSpPr>
        <p:spPr bwMode="auto">
          <a:xfrm flipV="1">
            <a:off x="2627313" y="3538538"/>
            <a:ext cx="5832475" cy="574675"/>
          </a:xfrm>
          <a:prstGeom prst="line">
            <a:avLst/>
          </a:prstGeom>
          <a:noFill/>
          <a:ln w="19050">
            <a:solidFill>
              <a:schemeClr val="tx1"/>
            </a:solidFill>
            <a:round/>
            <a:headEnd/>
            <a:tailEnd type="arrow" w="med" len="lg"/>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2472" name="Text Box 13"/>
          <p:cNvSpPr txBox="1">
            <a:spLocks noChangeArrowheads="1"/>
          </p:cNvSpPr>
          <p:nvPr/>
        </p:nvSpPr>
        <p:spPr bwMode="auto">
          <a:xfrm>
            <a:off x="1908175" y="5049838"/>
            <a:ext cx="2454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1">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auto" hangingPunct="1">
              <a:spcBef>
                <a:spcPct val="50000"/>
              </a:spcBef>
              <a:spcAft>
                <a:spcPts val="0"/>
              </a:spcAft>
            </a:pPr>
            <a:r>
              <a:rPr lang="en-US" altLang="ja-JP" sz="2000">
                <a:solidFill>
                  <a:prstClr val="black"/>
                </a:solidFill>
              </a:rPr>
              <a:t>Precipitation (mm/h)</a:t>
            </a:r>
          </a:p>
        </p:txBody>
      </p:sp>
      <p:sp>
        <p:nvSpPr>
          <p:cNvPr id="62473" name="Text Box 14"/>
          <p:cNvSpPr txBox="1">
            <a:spLocks noChangeArrowheads="1"/>
          </p:cNvSpPr>
          <p:nvPr/>
        </p:nvSpPr>
        <p:spPr bwMode="auto">
          <a:xfrm>
            <a:off x="5508625" y="5913438"/>
            <a:ext cx="3090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1">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auto" hangingPunct="1">
              <a:spcBef>
                <a:spcPct val="50000"/>
              </a:spcBef>
              <a:spcAft>
                <a:spcPts val="0"/>
              </a:spcAft>
            </a:pPr>
            <a:r>
              <a:rPr lang="en-US" altLang="ja-JP" sz="2000">
                <a:solidFill>
                  <a:prstClr val="black"/>
                </a:solidFill>
              </a:rPr>
              <a:t>Sea Level Pressure (hPa)</a:t>
            </a:r>
          </a:p>
        </p:txBody>
      </p:sp>
      <p:sp>
        <p:nvSpPr>
          <p:cNvPr id="62474" name="Text Box 21"/>
          <p:cNvSpPr txBox="1">
            <a:spLocks noChangeArrowheads="1"/>
          </p:cNvSpPr>
          <p:nvPr/>
        </p:nvSpPr>
        <p:spPr bwMode="auto">
          <a:xfrm>
            <a:off x="179512" y="332656"/>
            <a:ext cx="4537076" cy="646331"/>
          </a:xfrm>
          <a:prstGeom prst="rect">
            <a:avLst/>
          </a:prstGeom>
          <a:noFill/>
          <a:ln w="28575">
            <a:no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auto" hangingPunct="1">
              <a:spcBef>
                <a:spcPts val="0"/>
              </a:spcBef>
              <a:spcAft>
                <a:spcPts val="0"/>
              </a:spcAft>
            </a:pPr>
            <a:r>
              <a:rPr lang="en-US" altLang="ja-JP" sz="3600" dirty="0">
                <a:solidFill>
                  <a:srgbClr val="0000FF"/>
                </a:solidFill>
                <a:cs typeface="Arial" panose="020B0604020202020204" pitchFamily="34" charset="0"/>
              </a:rPr>
              <a:t>MRI GCM simulation</a:t>
            </a:r>
          </a:p>
        </p:txBody>
      </p:sp>
      <p:sp>
        <p:nvSpPr>
          <p:cNvPr id="62475" name="Text Box 21"/>
          <p:cNvSpPr txBox="1">
            <a:spLocks noChangeArrowheads="1"/>
          </p:cNvSpPr>
          <p:nvPr/>
        </p:nvSpPr>
        <p:spPr bwMode="auto">
          <a:xfrm>
            <a:off x="179512" y="1194653"/>
            <a:ext cx="4182938" cy="830997"/>
          </a:xfrm>
          <a:prstGeom prst="rect">
            <a:avLst/>
          </a:prstGeom>
          <a:noFill/>
          <a:ln w="28575">
            <a:no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auto" hangingPunct="1">
              <a:spcBef>
                <a:spcPts val="0"/>
              </a:spcBef>
              <a:spcAft>
                <a:spcPts val="0"/>
              </a:spcAft>
            </a:pPr>
            <a:r>
              <a:rPr lang="en-US" altLang="ja-JP" sz="2400" dirty="0" smtClean="0">
                <a:solidFill>
                  <a:srgbClr val="0000FF"/>
                </a:solidFill>
                <a:latin typeface="Lucida Sans Unicode" pitchFamily="34" charset="0"/>
              </a:rPr>
              <a:t>20km spatial resolution, </a:t>
            </a:r>
            <a:r>
              <a:rPr lang="en-US" altLang="ja-JP" sz="2400" dirty="0">
                <a:solidFill>
                  <a:srgbClr val="0000FF"/>
                </a:solidFill>
                <a:latin typeface="Lucida Sans Unicode" pitchFamily="34" charset="0"/>
              </a:rPr>
              <a:t>hourly</a:t>
            </a:r>
          </a:p>
        </p:txBody>
      </p:sp>
    </p:spTree>
    <p:extLst>
      <p:ext uri="{BB962C8B-B14F-4D97-AF65-F5344CB8AC3E}">
        <p14:creationId xmlns:p14="http://schemas.microsoft.com/office/powerpoint/2010/main" val="42172724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179512" y="404664"/>
            <a:ext cx="8713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auto">
              <a:spcBef>
                <a:spcPts val="0"/>
              </a:spcBef>
              <a:spcAft>
                <a:spcPts val="0"/>
              </a:spcAft>
            </a:pPr>
            <a:r>
              <a:rPr lang="en-US" altLang="ja-JP" sz="3200" dirty="0">
                <a:solidFill>
                  <a:srgbClr val="0033CC"/>
                </a:solidFill>
                <a:latin typeface="Calibri"/>
                <a:ea typeface="Osaka"/>
                <a:cs typeface="Osaka"/>
              </a:rPr>
              <a:t>GCM rainfall projection </a:t>
            </a:r>
            <a:r>
              <a:rPr lang="en-US" altLang="ja-JP" sz="3200" dirty="0" smtClean="0">
                <a:solidFill>
                  <a:srgbClr val="0033CC"/>
                </a:solidFill>
                <a:latin typeface="Calibri"/>
                <a:ea typeface="Osaka"/>
                <a:cs typeface="Osaka"/>
              </a:rPr>
              <a:t>for the end of 21</a:t>
            </a:r>
            <a:r>
              <a:rPr lang="en-US" altLang="ja-JP" sz="3200" baseline="30000" dirty="0" smtClean="0">
                <a:solidFill>
                  <a:srgbClr val="0033CC"/>
                </a:solidFill>
                <a:latin typeface="Calibri"/>
                <a:ea typeface="Osaka"/>
                <a:cs typeface="Osaka"/>
              </a:rPr>
              <a:t>st</a:t>
            </a:r>
            <a:r>
              <a:rPr lang="en-US" altLang="ja-JP" sz="3200" dirty="0" smtClean="0">
                <a:solidFill>
                  <a:srgbClr val="0033CC"/>
                </a:solidFill>
                <a:latin typeface="Calibri"/>
                <a:ea typeface="Osaka"/>
                <a:cs typeface="Osaka"/>
              </a:rPr>
              <a:t> century</a:t>
            </a:r>
            <a:endParaRPr lang="ja-JP" altLang="en-US" sz="3200" dirty="0">
              <a:solidFill>
                <a:srgbClr val="0033CC"/>
              </a:solidFill>
              <a:latin typeface="Calibri"/>
              <a:ea typeface="Osaka"/>
              <a:cs typeface="Osaka"/>
            </a:endParaRPr>
          </a:p>
        </p:txBody>
      </p:sp>
      <p:pic>
        <p:nvPicPr>
          <p:cNvPr id="63491" name="Picture 3" descr="208508"/>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013" y="1292225"/>
            <a:ext cx="6840537"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4"/>
          <p:cNvSpPr txBox="1">
            <a:spLocks noChangeArrowheads="1"/>
          </p:cNvSpPr>
          <p:nvPr/>
        </p:nvSpPr>
        <p:spPr bwMode="auto">
          <a:xfrm>
            <a:off x="3563938" y="6308725"/>
            <a:ext cx="5402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auto" hangingPunct="1">
              <a:spcBef>
                <a:spcPts val="0"/>
              </a:spcBef>
              <a:spcAft>
                <a:spcPts val="0"/>
              </a:spcAft>
            </a:pPr>
            <a:r>
              <a:rPr lang="en-US" altLang="ja-JP" sz="2000">
                <a:solidFill>
                  <a:prstClr val="black"/>
                </a:solidFill>
              </a:rPr>
              <a:t>Provided by Dr. Oku at DPRI, Kyoto University</a:t>
            </a:r>
            <a:endParaRPr lang="ja-JP" altLang="en-US" sz="2000">
              <a:solidFill>
                <a:prstClr val="black"/>
              </a:solidFill>
            </a:endParaRPr>
          </a:p>
        </p:txBody>
      </p:sp>
      <p:sp>
        <p:nvSpPr>
          <p:cNvPr id="63493" name="Text Box 5"/>
          <p:cNvSpPr txBox="1">
            <a:spLocks noChangeArrowheads="1"/>
          </p:cNvSpPr>
          <p:nvPr/>
        </p:nvSpPr>
        <p:spPr bwMode="auto">
          <a:xfrm rot="5400000">
            <a:off x="6533356" y="3479007"/>
            <a:ext cx="3014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auto" hangingPunct="1">
              <a:spcBef>
                <a:spcPts val="0"/>
              </a:spcBef>
              <a:spcAft>
                <a:spcPts val="0"/>
              </a:spcAft>
            </a:pPr>
            <a:r>
              <a:rPr lang="en-US" altLang="ja-JP" sz="2400">
                <a:solidFill>
                  <a:prstClr val="black"/>
                </a:solidFill>
              </a:rPr>
              <a:t>Precipitation (mm/hr)</a:t>
            </a:r>
          </a:p>
        </p:txBody>
      </p:sp>
    </p:spTree>
    <p:extLst>
      <p:ext uri="{BB962C8B-B14F-4D97-AF65-F5344CB8AC3E}">
        <p14:creationId xmlns:p14="http://schemas.microsoft.com/office/powerpoint/2010/main" val="188028688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21784" y="141132"/>
            <a:ext cx="8842704" cy="767588"/>
          </a:xfrm>
        </p:spPr>
        <p:txBody>
          <a:bodyPr/>
          <a:lstStyle/>
          <a:p>
            <a:r>
              <a:rPr lang="en-US" altLang="ja-JP" sz="3600" dirty="0" smtClean="0">
                <a:solidFill>
                  <a:srgbClr val="0000FF"/>
                </a:solidFill>
              </a:rPr>
              <a:t>GCM Projection data for runoff simulation</a:t>
            </a:r>
          </a:p>
        </p:txBody>
      </p:sp>
      <p:sp>
        <p:nvSpPr>
          <p:cNvPr id="64515" name="Rectangle 3"/>
          <p:cNvSpPr>
            <a:spLocks noChangeArrowheads="1"/>
          </p:cNvSpPr>
          <p:nvPr/>
        </p:nvSpPr>
        <p:spPr bwMode="auto">
          <a:xfrm>
            <a:off x="397520" y="5085184"/>
            <a:ext cx="8062912" cy="681038"/>
          </a:xfrm>
          <a:prstGeom prst="rect">
            <a:avLst/>
          </a:prstGeom>
          <a:solidFill>
            <a:srgbClr val="FFC000">
              <a:alpha val="50195"/>
            </a:srgbClr>
          </a:solidFill>
          <a:ln>
            <a:noFill/>
          </a:ln>
          <a:extLst/>
        </p:spPr>
        <p:txBody>
          <a:bodyPr wrap="none" anchor="ctr"/>
          <a:lstStyle/>
          <a:p>
            <a:pPr defTabSz="457200"/>
            <a:endParaRPr lang="ja-JP" altLang="en-US" dirty="0">
              <a:solidFill>
                <a:srgbClr val="000000"/>
              </a:solidFill>
            </a:endParaRPr>
          </a:p>
        </p:txBody>
      </p:sp>
      <p:sp>
        <p:nvSpPr>
          <p:cNvPr id="64516" name="Line 4"/>
          <p:cNvSpPr>
            <a:spLocks noChangeShapeType="1"/>
          </p:cNvSpPr>
          <p:nvPr/>
        </p:nvSpPr>
        <p:spPr bwMode="auto">
          <a:xfrm flipH="1">
            <a:off x="4457254" y="2250530"/>
            <a:ext cx="0" cy="386382"/>
          </a:xfrm>
          <a:prstGeom prst="line">
            <a:avLst/>
          </a:prstGeom>
          <a:noFill/>
          <a:ln w="444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457200"/>
            <a:endParaRPr lang="ja-JP" altLang="en-US">
              <a:solidFill>
                <a:prstClr val="black"/>
              </a:solidFill>
            </a:endParaRPr>
          </a:p>
        </p:txBody>
      </p:sp>
      <p:sp>
        <p:nvSpPr>
          <p:cNvPr id="64517" name="Line 5"/>
          <p:cNvSpPr>
            <a:spLocks noChangeShapeType="1"/>
          </p:cNvSpPr>
          <p:nvPr/>
        </p:nvSpPr>
        <p:spPr bwMode="auto">
          <a:xfrm flipH="1">
            <a:off x="4500563" y="5707485"/>
            <a:ext cx="0" cy="529828"/>
          </a:xfrm>
          <a:prstGeom prst="line">
            <a:avLst/>
          </a:prstGeom>
          <a:noFill/>
          <a:ln w="635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457200"/>
            <a:endParaRPr lang="ja-JP" altLang="en-US">
              <a:solidFill>
                <a:prstClr val="black"/>
              </a:solidFill>
            </a:endParaRPr>
          </a:p>
        </p:txBody>
      </p:sp>
      <p:sp>
        <p:nvSpPr>
          <p:cNvPr id="64518" name="Line 6"/>
          <p:cNvSpPr>
            <a:spLocks noChangeShapeType="1"/>
          </p:cNvSpPr>
          <p:nvPr/>
        </p:nvSpPr>
        <p:spPr bwMode="auto">
          <a:xfrm flipH="1">
            <a:off x="2584004" y="1757362"/>
            <a:ext cx="0" cy="3327821"/>
          </a:xfrm>
          <a:prstGeom prst="line">
            <a:avLst/>
          </a:prstGeom>
          <a:noFill/>
          <a:ln w="63500">
            <a:solidFill>
              <a:srgbClr val="008000"/>
            </a:solidFill>
            <a:round/>
            <a:headEnd type="triangle" w="med" len="med"/>
            <a:tailEnd/>
          </a:ln>
          <a:extLst>
            <a:ext uri="{909E8E84-426E-40DD-AFC4-6F175D3DCCD1}">
              <a14:hiddenFill xmlns:a14="http://schemas.microsoft.com/office/drawing/2010/main">
                <a:noFill/>
              </a14:hiddenFill>
            </a:ext>
          </a:extLst>
        </p:spPr>
        <p:txBody>
          <a:bodyPr wrap="none" anchor="ctr"/>
          <a:lstStyle/>
          <a:p>
            <a:pPr defTabSz="457200"/>
            <a:endParaRPr lang="ja-JP" altLang="en-US">
              <a:solidFill>
                <a:prstClr val="black"/>
              </a:solidFill>
            </a:endParaRPr>
          </a:p>
        </p:txBody>
      </p:sp>
      <p:sp>
        <p:nvSpPr>
          <p:cNvPr id="64519" name="Line 7"/>
          <p:cNvSpPr>
            <a:spLocks noChangeShapeType="1"/>
          </p:cNvSpPr>
          <p:nvPr/>
        </p:nvSpPr>
        <p:spPr bwMode="auto">
          <a:xfrm flipH="1">
            <a:off x="6012160" y="2262188"/>
            <a:ext cx="0" cy="3214315"/>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457200"/>
            <a:endParaRPr lang="ja-JP" altLang="en-US">
              <a:solidFill>
                <a:prstClr val="black"/>
              </a:solidFill>
            </a:endParaRPr>
          </a:p>
        </p:txBody>
      </p:sp>
      <p:sp>
        <p:nvSpPr>
          <p:cNvPr id="64520" name="Line 8"/>
          <p:cNvSpPr>
            <a:spLocks noChangeShapeType="1"/>
          </p:cNvSpPr>
          <p:nvPr/>
        </p:nvSpPr>
        <p:spPr bwMode="auto">
          <a:xfrm flipH="1">
            <a:off x="6041579" y="1547813"/>
            <a:ext cx="0" cy="282575"/>
          </a:xfrm>
          <a:prstGeom prst="line">
            <a:avLst/>
          </a:prstGeom>
          <a:noFill/>
          <a:ln w="508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457200"/>
            <a:endParaRPr lang="ja-JP" altLang="en-US">
              <a:solidFill>
                <a:prstClr val="black"/>
              </a:solidFill>
            </a:endParaRPr>
          </a:p>
        </p:txBody>
      </p:sp>
      <p:sp>
        <p:nvSpPr>
          <p:cNvPr id="64521" name="Text Box 9"/>
          <p:cNvSpPr txBox="1">
            <a:spLocks noChangeArrowheads="1"/>
          </p:cNvSpPr>
          <p:nvPr/>
        </p:nvSpPr>
        <p:spPr bwMode="auto">
          <a:xfrm>
            <a:off x="6408723" y="3789040"/>
            <a:ext cx="2483757" cy="830997"/>
          </a:xfrm>
          <a:prstGeom prst="rect">
            <a:avLst/>
          </a:prstGeom>
          <a:solidFill>
            <a:schemeClr val="bg1"/>
          </a:solidFill>
          <a:ln w="38100" algn="ctr">
            <a:solidFill>
              <a:srgbClr val="9933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457200" eaLnBrk="1" hangingPunct="1"/>
            <a:r>
              <a:rPr lang="en-US" altLang="ja-JP" sz="2400" dirty="0">
                <a:solidFill>
                  <a:srgbClr val="000000"/>
                </a:solidFill>
              </a:rPr>
              <a:t>Surface runoff </a:t>
            </a:r>
            <a:endParaRPr lang="en-US" altLang="ja-JP" sz="2400" dirty="0" smtClean="0">
              <a:solidFill>
                <a:srgbClr val="000000"/>
              </a:solidFill>
            </a:endParaRPr>
          </a:p>
          <a:p>
            <a:pPr defTabSz="457200" eaLnBrk="1" hangingPunct="1"/>
            <a:r>
              <a:rPr lang="en-US" altLang="ja-JP" sz="2400" dirty="0" smtClean="0">
                <a:solidFill>
                  <a:srgbClr val="000000"/>
                </a:solidFill>
              </a:rPr>
              <a:t>generation </a:t>
            </a:r>
            <a:endParaRPr lang="en-US" altLang="ja-JP" sz="2400" dirty="0">
              <a:solidFill>
                <a:srgbClr val="000000"/>
              </a:solidFill>
            </a:endParaRPr>
          </a:p>
        </p:txBody>
      </p:sp>
      <p:sp>
        <p:nvSpPr>
          <p:cNvPr id="64522" name="Text Box 10"/>
          <p:cNvSpPr txBox="1">
            <a:spLocks noChangeArrowheads="1"/>
          </p:cNvSpPr>
          <p:nvPr/>
        </p:nvSpPr>
        <p:spPr bwMode="auto">
          <a:xfrm>
            <a:off x="5148263" y="1830388"/>
            <a:ext cx="2336800" cy="396875"/>
          </a:xfrm>
          <a:prstGeom prst="rect">
            <a:avLst/>
          </a:prstGeom>
          <a:solidFill>
            <a:schemeClr val="bg1"/>
          </a:solidFill>
          <a:ln>
            <a:noFill/>
          </a:ln>
          <a:extLst>
            <a:ext uri="{91240B29-F687-4F45-9708-019B960494DF}">
              <a14:hiddenLine xmlns:a14="http://schemas.microsoft.com/office/drawing/2010/main" w="12700" algn="ctr">
                <a:solidFill>
                  <a:srgbClr val="000000"/>
                </a:solidFill>
                <a:prstDash val="dashDot"/>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457200" eaLnBrk="1" hangingPunct="1"/>
            <a:r>
              <a:rPr lang="en-US" altLang="ja-JP" sz="2000">
                <a:solidFill>
                  <a:srgbClr val="000000"/>
                </a:solidFill>
              </a:rPr>
              <a:t>Canopy layer</a:t>
            </a:r>
          </a:p>
        </p:txBody>
      </p:sp>
      <p:sp>
        <p:nvSpPr>
          <p:cNvPr id="64523" name="Text Box 11"/>
          <p:cNvSpPr txBox="1">
            <a:spLocks noChangeArrowheads="1"/>
          </p:cNvSpPr>
          <p:nvPr/>
        </p:nvSpPr>
        <p:spPr bwMode="auto">
          <a:xfrm>
            <a:off x="1864866" y="2478088"/>
            <a:ext cx="1727200" cy="1044575"/>
          </a:xfrm>
          <a:prstGeom prst="rect">
            <a:avLst/>
          </a:prstGeom>
          <a:solidFill>
            <a:srgbClr val="CCFFFF"/>
          </a:solidFill>
          <a:ln w="38100" algn="ctr">
            <a:solidFill>
              <a:srgbClr val="008000"/>
            </a:solidFill>
            <a:miter lim="800000"/>
            <a:headEnd/>
            <a:tailEnd/>
          </a:ln>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457200" eaLnBrk="1" hangingPunct="1"/>
            <a:r>
              <a:rPr lang="en-US" altLang="ja-JP" sz="2000">
                <a:solidFill>
                  <a:srgbClr val="009900"/>
                </a:solidFill>
              </a:rPr>
              <a:t>Transpiration from root zone (daily)</a:t>
            </a:r>
          </a:p>
        </p:txBody>
      </p:sp>
      <p:sp>
        <p:nvSpPr>
          <p:cNvPr id="64524" name="Text Box 13"/>
          <p:cNvSpPr txBox="1">
            <a:spLocks noChangeArrowheads="1"/>
          </p:cNvSpPr>
          <p:nvPr/>
        </p:nvSpPr>
        <p:spPr bwMode="auto">
          <a:xfrm>
            <a:off x="5724128" y="2708920"/>
            <a:ext cx="2447925" cy="434975"/>
          </a:xfrm>
          <a:prstGeom prst="rect">
            <a:avLst/>
          </a:prstGeom>
          <a:solidFill>
            <a:srgbClr val="CCFFFF"/>
          </a:solidFill>
          <a:ln w="38100" algn="ctr">
            <a:solidFill>
              <a:srgbClr val="0000FF"/>
            </a:solidFill>
            <a:miter lim="800000"/>
            <a:headEnd/>
            <a:tailEnd/>
          </a:ln>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457200" eaLnBrk="1" hangingPunct="1"/>
            <a:r>
              <a:rPr lang="en-US" altLang="ja-JP" sz="2000">
                <a:solidFill>
                  <a:srgbClr val="0000FF"/>
                </a:solidFill>
              </a:rPr>
              <a:t>Precipitation (daily)</a:t>
            </a:r>
          </a:p>
        </p:txBody>
      </p:sp>
      <p:sp>
        <p:nvSpPr>
          <p:cNvPr id="64525" name="Text Box 14"/>
          <p:cNvSpPr txBox="1">
            <a:spLocks noChangeArrowheads="1"/>
          </p:cNvSpPr>
          <p:nvPr/>
        </p:nvSpPr>
        <p:spPr bwMode="auto">
          <a:xfrm>
            <a:off x="3779838" y="1071563"/>
            <a:ext cx="4895850" cy="469900"/>
          </a:xfrm>
          <a:prstGeom prst="rect">
            <a:avLst/>
          </a:prstGeom>
          <a:solidFill>
            <a:srgbClr val="CCFFFF"/>
          </a:solidFill>
          <a:ln w="12700" algn="ctr">
            <a:solidFill>
              <a:srgbClr val="0000FF"/>
            </a:solidFill>
            <a:miter lim="800000"/>
            <a:headEnd/>
            <a:tailEnd/>
          </a:ln>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457200" eaLnBrk="1" hangingPunct="1"/>
            <a:r>
              <a:rPr lang="en-US" altLang="ja-JP" sz="2400" b="1">
                <a:solidFill>
                  <a:srgbClr val="0000FF"/>
                </a:solidFill>
              </a:rPr>
              <a:t>Precipitation (hourly)</a:t>
            </a:r>
          </a:p>
        </p:txBody>
      </p:sp>
      <p:sp>
        <p:nvSpPr>
          <p:cNvPr id="64527" name="Text Box 16"/>
          <p:cNvSpPr txBox="1">
            <a:spLocks noChangeArrowheads="1"/>
          </p:cNvSpPr>
          <p:nvPr/>
        </p:nvSpPr>
        <p:spPr bwMode="auto">
          <a:xfrm>
            <a:off x="6227763" y="5245522"/>
            <a:ext cx="2179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457200" eaLnBrk="1" hangingPunct="1"/>
            <a:r>
              <a:rPr lang="en-US" altLang="ja-JP" sz="2400" b="1" dirty="0">
                <a:solidFill>
                  <a:srgbClr val="990000"/>
                </a:solidFill>
              </a:rPr>
              <a:t>Soil layer</a:t>
            </a:r>
          </a:p>
        </p:txBody>
      </p:sp>
      <p:sp>
        <p:nvSpPr>
          <p:cNvPr id="64528" name="Line 17"/>
          <p:cNvSpPr>
            <a:spLocks noChangeShapeType="1"/>
          </p:cNvSpPr>
          <p:nvPr/>
        </p:nvSpPr>
        <p:spPr bwMode="auto">
          <a:xfrm flipV="1">
            <a:off x="528638" y="5756697"/>
            <a:ext cx="8004175" cy="6350"/>
          </a:xfrm>
          <a:prstGeom prst="line">
            <a:avLst/>
          </a:prstGeom>
          <a:noFill/>
          <a:ln w="38100">
            <a:solidFill>
              <a:srgbClr val="993300"/>
            </a:solidFill>
            <a:prstDash val="dash"/>
            <a:round/>
            <a:headEnd/>
            <a:tailEnd/>
          </a:ln>
          <a:extLst>
            <a:ext uri="{909E8E84-426E-40DD-AFC4-6F175D3DCCD1}">
              <a14:hiddenFill xmlns:a14="http://schemas.microsoft.com/office/drawing/2010/main">
                <a:noFill/>
              </a14:hiddenFill>
            </a:ext>
          </a:extLst>
        </p:spPr>
        <p:txBody>
          <a:bodyPr wrap="none" anchor="ctr"/>
          <a:lstStyle/>
          <a:p>
            <a:pPr defTabSz="457200"/>
            <a:endParaRPr lang="ja-JP" altLang="en-US">
              <a:solidFill>
                <a:prstClr val="black"/>
              </a:solidFill>
            </a:endParaRPr>
          </a:p>
        </p:txBody>
      </p:sp>
      <p:sp>
        <p:nvSpPr>
          <p:cNvPr id="64529" name="Line 18"/>
          <p:cNvSpPr>
            <a:spLocks noChangeShapeType="1"/>
          </p:cNvSpPr>
          <p:nvPr/>
        </p:nvSpPr>
        <p:spPr bwMode="auto">
          <a:xfrm>
            <a:off x="3779838" y="1830388"/>
            <a:ext cx="479742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pPr defTabSz="457200"/>
            <a:endParaRPr lang="ja-JP" altLang="en-US">
              <a:solidFill>
                <a:prstClr val="black"/>
              </a:solidFill>
            </a:endParaRPr>
          </a:p>
        </p:txBody>
      </p:sp>
      <p:sp>
        <p:nvSpPr>
          <p:cNvPr id="64530" name="Line 19"/>
          <p:cNvSpPr>
            <a:spLocks noChangeShapeType="1"/>
          </p:cNvSpPr>
          <p:nvPr/>
        </p:nvSpPr>
        <p:spPr bwMode="auto">
          <a:xfrm>
            <a:off x="3779838" y="2262188"/>
            <a:ext cx="479742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pPr defTabSz="457200"/>
            <a:endParaRPr lang="ja-JP" altLang="en-US">
              <a:solidFill>
                <a:prstClr val="black"/>
              </a:solidFill>
            </a:endParaRPr>
          </a:p>
        </p:txBody>
      </p:sp>
      <p:sp>
        <p:nvSpPr>
          <p:cNvPr id="64531" name="Line 20"/>
          <p:cNvSpPr>
            <a:spLocks noChangeShapeType="1"/>
          </p:cNvSpPr>
          <p:nvPr/>
        </p:nvSpPr>
        <p:spPr bwMode="auto">
          <a:xfrm flipH="1">
            <a:off x="913954" y="1757362"/>
            <a:ext cx="14287" cy="3327821"/>
          </a:xfrm>
          <a:prstGeom prst="line">
            <a:avLst/>
          </a:prstGeom>
          <a:noFill/>
          <a:ln w="63500">
            <a:solidFill>
              <a:srgbClr val="008000"/>
            </a:solidFill>
            <a:round/>
            <a:headEnd type="triangle" w="med" len="med"/>
            <a:tailEnd/>
          </a:ln>
          <a:extLst>
            <a:ext uri="{909E8E84-426E-40DD-AFC4-6F175D3DCCD1}">
              <a14:hiddenFill xmlns:a14="http://schemas.microsoft.com/office/drawing/2010/main">
                <a:noFill/>
              </a14:hiddenFill>
            </a:ext>
          </a:extLst>
        </p:spPr>
        <p:txBody>
          <a:bodyPr wrap="none" anchor="ctr"/>
          <a:lstStyle/>
          <a:p>
            <a:pPr defTabSz="457200"/>
            <a:endParaRPr lang="ja-JP" altLang="en-US">
              <a:solidFill>
                <a:prstClr val="black"/>
              </a:solidFill>
            </a:endParaRPr>
          </a:p>
        </p:txBody>
      </p:sp>
      <p:sp>
        <p:nvSpPr>
          <p:cNvPr id="64532" name="Text Box 21"/>
          <p:cNvSpPr txBox="1">
            <a:spLocks noChangeArrowheads="1"/>
          </p:cNvSpPr>
          <p:nvPr/>
        </p:nvSpPr>
        <p:spPr bwMode="auto">
          <a:xfrm>
            <a:off x="107504" y="2478088"/>
            <a:ext cx="1612900" cy="1044575"/>
          </a:xfrm>
          <a:prstGeom prst="rect">
            <a:avLst/>
          </a:prstGeom>
          <a:solidFill>
            <a:srgbClr val="CCFFFF"/>
          </a:solidFill>
          <a:ln w="38100" algn="ctr">
            <a:solidFill>
              <a:srgbClr val="008000"/>
            </a:solidFill>
            <a:miter lim="800000"/>
            <a:headEnd/>
            <a:tailEnd/>
          </a:ln>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457200" eaLnBrk="1" hangingPunct="1"/>
            <a:r>
              <a:rPr lang="en-US" altLang="ja-JP" sz="2000">
                <a:solidFill>
                  <a:srgbClr val="009900"/>
                </a:solidFill>
              </a:rPr>
              <a:t>Evaporation from soil layer (daily)</a:t>
            </a:r>
          </a:p>
        </p:txBody>
      </p:sp>
      <p:sp>
        <p:nvSpPr>
          <p:cNvPr id="64533" name="Line 22"/>
          <p:cNvSpPr>
            <a:spLocks noChangeShapeType="1"/>
          </p:cNvSpPr>
          <p:nvPr/>
        </p:nvSpPr>
        <p:spPr bwMode="auto">
          <a:xfrm>
            <a:off x="467544" y="5107930"/>
            <a:ext cx="8008938" cy="7938"/>
          </a:xfrm>
          <a:prstGeom prst="line">
            <a:avLst/>
          </a:prstGeom>
          <a:noFill/>
          <a:ln w="38100">
            <a:solidFill>
              <a:srgbClr val="993300"/>
            </a:solidFill>
            <a:prstDash val="dash"/>
            <a:round/>
            <a:headEnd/>
            <a:tailEnd/>
          </a:ln>
          <a:extLst>
            <a:ext uri="{909E8E84-426E-40DD-AFC4-6F175D3DCCD1}">
              <a14:hiddenFill xmlns:a14="http://schemas.microsoft.com/office/drawing/2010/main">
                <a:noFill/>
              </a14:hiddenFill>
            </a:ext>
          </a:extLst>
        </p:spPr>
        <p:txBody>
          <a:bodyPr wrap="none" anchor="ctr"/>
          <a:lstStyle/>
          <a:p>
            <a:pPr defTabSz="457200"/>
            <a:endParaRPr lang="ja-JP" altLang="en-US">
              <a:solidFill>
                <a:prstClr val="black"/>
              </a:solidFill>
            </a:endParaRPr>
          </a:p>
        </p:txBody>
      </p:sp>
      <p:sp>
        <p:nvSpPr>
          <p:cNvPr id="64534" name="Line 24"/>
          <p:cNvSpPr>
            <a:spLocks noChangeShapeType="1"/>
          </p:cNvSpPr>
          <p:nvPr/>
        </p:nvSpPr>
        <p:spPr bwMode="auto">
          <a:xfrm flipH="1">
            <a:off x="4218822" y="3356992"/>
            <a:ext cx="0" cy="2068709"/>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ja-JP" altLang="en-US">
              <a:solidFill>
                <a:prstClr val="black"/>
              </a:solidFill>
            </a:endParaRPr>
          </a:p>
        </p:txBody>
      </p:sp>
      <p:sp>
        <p:nvSpPr>
          <p:cNvPr id="64535" name="Text Box 25"/>
          <p:cNvSpPr txBox="1">
            <a:spLocks noChangeArrowheads="1"/>
          </p:cNvSpPr>
          <p:nvPr/>
        </p:nvSpPr>
        <p:spPr bwMode="auto">
          <a:xfrm>
            <a:off x="3736529" y="3769345"/>
            <a:ext cx="1800225" cy="739775"/>
          </a:xfrm>
          <a:prstGeom prst="rect">
            <a:avLst/>
          </a:prstGeom>
          <a:solidFill>
            <a:srgbClr val="CCFFFF"/>
          </a:solidFill>
          <a:ln w="38100" algn="ctr">
            <a:solidFill>
              <a:srgbClr val="FF6600"/>
            </a:solidFill>
            <a:miter lim="800000"/>
            <a:headEnd/>
            <a:tailEnd/>
          </a:ln>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457200" eaLnBrk="1" hangingPunct="1"/>
            <a:r>
              <a:rPr lang="en-US" altLang="ja-JP" sz="2000" dirty="0">
                <a:solidFill>
                  <a:srgbClr val="FF3300"/>
                </a:solidFill>
              </a:rPr>
              <a:t>Snowmelt (daily)</a:t>
            </a:r>
          </a:p>
        </p:txBody>
      </p:sp>
      <p:sp>
        <p:nvSpPr>
          <p:cNvPr id="64536" name="Text Box 9"/>
          <p:cNvSpPr txBox="1">
            <a:spLocks noChangeArrowheads="1"/>
          </p:cNvSpPr>
          <p:nvPr/>
        </p:nvSpPr>
        <p:spPr bwMode="auto">
          <a:xfrm>
            <a:off x="2092325" y="6237312"/>
            <a:ext cx="4855765" cy="461961"/>
          </a:xfrm>
          <a:prstGeom prst="rect">
            <a:avLst/>
          </a:prstGeom>
          <a:solidFill>
            <a:schemeClr val="bg1"/>
          </a:solidFill>
          <a:ln w="38100" algn="ctr">
            <a:solidFill>
              <a:srgbClr val="9933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457200" eaLnBrk="1" hangingPunct="1"/>
            <a:r>
              <a:rPr lang="en-US" altLang="ja-JP" sz="2400" dirty="0">
                <a:solidFill>
                  <a:srgbClr val="000000"/>
                </a:solidFill>
              </a:rPr>
              <a:t>Sub-surface runoff </a:t>
            </a:r>
            <a:r>
              <a:rPr lang="en-US" altLang="ja-JP" sz="2400" dirty="0" smtClean="0">
                <a:solidFill>
                  <a:srgbClr val="000000"/>
                </a:solidFill>
              </a:rPr>
              <a:t>generation</a:t>
            </a:r>
            <a:endParaRPr lang="en-US" altLang="ja-JP" sz="2400" dirty="0">
              <a:solidFill>
                <a:srgbClr val="000000"/>
              </a:solidFill>
            </a:endParaRPr>
          </a:p>
        </p:txBody>
      </p:sp>
      <p:sp>
        <p:nvSpPr>
          <p:cNvPr id="64537" name="Text Box 12"/>
          <p:cNvSpPr txBox="1">
            <a:spLocks noChangeArrowheads="1"/>
          </p:cNvSpPr>
          <p:nvPr/>
        </p:nvSpPr>
        <p:spPr bwMode="auto">
          <a:xfrm>
            <a:off x="3736528" y="2649106"/>
            <a:ext cx="1800226" cy="707886"/>
          </a:xfrm>
          <a:prstGeom prst="rect">
            <a:avLst/>
          </a:prstGeom>
          <a:solidFill>
            <a:schemeClr val="bg1"/>
          </a:solidFill>
          <a:ln w="38100" algn="ctr">
            <a:solidFill>
              <a:srgbClr val="80808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457200" eaLnBrk="1" hangingPunct="1">
              <a:spcBef>
                <a:spcPct val="50000"/>
              </a:spcBef>
            </a:pPr>
            <a:r>
              <a:rPr lang="en-US" altLang="ja-JP" sz="2000">
                <a:solidFill>
                  <a:srgbClr val="000000"/>
                </a:solidFill>
              </a:rPr>
              <a:t>Snow accumulation</a:t>
            </a:r>
          </a:p>
        </p:txBody>
      </p:sp>
      <p:sp>
        <p:nvSpPr>
          <p:cNvPr id="26" name="Line 5"/>
          <p:cNvSpPr>
            <a:spLocks noChangeShapeType="1"/>
          </p:cNvSpPr>
          <p:nvPr/>
        </p:nvSpPr>
        <p:spPr bwMode="auto">
          <a:xfrm>
            <a:off x="4218822" y="4869160"/>
            <a:ext cx="3665546" cy="0"/>
          </a:xfrm>
          <a:prstGeom prst="line">
            <a:avLst/>
          </a:prstGeom>
          <a:noFill/>
          <a:ln w="635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457200"/>
            <a:endParaRPr lang="ja-JP" altLang="en-US">
              <a:solidFill>
                <a:prstClr val="black"/>
              </a:solidFill>
            </a:endParaRPr>
          </a:p>
        </p:txBody>
      </p:sp>
      <p:sp>
        <p:nvSpPr>
          <p:cNvPr id="2" name="テキスト ボックス 1"/>
          <p:cNvSpPr txBox="1"/>
          <p:nvPr/>
        </p:nvSpPr>
        <p:spPr>
          <a:xfrm>
            <a:off x="4247100" y="5194870"/>
            <a:ext cx="1503938" cy="461665"/>
          </a:xfrm>
          <a:prstGeom prst="rect">
            <a:avLst/>
          </a:prstGeom>
          <a:noFill/>
        </p:spPr>
        <p:txBody>
          <a:bodyPr wrap="none" rtlCol="0">
            <a:spAutoFit/>
          </a:bodyPr>
          <a:lstStyle/>
          <a:p>
            <a:r>
              <a:rPr kumimoji="1" lang="en-US" altLang="ja-JP" sz="2400" dirty="0" smtClean="0"/>
              <a:t>infiltration</a:t>
            </a:r>
            <a:endParaRPr kumimoji="1" lang="ja-JP" altLang="en-US" sz="2400" dirty="0"/>
          </a:p>
        </p:txBody>
      </p:sp>
    </p:spTree>
    <p:extLst>
      <p:ext uri="{BB962C8B-B14F-4D97-AF65-F5344CB8AC3E}">
        <p14:creationId xmlns:p14="http://schemas.microsoft.com/office/powerpoint/2010/main" val="30958497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207" y="89228"/>
            <a:ext cx="8229600" cy="819492"/>
          </a:xfrm>
        </p:spPr>
        <p:txBody>
          <a:bodyPr>
            <a:normAutofit/>
          </a:bodyPr>
          <a:lstStyle/>
          <a:p>
            <a:r>
              <a:rPr lang="en-US" sz="40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Research Methodology</a:t>
            </a:r>
            <a:endParaRPr lang="en-US" sz="40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9" name="TextBox 8"/>
          <p:cNvSpPr txBox="1"/>
          <p:nvPr/>
        </p:nvSpPr>
        <p:spPr>
          <a:xfrm>
            <a:off x="107504" y="3140968"/>
            <a:ext cx="8964488" cy="1631216"/>
          </a:xfrm>
          <a:prstGeom prst="rect">
            <a:avLst/>
          </a:prstGeom>
          <a:solidFill>
            <a:srgbClr val="FFC000"/>
          </a:solidFill>
        </p:spPr>
        <p:txBody>
          <a:bodyPr wrap="square" rtlCol="0">
            <a:spAutoFit/>
          </a:bodyPr>
          <a:lstStyle/>
          <a:p>
            <a:pPr marL="457200" indent="-457200">
              <a:buFont typeface="Wingdings" pitchFamily="2" charset="2"/>
              <a:buChar char="n"/>
            </a:pPr>
            <a:r>
              <a:rPr lang="en-US" sz="2800" dirty="0">
                <a:solidFill>
                  <a:srgbClr val="0000FF"/>
                </a:solidFill>
                <a:cs typeface="Times New Roman" pitchFamily="18" charset="0"/>
              </a:rPr>
              <a:t>River flow routing model</a:t>
            </a:r>
            <a:endParaRPr lang="en-US" sz="2800" dirty="0">
              <a:solidFill>
                <a:srgbClr val="000000"/>
              </a:solidFill>
              <a:cs typeface="Times New Roman" pitchFamily="18" charset="0"/>
            </a:endParaRPr>
          </a:p>
          <a:p>
            <a:r>
              <a:rPr lang="en-US" sz="2400" dirty="0">
                <a:solidFill>
                  <a:srgbClr val="000000"/>
                </a:solidFill>
                <a:cs typeface="Times New Roman" pitchFamily="18" charset="0"/>
              </a:rPr>
              <a:t>for estimating river flow discharge</a:t>
            </a:r>
          </a:p>
          <a:p>
            <a:r>
              <a:rPr lang="en-US" sz="2400" dirty="0">
                <a:solidFill>
                  <a:srgbClr val="000000"/>
                </a:solidFill>
                <a:cs typeface="Times New Roman" pitchFamily="18" charset="0"/>
              </a:rPr>
              <a:t>using the future climate data such as </a:t>
            </a:r>
          </a:p>
          <a:p>
            <a:r>
              <a:rPr lang="en-US" sz="2400" dirty="0">
                <a:solidFill>
                  <a:srgbClr val="000000"/>
                </a:solidFill>
                <a:cs typeface="Times New Roman" pitchFamily="18" charset="0"/>
              </a:rPr>
              <a:t>rainfall, evaporation and so on.</a:t>
            </a:r>
          </a:p>
        </p:txBody>
      </p:sp>
      <p:sp>
        <p:nvSpPr>
          <p:cNvPr id="22" name="TextBox 21"/>
          <p:cNvSpPr txBox="1"/>
          <p:nvPr/>
        </p:nvSpPr>
        <p:spPr>
          <a:xfrm>
            <a:off x="107504" y="908720"/>
            <a:ext cx="8964488" cy="1631216"/>
          </a:xfrm>
          <a:prstGeom prst="rect">
            <a:avLst/>
          </a:prstGeom>
          <a:solidFill>
            <a:srgbClr val="FFC000"/>
          </a:solidFill>
        </p:spPr>
        <p:txBody>
          <a:bodyPr wrap="square" rtlCol="0">
            <a:spAutoFit/>
          </a:bodyPr>
          <a:lstStyle/>
          <a:p>
            <a:pPr marL="457200" indent="-457200">
              <a:buFont typeface="Wingdings" pitchFamily="2" charset="2"/>
              <a:buChar char="n"/>
            </a:pPr>
            <a:r>
              <a:rPr lang="en-US" sz="2800" dirty="0">
                <a:solidFill>
                  <a:srgbClr val="0000FF"/>
                </a:solidFill>
                <a:cs typeface="Times New Roman" pitchFamily="18" charset="0"/>
              </a:rPr>
              <a:t>Input data </a:t>
            </a:r>
          </a:p>
          <a:p>
            <a:r>
              <a:rPr lang="en-US" sz="2400" dirty="0">
                <a:solidFill>
                  <a:srgbClr val="000000"/>
                </a:solidFill>
                <a:cs typeface="Times New Roman" pitchFamily="18" charset="0"/>
              </a:rPr>
              <a:t>20 km resolution future</a:t>
            </a:r>
          </a:p>
          <a:p>
            <a:r>
              <a:rPr lang="en-US" sz="2400" dirty="0">
                <a:solidFill>
                  <a:srgbClr val="000000"/>
                </a:solidFill>
                <a:cs typeface="Times New Roman" pitchFamily="18" charset="0"/>
              </a:rPr>
              <a:t>climate simulation data,</a:t>
            </a:r>
          </a:p>
          <a:p>
            <a:r>
              <a:rPr lang="en-US" sz="2400" dirty="0">
                <a:solidFill>
                  <a:srgbClr val="000000"/>
                </a:solidFill>
                <a:cs typeface="Times New Roman" pitchFamily="18" charset="0"/>
              </a:rPr>
              <a:t>MRI-AGCM3.2S made by </a:t>
            </a:r>
            <a:r>
              <a:rPr lang="en-US" sz="2400" dirty="0" err="1">
                <a:solidFill>
                  <a:srgbClr val="000000"/>
                </a:solidFill>
                <a:cs typeface="Times New Roman" pitchFamily="18" charset="0"/>
              </a:rPr>
              <a:t>Morological</a:t>
            </a:r>
            <a:r>
              <a:rPr lang="en-US" sz="2400" dirty="0">
                <a:solidFill>
                  <a:srgbClr val="000000"/>
                </a:solidFill>
                <a:cs typeface="Times New Roman" pitchFamily="18" charset="0"/>
              </a:rPr>
              <a:t> Research Institute, Japan.</a:t>
            </a:r>
            <a:endParaRPr lang="en-US" sz="2400" dirty="0">
              <a:solidFill>
                <a:srgbClr val="000000"/>
              </a:solidFill>
            </a:endParaRPr>
          </a:p>
        </p:txBody>
      </p:sp>
      <p:sp>
        <p:nvSpPr>
          <p:cNvPr id="23" name="Down Arrow 22"/>
          <p:cNvSpPr/>
          <p:nvPr/>
        </p:nvSpPr>
        <p:spPr>
          <a:xfrm>
            <a:off x="4342688" y="2636912"/>
            <a:ext cx="242868" cy="360040"/>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TextBox 23"/>
          <p:cNvSpPr txBox="1"/>
          <p:nvPr/>
        </p:nvSpPr>
        <p:spPr>
          <a:xfrm>
            <a:off x="152400" y="5301208"/>
            <a:ext cx="8812088" cy="1384995"/>
          </a:xfrm>
          <a:prstGeom prst="rect">
            <a:avLst/>
          </a:prstGeom>
          <a:solidFill>
            <a:srgbClr val="FFC000"/>
          </a:solidFill>
        </p:spPr>
        <p:txBody>
          <a:bodyPr wrap="square" rtlCol="0">
            <a:spAutoFit/>
          </a:bodyPr>
          <a:lstStyle/>
          <a:p>
            <a:pPr>
              <a:buFont typeface="Wingdings" pitchFamily="2" charset="2"/>
              <a:buChar char="n"/>
            </a:pPr>
            <a:r>
              <a:rPr lang="en-US" sz="2800" dirty="0">
                <a:solidFill>
                  <a:srgbClr val="0000FF"/>
                </a:solidFill>
              </a:rPr>
              <a:t> Analyzing </a:t>
            </a:r>
          </a:p>
          <a:p>
            <a:r>
              <a:rPr lang="en-US" sz="2800" dirty="0">
                <a:solidFill>
                  <a:srgbClr val="000000"/>
                </a:solidFill>
              </a:rPr>
              <a:t>the changes river flow discharge for the assessment of water resources, flood risks and drought risks.</a:t>
            </a:r>
          </a:p>
        </p:txBody>
      </p:sp>
      <p:sp>
        <p:nvSpPr>
          <p:cNvPr id="26" name="Down Arrow 25"/>
          <p:cNvSpPr/>
          <p:nvPr/>
        </p:nvSpPr>
        <p:spPr>
          <a:xfrm>
            <a:off x="4342689" y="4869160"/>
            <a:ext cx="247060" cy="360040"/>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TextBox 26"/>
          <p:cNvSpPr txBox="1"/>
          <p:nvPr/>
        </p:nvSpPr>
        <p:spPr>
          <a:xfrm>
            <a:off x="4067944" y="1052736"/>
            <a:ext cx="4752528" cy="1015663"/>
          </a:xfrm>
          <a:prstGeom prst="rect">
            <a:avLst/>
          </a:prstGeom>
          <a:solidFill>
            <a:schemeClr val="accent1"/>
          </a:solidFill>
        </p:spPr>
        <p:txBody>
          <a:bodyPr wrap="square" rtlCol="0">
            <a:spAutoFit/>
          </a:bodyPr>
          <a:lstStyle/>
          <a:p>
            <a:r>
              <a:rPr lang="en-US" sz="2000" dirty="0">
                <a:solidFill>
                  <a:srgbClr val="000000"/>
                </a:solidFill>
                <a:cs typeface="Times New Roman" pitchFamily="18" charset="0"/>
              </a:rPr>
              <a:t>Present climate experiment: 1979-2008</a:t>
            </a:r>
          </a:p>
          <a:p>
            <a:r>
              <a:rPr lang="en-US" sz="2000" dirty="0">
                <a:solidFill>
                  <a:srgbClr val="000000"/>
                </a:solidFill>
                <a:cs typeface="Times New Roman" pitchFamily="18" charset="0"/>
              </a:rPr>
              <a:t>Near future experiment:        2015-2044</a:t>
            </a:r>
          </a:p>
          <a:p>
            <a:r>
              <a:rPr lang="en-US" sz="2000" dirty="0">
                <a:solidFill>
                  <a:srgbClr val="000000"/>
                </a:solidFill>
                <a:cs typeface="Times New Roman" pitchFamily="18" charset="0"/>
              </a:rPr>
              <a:t>Future climate experiment:   2075-2104</a:t>
            </a:r>
            <a:endParaRPr lang="en-US" sz="2000" dirty="0">
              <a:solidFill>
                <a:srgbClr val="000000"/>
              </a:solidFill>
            </a:endParaRPr>
          </a:p>
        </p:txBody>
      </p:sp>
      <p:grpSp>
        <p:nvGrpSpPr>
          <p:cNvPr id="3" name="グループ化 27"/>
          <p:cNvGrpSpPr/>
          <p:nvPr/>
        </p:nvGrpSpPr>
        <p:grpSpPr>
          <a:xfrm>
            <a:off x="6084168" y="3215085"/>
            <a:ext cx="2520280" cy="1565283"/>
            <a:chOff x="2296516" y="1222376"/>
            <a:chExt cx="6048375" cy="3692871"/>
          </a:xfrm>
        </p:grpSpPr>
        <p:pic>
          <p:nvPicPr>
            <p:cNvPr id="29" name="Picture 3"/>
            <p:cNvPicPr>
              <a:picLocks noChangeAspect="1" noChangeArrowheads="1"/>
            </p:cNvPicPr>
            <p:nvPr/>
          </p:nvPicPr>
          <p:blipFill rotWithShape="1">
            <a:blip r:embed="rId2" cstate="print"/>
            <a:srcRect b="11450"/>
            <a:stretch/>
          </p:blipFill>
          <p:spPr bwMode="auto">
            <a:xfrm>
              <a:off x="2296516" y="1222376"/>
              <a:ext cx="6048375" cy="3692871"/>
            </a:xfrm>
            <a:prstGeom prst="rect">
              <a:avLst/>
            </a:prstGeom>
            <a:noFill/>
            <a:ln w="9525">
              <a:noFill/>
              <a:miter lim="800000"/>
              <a:headEnd/>
              <a:tailEnd/>
            </a:ln>
          </p:spPr>
        </p:pic>
        <p:sp>
          <p:nvSpPr>
            <p:cNvPr id="30" name="正方形/長方形 29"/>
            <p:cNvSpPr/>
            <p:nvPr/>
          </p:nvSpPr>
          <p:spPr bwMode="auto">
            <a:xfrm>
              <a:off x="6516216" y="4437112"/>
              <a:ext cx="1080120" cy="288032"/>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ja-JP" altLang="en-US">
                <a:solidFill>
                  <a:srgbClr val="000000"/>
                </a:solidFill>
                <a:latin typeface="Arial" charset="0"/>
              </a:endParaRPr>
            </a:p>
          </p:txBody>
        </p:sp>
      </p:grpSp>
    </p:spTree>
    <p:extLst>
      <p:ext uri="{BB962C8B-B14F-4D97-AF65-F5344CB8AC3E}">
        <p14:creationId xmlns:p14="http://schemas.microsoft.com/office/powerpoint/2010/main" val="24782489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bwMode="auto">
          <a:xfrm>
            <a:off x="0" y="0"/>
            <a:ext cx="9144000" cy="814065"/>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ja-JP" altLang="en-US">
              <a:solidFill>
                <a:srgbClr val="000000"/>
              </a:solidFill>
              <a:latin typeface="Arial" charset="0"/>
            </a:endParaRPr>
          </a:p>
        </p:txBody>
      </p:sp>
      <p:sp>
        <p:nvSpPr>
          <p:cNvPr id="40963" name="テキスト ボックス 2"/>
          <p:cNvSpPr txBox="1">
            <a:spLocks noChangeArrowheads="1"/>
          </p:cNvSpPr>
          <p:nvPr/>
        </p:nvSpPr>
        <p:spPr bwMode="auto">
          <a:xfrm rot="16200000">
            <a:off x="6265639" y="3535561"/>
            <a:ext cx="1765300" cy="400050"/>
          </a:xfrm>
          <a:prstGeom prst="rect">
            <a:avLst/>
          </a:prstGeom>
          <a:noFill/>
          <a:ln w="9525">
            <a:noFill/>
            <a:miter lim="800000"/>
            <a:headEnd/>
            <a:tailEnd/>
          </a:ln>
        </p:spPr>
        <p:txBody>
          <a:bodyPr>
            <a:spAutoFit/>
          </a:bodyPr>
          <a:lstStyle/>
          <a:p>
            <a:r>
              <a:rPr lang="en-US" altLang="ja-JP" sz="2000" dirty="0">
                <a:solidFill>
                  <a:srgbClr val="FFFFFF"/>
                </a:solidFill>
              </a:rPr>
              <a:t>Elevation (m)</a:t>
            </a:r>
            <a:endParaRPr lang="ja-JP" altLang="en-US" sz="2000" dirty="0">
              <a:solidFill>
                <a:srgbClr val="FFFFFF"/>
              </a:solidFill>
            </a:endParaRPr>
          </a:p>
        </p:txBody>
      </p:sp>
      <p:sp>
        <p:nvSpPr>
          <p:cNvPr id="40964" name="Text Box 3"/>
          <p:cNvSpPr txBox="1">
            <a:spLocks noChangeArrowheads="1"/>
          </p:cNvSpPr>
          <p:nvPr/>
        </p:nvSpPr>
        <p:spPr bwMode="auto">
          <a:xfrm>
            <a:off x="-36512" y="191857"/>
            <a:ext cx="5064211" cy="2923877"/>
          </a:xfrm>
          <a:prstGeom prst="rect">
            <a:avLst/>
          </a:prstGeom>
          <a:noFill/>
          <a:ln w="9525">
            <a:noFill/>
            <a:miter lim="800000"/>
            <a:headEnd/>
            <a:tailEnd/>
          </a:ln>
        </p:spPr>
        <p:txBody>
          <a:bodyPr wrap="square">
            <a:spAutoFit/>
          </a:bodyPr>
          <a:lstStyle/>
          <a:p>
            <a:r>
              <a:rPr lang="en-US" altLang="ja-JP" sz="3600" dirty="0">
                <a:solidFill>
                  <a:srgbClr val="0000FF"/>
                </a:solidFill>
              </a:rPr>
              <a:t>Topography Data</a:t>
            </a:r>
          </a:p>
          <a:p>
            <a:r>
              <a:rPr lang="en-US" altLang="ja-JP" sz="3200" dirty="0">
                <a:solidFill>
                  <a:srgbClr val="000000"/>
                </a:solidFill>
              </a:rPr>
              <a:t>using</a:t>
            </a:r>
            <a:r>
              <a:rPr lang="en-US" altLang="ja-JP" sz="3200" dirty="0">
                <a:solidFill>
                  <a:srgbClr val="0000FF"/>
                </a:solidFill>
              </a:rPr>
              <a:t> </a:t>
            </a:r>
            <a:r>
              <a:rPr kumimoji="0" lang="en-US" altLang="ja-JP" sz="3200" dirty="0">
                <a:solidFill>
                  <a:srgbClr val="000099"/>
                </a:solidFill>
              </a:rPr>
              <a:t>USGS </a:t>
            </a:r>
            <a:r>
              <a:rPr kumimoji="0" lang="en-US" altLang="ja-JP" sz="3200" dirty="0" err="1">
                <a:solidFill>
                  <a:srgbClr val="000099"/>
                </a:solidFill>
              </a:rPr>
              <a:t>HydroSHEDS</a:t>
            </a:r>
            <a:r>
              <a:rPr kumimoji="0" lang="en-US" altLang="ja-JP" sz="3200" dirty="0">
                <a:solidFill>
                  <a:srgbClr val="000099"/>
                </a:solidFill>
              </a:rPr>
              <a:t> </a:t>
            </a:r>
          </a:p>
          <a:p>
            <a:endParaRPr kumimoji="0" lang="en-US" altLang="ja-JP" sz="3200" dirty="0">
              <a:solidFill>
                <a:srgbClr val="000099"/>
              </a:solidFill>
            </a:endParaRPr>
          </a:p>
          <a:p>
            <a:r>
              <a:rPr kumimoji="0" lang="en-US" altLang="ja-JP" sz="2800" dirty="0">
                <a:solidFill>
                  <a:srgbClr val="000099"/>
                </a:solidFill>
              </a:rPr>
              <a:t>(</a:t>
            </a:r>
            <a:r>
              <a:rPr kumimoji="0" lang="en-US" altLang="ja-JP" sz="2800" dirty="0">
                <a:solidFill>
                  <a:srgbClr val="FF0000"/>
                </a:solidFill>
              </a:rPr>
              <a:t>Hydro</a:t>
            </a:r>
            <a:r>
              <a:rPr kumimoji="0" lang="en-US" altLang="ja-JP" sz="2800" dirty="0">
                <a:solidFill>
                  <a:srgbClr val="000099"/>
                </a:solidFill>
              </a:rPr>
              <a:t>logical data and maps based on </a:t>
            </a:r>
            <a:r>
              <a:rPr kumimoji="0" lang="en-US" altLang="ja-JP" sz="2800" dirty="0" err="1">
                <a:solidFill>
                  <a:srgbClr val="FF0000"/>
                </a:solidFill>
              </a:rPr>
              <a:t>SH</a:t>
            </a:r>
            <a:r>
              <a:rPr kumimoji="0" lang="en-US" altLang="ja-JP" sz="2800" dirty="0" err="1">
                <a:solidFill>
                  <a:srgbClr val="000099"/>
                </a:solidFill>
              </a:rPr>
              <a:t>uttle</a:t>
            </a:r>
            <a:r>
              <a:rPr kumimoji="0" lang="en-US" altLang="ja-JP" sz="2800" dirty="0">
                <a:solidFill>
                  <a:srgbClr val="000099"/>
                </a:solidFill>
              </a:rPr>
              <a:t> </a:t>
            </a:r>
            <a:r>
              <a:rPr kumimoji="0" lang="en-US" altLang="ja-JP" sz="2800" dirty="0">
                <a:solidFill>
                  <a:srgbClr val="FF0000"/>
                </a:solidFill>
              </a:rPr>
              <a:t>E</a:t>
            </a:r>
            <a:r>
              <a:rPr kumimoji="0" lang="en-US" altLang="ja-JP" sz="2800" dirty="0">
                <a:solidFill>
                  <a:srgbClr val="000099"/>
                </a:solidFill>
              </a:rPr>
              <a:t>levation </a:t>
            </a:r>
            <a:r>
              <a:rPr kumimoji="0" lang="en-US" altLang="ja-JP" sz="2800" dirty="0">
                <a:solidFill>
                  <a:srgbClr val="FF0000"/>
                </a:solidFill>
              </a:rPr>
              <a:t>D</a:t>
            </a:r>
            <a:r>
              <a:rPr kumimoji="0" lang="en-US" altLang="ja-JP" sz="2800" dirty="0">
                <a:solidFill>
                  <a:srgbClr val="000099"/>
                </a:solidFill>
              </a:rPr>
              <a:t>erivatives at multiple scale)</a:t>
            </a:r>
          </a:p>
        </p:txBody>
      </p:sp>
      <p:sp>
        <p:nvSpPr>
          <p:cNvPr id="2" name="スライド番号プレースホルダー 1"/>
          <p:cNvSpPr>
            <a:spLocks noGrp="1"/>
          </p:cNvSpPr>
          <p:nvPr>
            <p:ph type="sldNum" sz="quarter" idx="12"/>
          </p:nvPr>
        </p:nvSpPr>
        <p:spPr>
          <a:xfrm>
            <a:off x="7010400" y="6245225"/>
            <a:ext cx="2133600" cy="476250"/>
          </a:xfrm>
          <a:prstGeom prst="rect">
            <a:avLst/>
          </a:prstGeom>
        </p:spPr>
        <p:txBody>
          <a:bodyPr/>
          <a:lstStyle/>
          <a:p>
            <a:pPr>
              <a:defRPr/>
            </a:pPr>
            <a:fld id="{ADEF9A8F-975F-4AF7-97AA-E31BBE8899F3}" type="slidenum">
              <a:rPr lang="ja-JP" altLang="en-US" smtClean="0">
                <a:solidFill>
                  <a:srgbClr val="FFFFFF"/>
                </a:solidFill>
              </a:rPr>
              <a:pPr>
                <a:defRPr/>
              </a:pPr>
              <a:t>28</a:t>
            </a:fld>
            <a:endParaRPr lang="en-US" altLang="ja-JP">
              <a:solidFill>
                <a:srgbClr val="FFFFFF"/>
              </a:solidFill>
            </a:endParaRPr>
          </a:p>
        </p:txBody>
      </p:sp>
      <p:pic>
        <p:nvPicPr>
          <p:cNvPr id="3031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5670" y="116632"/>
            <a:ext cx="4074394" cy="6666143"/>
          </a:xfrm>
          <a:prstGeom prst="rect">
            <a:avLst/>
          </a:prstGeom>
          <a:noFill/>
          <a:ln w="508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pic>
        <p:nvPicPr>
          <p:cNvPr id="3031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148" y="4005064"/>
            <a:ext cx="4544757" cy="2634762"/>
          </a:xfrm>
          <a:prstGeom prst="rect">
            <a:avLst/>
          </a:prstGeom>
          <a:noFill/>
          <a:ln w="127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3" name="正方形/長方形 2"/>
          <p:cNvSpPr/>
          <p:nvPr/>
        </p:nvSpPr>
        <p:spPr bwMode="auto">
          <a:xfrm>
            <a:off x="395536" y="4725144"/>
            <a:ext cx="648072" cy="1368152"/>
          </a:xfrm>
          <a:prstGeom prst="rect">
            <a:avLst/>
          </a:prstGeom>
          <a:solidFill>
            <a:schemeClr val="accent1">
              <a:alpha val="33000"/>
            </a:schemeClr>
          </a:solid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ja-JP" altLang="en-US">
              <a:solidFill>
                <a:srgbClr val="000000"/>
              </a:solidFill>
              <a:latin typeface="Arial" charset="0"/>
            </a:endParaRPr>
          </a:p>
        </p:txBody>
      </p:sp>
      <p:sp>
        <p:nvSpPr>
          <p:cNvPr id="13" name="Text Box 15"/>
          <p:cNvSpPr txBox="1">
            <a:spLocks noChangeArrowheads="1"/>
          </p:cNvSpPr>
          <p:nvPr/>
        </p:nvSpPr>
        <p:spPr bwMode="auto">
          <a:xfrm>
            <a:off x="167148" y="3167062"/>
            <a:ext cx="6624638" cy="400110"/>
          </a:xfrm>
          <a:prstGeom prst="rect">
            <a:avLst/>
          </a:prstGeom>
          <a:noFill/>
          <a:ln w="9525">
            <a:noFill/>
            <a:miter lim="800000"/>
            <a:headEnd/>
            <a:tailEnd/>
          </a:ln>
        </p:spPr>
        <p:txBody>
          <a:bodyPr>
            <a:spAutoFit/>
          </a:bodyPr>
          <a:lstStyle/>
          <a:p>
            <a:r>
              <a:rPr kumimoji="0" lang="en-US" altLang="ja-JP" sz="2000" dirty="0">
                <a:solidFill>
                  <a:srgbClr val="006600"/>
                </a:solidFill>
              </a:rPr>
              <a:t>http://hydrosheds.cr.usgs.gov/index.php</a:t>
            </a:r>
            <a:endParaRPr lang="ja-JP" altLang="en-US" sz="2000" dirty="0">
              <a:solidFill>
                <a:srgbClr val="006600"/>
              </a:solidFill>
            </a:endParaRPr>
          </a:p>
        </p:txBody>
      </p:sp>
      <p:cxnSp>
        <p:nvCxnSpPr>
          <p:cNvPr id="10" name="直線矢印コネクタ 9"/>
          <p:cNvCxnSpPr/>
          <p:nvPr/>
        </p:nvCxnSpPr>
        <p:spPr bwMode="auto">
          <a:xfrm flipV="1">
            <a:off x="1155460" y="4033624"/>
            <a:ext cx="3816424" cy="1044116"/>
          </a:xfrm>
          <a:prstGeom prst="straightConnector1">
            <a:avLst/>
          </a:prstGeom>
          <a:solidFill>
            <a:schemeClr val="accent1">
              <a:alpha val="33000"/>
            </a:schemeClr>
          </a:solidFill>
          <a:ln w="762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9726352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229600" cy="648072"/>
          </a:xfrm>
        </p:spPr>
        <p:txBody>
          <a:bodyPr>
            <a:normAutofit fontScale="90000"/>
          </a:bodyPr>
          <a:lstStyle/>
          <a:p>
            <a:r>
              <a:rPr lang="en-US"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River Flow Routing Model</a:t>
            </a:r>
            <a:endParaRPr lang="en-US"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r="27573"/>
          <a:stretch/>
        </p:blipFill>
        <p:spPr>
          <a:xfrm>
            <a:off x="362598" y="3929960"/>
            <a:ext cx="2295043" cy="2811408"/>
          </a:xfrm>
          <a:prstGeom prst="rect">
            <a:avLst/>
          </a:prstGeom>
        </p:spPr>
      </p:pic>
      <p:sp>
        <p:nvSpPr>
          <p:cNvPr id="16" name="TextBox 15"/>
          <p:cNvSpPr txBox="1"/>
          <p:nvPr/>
        </p:nvSpPr>
        <p:spPr>
          <a:xfrm>
            <a:off x="2793700" y="6192966"/>
            <a:ext cx="2808312" cy="523220"/>
          </a:xfrm>
          <a:prstGeom prst="rect">
            <a:avLst/>
          </a:prstGeom>
          <a:solidFill>
            <a:schemeClr val="bg1"/>
          </a:solidFill>
          <a:ln>
            <a:solidFill>
              <a:schemeClr val="tx1"/>
            </a:solidFill>
          </a:ln>
        </p:spPr>
        <p:txBody>
          <a:bodyPr wrap="square" rtlCol="0">
            <a:spAutoFit/>
          </a:bodyPr>
          <a:lstStyle/>
          <a:p>
            <a:pPr algn="ctr"/>
            <a:r>
              <a:rPr lang="en-US" sz="2800" dirty="0">
                <a:solidFill>
                  <a:srgbClr val="000000"/>
                </a:solidFill>
                <a:cs typeface="Times New Roman" pitchFamily="18" charset="0"/>
              </a:rPr>
              <a:t>Flow direction</a:t>
            </a:r>
          </a:p>
        </p:txBody>
      </p:sp>
      <p:sp>
        <p:nvSpPr>
          <p:cNvPr id="17" name="TextBox 16"/>
          <p:cNvSpPr txBox="1"/>
          <p:nvPr/>
        </p:nvSpPr>
        <p:spPr>
          <a:xfrm>
            <a:off x="2803808" y="1058744"/>
            <a:ext cx="1952228" cy="523220"/>
          </a:xfrm>
          <a:prstGeom prst="rect">
            <a:avLst/>
          </a:prstGeom>
          <a:noFill/>
          <a:ln>
            <a:solidFill>
              <a:schemeClr val="tx1"/>
            </a:solidFill>
          </a:ln>
        </p:spPr>
        <p:txBody>
          <a:bodyPr wrap="square" rtlCol="0">
            <a:spAutoFit/>
          </a:bodyPr>
          <a:lstStyle/>
          <a:p>
            <a:pPr algn="ctr"/>
            <a:r>
              <a:rPr lang="en-US" sz="2800" dirty="0">
                <a:solidFill>
                  <a:srgbClr val="000000"/>
                </a:solidFill>
                <a:cs typeface="Times New Roman" pitchFamily="18" charset="0"/>
              </a:rPr>
              <a:t>Elevation</a:t>
            </a:r>
          </a:p>
        </p:txBody>
      </p:sp>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2485"/>
          <a:stretch/>
        </p:blipFill>
        <p:spPr bwMode="auto">
          <a:xfrm>
            <a:off x="362598" y="1019914"/>
            <a:ext cx="2295043"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グループ化 8"/>
          <p:cNvGrpSpPr/>
          <p:nvPr/>
        </p:nvGrpSpPr>
        <p:grpSpPr>
          <a:xfrm>
            <a:off x="3635896" y="1813292"/>
            <a:ext cx="5328592" cy="3847956"/>
            <a:chOff x="971600" y="1124744"/>
            <a:chExt cx="6048375" cy="4170363"/>
          </a:xfrm>
        </p:grpSpPr>
        <p:pic>
          <p:nvPicPr>
            <p:cNvPr id="10" name="Picture 3">
              <a:hlinkClick r:id="rId4" action="ppaction://hlinkfile"/>
            </p:cNvPr>
            <p:cNvPicPr>
              <a:picLocks noChangeAspect="1" noChangeArrowheads="1"/>
            </p:cNvPicPr>
            <p:nvPr/>
          </p:nvPicPr>
          <p:blipFill>
            <a:blip r:embed="rId5" cstate="print"/>
            <a:srcRect/>
            <a:stretch>
              <a:fillRect/>
            </a:stretch>
          </p:blipFill>
          <p:spPr bwMode="auto">
            <a:xfrm>
              <a:off x="971600" y="1124744"/>
              <a:ext cx="6048375" cy="4170363"/>
            </a:xfrm>
            <a:prstGeom prst="rect">
              <a:avLst/>
            </a:prstGeom>
            <a:noFill/>
            <a:ln w="12700">
              <a:solidFill>
                <a:srgbClr val="0000FF"/>
              </a:solidFill>
              <a:miter lim="800000"/>
              <a:headEnd/>
              <a:tailEnd/>
            </a:ln>
          </p:spPr>
        </p:pic>
        <p:sp>
          <p:nvSpPr>
            <p:cNvPr id="11" name="Rectangle 22"/>
            <p:cNvSpPr>
              <a:spLocks noChangeArrowheads="1"/>
            </p:cNvSpPr>
            <p:nvPr/>
          </p:nvSpPr>
          <p:spPr bwMode="auto">
            <a:xfrm>
              <a:off x="5796136" y="4149080"/>
              <a:ext cx="1152525" cy="431800"/>
            </a:xfrm>
            <a:prstGeom prst="rect">
              <a:avLst/>
            </a:prstGeom>
            <a:solidFill>
              <a:schemeClr val="bg1"/>
            </a:solidFill>
            <a:ln w="12700">
              <a:solidFill>
                <a:schemeClr val="bg1"/>
              </a:solidFill>
              <a:miter lim="800000"/>
              <a:headEnd/>
              <a:tailEnd/>
            </a:ln>
          </p:spPr>
          <p:txBody>
            <a:bodyPr wrap="none" anchor="ctr"/>
            <a:lstStyle/>
            <a:p>
              <a:endParaRPr lang="ja-JP" altLang="en-US">
                <a:solidFill>
                  <a:srgbClr val="000000"/>
                </a:solidFill>
              </a:endParaRPr>
            </a:p>
          </p:txBody>
        </p:sp>
      </p:grpSp>
      <p:sp>
        <p:nvSpPr>
          <p:cNvPr id="3" name="右矢印 2"/>
          <p:cNvSpPr/>
          <p:nvPr/>
        </p:nvSpPr>
        <p:spPr bwMode="auto">
          <a:xfrm>
            <a:off x="2763974" y="2604090"/>
            <a:ext cx="792088" cy="504056"/>
          </a:xfrm>
          <a:prstGeom prst="rightArrow">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ja-JP" altLang="en-US">
              <a:solidFill>
                <a:srgbClr val="0000FF"/>
              </a:solidFill>
              <a:latin typeface="Arial" charset="0"/>
            </a:endParaRPr>
          </a:p>
        </p:txBody>
      </p:sp>
      <p:sp>
        <p:nvSpPr>
          <p:cNvPr id="13" name="右矢印 12"/>
          <p:cNvSpPr/>
          <p:nvPr/>
        </p:nvSpPr>
        <p:spPr bwMode="auto">
          <a:xfrm>
            <a:off x="2771800" y="4752476"/>
            <a:ext cx="792088" cy="504056"/>
          </a:xfrm>
          <a:prstGeom prst="rightArrow">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ja-JP" altLang="en-US">
              <a:solidFill>
                <a:srgbClr val="0000FF"/>
              </a:solidFill>
              <a:latin typeface="Arial" charset="0"/>
            </a:endParaRPr>
          </a:p>
        </p:txBody>
      </p:sp>
    </p:spTree>
    <p:extLst>
      <p:ext uri="{BB962C8B-B14F-4D97-AF65-F5344CB8AC3E}">
        <p14:creationId xmlns:p14="http://schemas.microsoft.com/office/powerpoint/2010/main" val="11378143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タイトル 1"/>
          <p:cNvSpPr>
            <a:spLocks noGrp="1"/>
          </p:cNvSpPr>
          <p:nvPr>
            <p:ph type="title"/>
          </p:nvPr>
        </p:nvSpPr>
        <p:spPr>
          <a:xfrm>
            <a:off x="905062" y="284176"/>
            <a:ext cx="8238938" cy="1416632"/>
          </a:xfrm>
        </p:spPr>
        <p:txBody>
          <a:bodyPr>
            <a:normAutofit/>
          </a:bodyPr>
          <a:lstStyle/>
          <a:p>
            <a:r>
              <a:rPr lang="en-US" altLang="ja-JP" sz="4000" dirty="0" smtClean="0"/>
              <a:t>Key issues in SOUSEI PROGRAM</a:t>
            </a:r>
            <a:endParaRPr lang="ja-JP" altLang="en-US" sz="4000" dirty="0" smtClean="0"/>
          </a:p>
        </p:txBody>
      </p:sp>
      <p:sp>
        <p:nvSpPr>
          <p:cNvPr id="3" name="コンテンツ プレースホルダー 2"/>
          <p:cNvSpPr>
            <a:spLocks noGrp="1"/>
          </p:cNvSpPr>
          <p:nvPr>
            <p:ph idx="1"/>
          </p:nvPr>
        </p:nvSpPr>
        <p:spPr>
          <a:xfrm>
            <a:off x="685019" y="2011680"/>
            <a:ext cx="7772400" cy="4729688"/>
          </a:xfrm>
        </p:spPr>
        <p:txBody>
          <a:bodyPr>
            <a:noAutofit/>
          </a:bodyPr>
          <a:lstStyle/>
          <a:p>
            <a:r>
              <a:rPr lang="en-US" altLang="ja-JP" sz="2400" b="1" dirty="0" smtClean="0">
                <a:solidFill>
                  <a:srgbClr val="FFFF00"/>
                </a:solidFill>
              </a:rPr>
              <a:t>Generating PDF of extreme values with higher accuracy (New GCM data generation)</a:t>
            </a:r>
          </a:p>
          <a:p>
            <a:pPr lvl="1"/>
            <a:r>
              <a:rPr lang="en-US" altLang="ja-JP" sz="2400" dirty="0" smtClean="0"/>
              <a:t>PPE/SST ensemble to estimate uncertainty</a:t>
            </a:r>
          </a:p>
          <a:p>
            <a:pPr lvl="1"/>
            <a:r>
              <a:rPr lang="en-US" altLang="ja-JP" sz="2400" dirty="0" smtClean="0"/>
              <a:t>Use of regional scale model (RCM) to reduce local biases</a:t>
            </a:r>
          </a:p>
          <a:p>
            <a:r>
              <a:rPr lang="en-US" altLang="ja-JP" sz="2400" b="1" dirty="0" smtClean="0">
                <a:solidFill>
                  <a:srgbClr val="FFFF00"/>
                </a:solidFill>
              </a:rPr>
              <a:t>Proposing adaptation and mitigation philosophy (Impact assessment of </a:t>
            </a:r>
            <a:r>
              <a:rPr lang="en-US" altLang="ja-JP" sz="2400" b="1" smtClean="0">
                <a:solidFill>
                  <a:srgbClr val="FFFF00"/>
                </a:solidFill>
              </a:rPr>
              <a:t>Climate Change)</a:t>
            </a:r>
            <a:endParaRPr lang="en-US" altLang="ja-JP" sz="2400" b="1" dirty="0" smtClean="0">
              <a:solidFill>
                <a:srgbClr val="FFFF00"/>
              </a:solidFill>
            </a:endParaRPr>
          </a:p>
          <a:p>
            <a:pPr lvl="1"/>
            <a:r>
              <a:rPr lang="en-US" altLang="ja-JP" sz="2400" dirty="0" smtClean="0"/>
              <a:t>Projection of probabilistic risk </a:t>
            </a:r>
          </a:p>
          <a:p>
            <a:pPr lvl="1"/>
            <a:r>
              <a:rPr lang="en-US" altLang="ja-JP" sz="2400" dirty="0" smtClean="0"/>
              <a:t>Estimation of worst class cases</a:t>
            </a:r>
          </a:p>
          <a:p>
            <a:pPr lvl="1"/>
            <a:r>
              <a:rPr lang="en-US" altLang="ja-JP" sz="2400" dirty="0" smtClean="0"/>
              <a:t>Impact assessment, adaptation and mitigation strategy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40" y="2132856"/>
            <a:ext cx="8316416" cy="1676400"/>
          </a:xfrm>
        </p:spPr>
        <p:txBody>
          <a:bodyPr/>
          <a:lstStyle/>
          <a:p>
            <a:pPr>
              <a:lnSpc>
                <a:spcPct val="100000"/>
              </a:lnSpc>
            </a:pPr>
            <a:r>
              <a:rPr lang="en-US" altLang="en-US" sz="4400" dirty="0" smtClean="0">
                <a:latin typeface="Arial Unicode MS" pitchFamily="50" charset="-128"/>
                <a:ea typeface="Arial Unicode MS" pitchFamily="50" charset="-128"/>
                <a:cs typeface="Arial Unicode MS" pitchFamily="50" charset="-128"/>
              </a:rPr>
              <a:t>Future Water Resources Simulation in Thailand</a:t>
            </a:r>
            <a:endParaRPr kumimoji="1" lang="ja-JP" altLang="en-US" sz="4400" dirty="0">
              <a:latin typeface="Arial Unicode MS" pitchFamily="50" charset="-128"/>
              <a:ea typeface="Arial Unicode MS" pitchFamily="50" charset="-128"/>
              <a:cs typeface="Arial Unicode MS" pitchFamily="50" charset="-128"/>
            </a:endParaRPr>
          </a:p>
        </p:txBody>
      </p:sp>
      <p:sp>
        <p:nvSpPr>
          <p:cNvPr id="3" name="スライド番号プレースホルダー 2"/>
          <p:cNvSpPr>
            <a:spLocks noGrp="1"/>
          </p:cNvSpPr>
          <p:nvPr>
            <p:ph type="sldNum" sz="quarter" idx="12"/>
          </p:nvPr>
        </p:nvSpPr>
        <p:spPr/>
        <p:txBody>
          <a:bodyPr/>
          <a:lstStyle/>
          <a:p>
            <a:fld id="{11B39FA3-C061-439E-B7DB-E1E635BAAD2A}" type="slidenum">
              <a:rPr lang="ja-JP" altLang="en-US" smtClean="0">
                <a:solidFill>
                  <a:srgbClr val="099BDD"/>
                </a:solidFill>
              </a:rPr>
              <a:pPr/>
              <a:t>30</a:t>
            </a:fld>
            <a:endParaRPr lang="ja-JP" altLang="en-US">
              <a:solidFill>
                <a:srgbClr val="099BDD"/>
              </a:solidFill>
            </a:endParaRPr>
          </a:p>
        </p:txBody>
      </p:sp>
      <p:sp>
        <p:nvSpPr>
          <p:cNvPr id="4" name="テキスト ボックス 3"/>
          <p:cNvSpPr txBox="1"/>
          <p:nvPr/>
        </p:nvSpPr>
        <p:spPr>
          <a:xfrm>
            <a:off x="1907704" y="5776084"/>
            <a:ext cx="7128792" cy="523220"/>
          </a:xfrm>
          <a:prstGeom prst="rect">
            <a:avLst/>
          </a:prstGeom>
          <a:noFill/>
        </p:spPr>
        <p:txBody>
          <a:bodyPr wrap="square" rtlCol="0">
            <a:spAutoFit/>
          </a:bodyPr>
          <a:lstStyle/>
          <a:p>
            <a:r>
              <a:rPr lang="en-US" altLang="ja-JP" sz="2800" dirty="0" err="1"/>
              <a:t>Supattana</a:t>
            </a:r>
            <a:r>
              <a:rPr lang="en-US" altLang="ja-JP" sz="2800" dirty="0"/>
              <a:t> </a:t>
            </a:r>
            <a:r>
              <a:rPr lang="en-US" altLang="ja-JP" sz="2800" dirty="0" err="1" smtClean="0"/>
              <a:t>Wichakul</a:t>
            </a:r>
            <a:r>
              <a:rPr lang="en-US" altLang="ja-JP" sz="2800" dirty="0" smtClean="0"/>
              <a:t> </a:t>
            </a:r>
            <a:r>
              <a:rPr kumimoji="1" lang="en-US" altLang="ja-JP" sz="2800" dirty="0" smtClean="0"/>
              <a:t>and </a:t>
            </a:r>
            <a:r>
              <a:rPr kumimoji="1" lang="en-US" altLang="ja-JP" sz="2800" dirty="0" err="1" smtClean="0"/>
              <a:t>Yasuto</a:t>
            </a:r>
            <a:r>
              <a:rPr kumimoji="1" lang="en-US" altLang="ja-JP" sz="2800" dirty="0" smtClean="0"/>
              <a:t> Tachikawa</a:t>
            </a:r>
            <a:endParaRPr kumimoji="1" lang="ja-JP" altLang="en-US"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437112"/>
            <a:ext cx="1698645" cy="2123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32490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txBox="1">
            <a:spLocks/>
          </p:cNvSpPr>
          <p:nvPr/>
        </p:nvSpPr>
        <p:spPr>
          <a:xfrm>
            <a:off x="0" y="193792"/>
            <a:ext cx="9144000" cy="714928"/>
          </a:xfrm>
          <a:prstGeom prst="rect">
            <a:avLst/>
          </a:prstGeom>
          <a:noFill/>
        </p:spPr>
        <p:txBody>
          <a:bodyP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lvl="1" algn="ctr" fontAlgn="auto">
              <a:spcAft>
                <a:spcPts val="0"/>
              </a:spcAft>
            </a:pPr>
            <a:r>
              <a:rPr lang="en-US" altLang="ja-JP" sz="40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Analysis Structure</a:t>
            </a:r>
            <a:endParaRPr lang="en-US" sz="32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nvGrpSpPr>
          <p:cNvPr id="3" name="Group 2"/>
          <p:cNvGrpSpPr/>
          <p:nvPr/>
        </p:nvGrpSpPr>
        <p:grpSpPr>
          <a:xfrm>
            <a:off x="179512" y="1143718"/>
            <a:ext cx="8856984" cy="5247198"/>
            <a:chOff x="-36512" y="935915"/>
            <a:chExt cx="8856984" cy="5056094"/>
          </a:xfrm>
        </p:grpSpPr>
        <p:grpSp>
          <p:nvGrpSpPr>
            <p:cNvPr id="44" name="Group 43"/>
            <p:cNvGrpSpPr/>
            <p:nvPr/>
          </p:nvGrpSpPr>
          <p:grpSpPr>
            <a:xfrm>
              <a:off x="3995935" y="1859153"/>
              <a:ext cx="4430177" cy="566319"/>
              <a:chOff x="3995935" y="1859153"/>
              <a:chExt cx="4430177" cy="566319"/>
            </a:xfrm>
          </p:grpSpPr>
          <p:sp>
            <p:nvSpPr>
              <p:cNvPr id="15" name="Right Arrow 14"/>
              <p:cNvSpPr/>
              <p:nvPr/>
            </p:nvSpPr>
            <p:spPr>
              <a:xfrm rot="10800000">
                <a:off x="3995935" y="2032543"/>
                <a:ext cx="2713552" cy="219535"/>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a:solidFill>
                    <a:prstClr val="white"/>
                  </a:solidFill>
                  <a:latin typeface="Arial Rounded MT Bold" panose="020F0704030504030204" pitchFamily="34" charset="0"/>
                </a:endParaRPr>
              </a:p>
            </p:txBody>
          </p:sp>
          <p:sp>
            <p:nvSpPr>
              <p:cNvPr id="23" name="Rounded Rectangle 22"/>
              <p:cNvSpPr/>
              <p:nvPr/>
            </p:nvSpPr>
            <p:spPr>
              <a:xfrm>
                <a:off x="6769928" y="1859153"/>
                <a:ext cx="1656184" cy="566319"/>
              </a:xfrm>
              <a:prstGeom prst="roundRect">
                <a:avLst/>
              </a:prstGeom>
              <a:ln w="9525">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fontAlgn="auto">
                  <a:spcBef>
                    <a:spcPts val="0"/>
                  </a:spcBef>
                  <a:spcAft>
                    <a:spcPts val="0"/>
                  </a:spcAft>
                </a:pPr>
                <a:r>
                  <a:rPr lang="en-US" sz="1200" b="1" dirty="0" smtClean="0">
                    <a:solidFill>
                      <a:srgbClr val="1F497D"/>
                    </a:solidFill>
                    <a:latin typeface="Arial Rounded MT Bold" panose="020F0704030504030204" pitchFamily="34" charset="0"/>
                  </a:rPr>
                  <a:t>GCM Data</a:t>
                </a:r>
              </a:p>
            </p:txBody>
          </p:sp>
        </p:grpSp>
        <p:grpSp>
          <p:nvGrpSpPr>
            <p:cNvPr id="47" name="Group 46"/>
            <p:cNvGrpSpPr/>
            <p:nvPr/>
          </p:nvGrpSpPr>
          <p:grpSpPr>
            <a:xfrm>
              <a:off x="-36512" y="935915"/>
              <a:ext cx="8856984" cy="5056094"/>
              <a:chOff x="-36512" y="935915"/>
              <a:chExt cx="8856984" cy="5056094"/>
            </a:xfrm>
          </p:grpSpPr>
          <p:grpSp>
            <p:nvGrpSpPr>
              <p:cNvPr id="40" name="Group 39"/>
              <p:cNvGrpSpPr/>
              <p:nvPr/>
            </p:nvGrpSpPr>
            <p:grpSpPr>
              <a:xfrm>
                <a:off x="-36512" y="935915"/>
                <a:ext cx="8856984" cy="5056094"/>
                <a:chOff x="-36512" y="935915"/>
                <a:chExt cx="8856984" cy="5056094"/>
              </a:xfrm>
            </p:grpSpPr>
            <p:grpSp>
              <p:nvGrpSpPr>
                <p:cNvPr id="31" name="Group 30"/>
                <p:cNvGrpSpPr/>
                <p:nvPr/>
              </p:nvGrpSpPr>
              <p:grpSpPr>
                <a:xfrm>
                  <a:off x="35496" y="1105200"/>
                  <a:ext cx="8390616" cy="4556048"/>
                  <a:chOff x="35496" y="1105200"/>
                  <a:chExt cx="8390616" cy="4556048"/>
                </a:xfrm>
              </p:grpSpPr>
              <p:sp>
                <p:nvSpPr>
                  <p:cNvPr id="14" name="Rounded Rectangle 13"/>
                  <p:cNvSpPr/>
                  <p:nvPr/>
                </p:nvSpPr>
                <p:spPr>
                  <a:xfrm>
                    <a:off x="6374566" y="1105200"/>
                    <a:ext cx="2051546" cy="566319"/>
                  </a:xfrm>
                  <a:prstGeom prst="roundRect">
                    <a:avLst/>
                  </a:prstGeom>
                  <a:ln w="9525">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fontAlgn="auto">
                      <a:spcBef>
                        <a:spcPts val="0"/>
                      </a:spcBef>
                      <a:spcAft>
                        <a:spcPts val="0"/>
                      </a:spcAft>
                    </a:pPr>
                    <a:r>
                      <a:rPr lang="en-US" sz="1200" b="1" dirty="0" smtClean="0">
                        <a:solidFill>
                          <a:srgbClr val="1F497D"/>
                        </a:solidFill>
                        <a:latin typeface="Arial Rounded MT Bold" panose="020F0704030504030204" pitchFamily="34" charset="0"/>
                      </a:rPr>
                      <a:t>Observation Data</a:t>
                    </a:r>
                  </a:p>
                </p:txBody>
              </p:sp>
              <p:sp>
                <p:nvSpPr>
                  <p:cNvPr id="17" name="Rounded Rectangle 16"/>
                  <p:cNvSpPr/>
                  <p:nvPr/>
                </p:nvSpPr>
                <p:spPr>
                  <a:xfrm>
                    <a:off x="35496" y="2996952"/>
                    <a:ext cx="4613020" cy="1372083"/>
                  </a:xfrm>
                  <a:prstGeom prst="roundRect">
                    <a:avLst/>
                  </a:prstGeom>
                  <a:ln w="9525">
                    <a:solidFill>
                      <a:schemeClr val="accent2">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r>
                      <a:rPr lang="en-US" sz="1600" b="1" dirty="0" smtClean="0">
                        <a:solidFill>
                          <a:srgbClr val="1F497D"/>
                        </a:solidFill>
                        <a:latin typeface="Arial Rounded MT Bold" panose="020F0704030504030204" pitchFamily="34" charset="0"/>
                      </a:rPr>
                      <a:t>Flow Routing Model</a:t>
                    </a:r>
                    <a:br>
                      <a:rPr lang="en-US" sz="1600" b="1" dirty="0" smtClean="0">
                        <a:solidFill>
                          <a:srgbClr val="1F497D"/>
                        </a:solidFill>
                        <a:latin typeface="Arial Rounded MT Bold" panose="020F0704030504030204" pitchFamily="34" charset="0"/>
                      </a:rPr>
                    </a:br>
                    <a:r>
                      <a:rPr lang="en-US" sz="1600" b="1" dirty="0" smtClean="0">
                        <a:solidFill>
                          <a:srgbClr val="1F497D"/>
                        </a:solidFill>
                        <a:latin typeface="Arial Rounded MT Bold" panose="020F0704030504030204" pitchFamily="34" charset="0"/>
                      </a:rPr>
                      <a:t>(1K-FRM)</a:t>
                    </a:r>
                    <a:endParaRPr lang="en-US" sz="1600" b="1" dirty="0">
                      <a:solidFill>
                        <a:prstClr val="black"/>
                      </a:solidFill>
                      <a:latin typeface="Arial Rounded MT Bold" panose="020F0704030504030204" pitchFamily="34" charset="0"/>
                    </a:endParaRPr>
                  </a:p>
                </p:txBody>
              </p:sp>
              <p:sp>
                <p:nvSpPr>
                  <p:cNvPr id="18" name="Right Arrow 17"/>
                  <p:cNvSpPr/>
                  <p:nvPr/>
                </p:nvSpPr>
                <p:spPr>
                  <a:xfrm rot="5400000">
                    <a:off x="2037290" y="2617347"/>
                    <a:ext cx="558492" cy="200722"/>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a:solidFill>
                        <a:prstClr val="white"/>
                      </a:solidFill>
                      <a:latin typeface="Arial Rounded MT Bold" panose="020F0704030504030204" pitchFamily="34" charset="0"/>
                    </a:endParaRPr>
                  </a:p>
                </p:txBody>
              </p:sp>
              <p:sp>
                <p:nvSpPr>
                  <p:cNvPr id="19" name="Rounded Rectangle 18"/>
                  <p:cNvSpPr/>
                  <p:nvPr/>
                </p:nvSpPr>
                <p:spPr>
                  <a:xfrm>
                    <a:off x="741705" y="4909817"/>
                    <a:ext cx="3171465" cy="751431"/>
                  </a:xfrm>
                  <a:prstGeom prst="roundRect">
                    <a:avLst/>
                  </a:prstGeom>
                  <a:ln w="9525">
                    <a:solidFill>
                      <a:schemeClr val="accent2">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r>
                      <a:rPr lang="en-US" b="1" dirty="0" smtClean="0">
                        <a:solidFill>
                          <a:srgbClr val="04617B">
                            <a:lumMod val="75000"/>
                          </a:srgbClr>
                        </a:solidFill>
                        <a:latin typeface="Arial Rounded MT Bold" panose="020F0704030504030204" pitchFamily="34" charset="0"/>
                      </a:rPr>
                      <a:t>Simulated Discharge</a:t>
                    </a:r>
                    <a:endParaRPr lang="en-US" b="1" dirty="0">
                      <a:solidFill>
                        <a:srgbClr val="04617B">
                          <a:lumMod val="75000"/>
                        </a:srgbClr>
                      </a:solidFill>
                      <a:latin typeface="Arial Rounded MT Bold" panose="020F0704030504030204" pitchFamily="34" charset="0"/>
                    </a:endParaRPr>
                  </a:p>
                </p:txBody>
              </p:sp>
              <p:sp>
                <p:nvSpPr>
                  <p:cNvPr id="20" name="Rounded Rectangle 19"/>
                  <p:cNvSpPr/>
                  <p:nvPr/>
                </p:nvSpPr>
                <p:spPr>
                  <a:xfrm>
                    <a:off x="107504" y="3101182"/>
                    <a:ext cx="1120395" cy="1100013"/>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en-US" sz="1200" b="1" dirty="0">
                        <a:solidFill>
                          <a:srgbClr val="C00000"/>
                        </a:solidFill>
                        <a:latin typeface="Arial Rounded MT Bold" panose="020F0704030504030204" pitchFamily="34" charset="0"/>
                      </a:rPr>
                      <a:t>Reservoir Operation </a:t>
                    </a:r>
                    <a:r>
                      <a:rPr lang="en-US" sz="1200" b="1" dirty="0" smtClean="0">
                        <a:solidFill>
                          <a:srgbClr val="C00000"/>
                        </a:solidFill>
                        <a:latin typeface="Arial Rounded MT Bold" panose="020F0704030504030204" pitchFamily="34" charset="0"/>
                      </a:rPr>
                      <a:t>Model</a:t>
                    </a:r>
                    <a:endParaRPr lang="en-US" sz="1200" dirty="0">
                      <a:solidFill>
                        <a:srgbClr val="C00000"/>
                      </a:solidFill>
                      <a:latin typeface="Arial Rounded MT Bold" panose="020F0704030504030204" pitchFamily="34" charset="0"/>
                    </a:endParaRPr>
                  </a:p>
                </p:txBody>
              </p:sp>
              <p:sp>
                <p:nvSpPr>
                  <p:cNvPr id="21" name="Rounded Rectangle 20"/>
                  <p:cNvSpPr/>
                  <p:nvPr/>
                </p:nvSpPr>
                <p:spPr>
                  <a:xfrm>
                    <a:off x="827584" y="1125150"/>
                    <a:ext cx="3052698" cy="1457733"/>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fontAlgn="auto">
                      <a:spcBef>
                        <a:spcPts val="0"/>
                      </a:spcBef>
                      <a:spcAft>
                        <a:spcPts val="0"/>
                      </a:spcAft>
                    </a:pPr>
                    <a:r>
                      <a:rPr lang="en-US" sz="2400" b="1" dirty="0" smtClean="0">
                        <a:solidFill>
                          <a:srgbClr val="1F497D"/>
                        </a:solidFill>
                        <a:latin typeface="Arial Rounded MT Bold" panose="020F0704030504030204" pitchFamily="34" charset="0"/>
                      </a:rPr>
                      <a:t>Hydrologic Model</a:t>
                    </a:r>
                  </a:p>
                  <a:p>
                    <a:pPr algn="ctr" fontAlgn="auto">
                      <a:spcBef>
                        <a:spcPts val="0"/>
                      </a:spcBef>
                      <a:spcAft>
                        <a:spcPts val="0"/>
                      </a:spcAft>
                    </a:pPr>
                    <a:r>
                      <a:rPr lang="en-US" sz="1200" b="1" dirty="0" smtClean="0">
                        <a:solidFill>
                          <a:srgbClr val="1F497D"/>
                        </a:solidFill>
                        <a:latin typeface="Arial Rounded MT Bold" panose="020F0704030504030204" pitchFamily="34" charset="0"/>
                      </a:rPr>
                      <a:t>Based on Infiltration Variable Capacity concept</a:t>
                    </a:r>
                    <a:endParaRPr lang="en-US" sz="1200" b="1" dirty="0">
                      <a:solidFill>
                        <a:prstClr val="black"/>
                      </a:solidFill>
                      <a:latin typeface="Arial Rounded MT Bold" panose="020F0704030504030204" pitchFamily="34" charset="0"/>
                    </a:endParaRPr>
                  </a:p>
                </p:txBody>
              </p:sp>
              <p:sp>
                <p:nvSpPr>
                  <p:cNvPr id="25" name="Right Arrow 24"/>
                  <p:cNvSpPr/>
                  <p:nvPr/>
                </p:nvSpPr>
                <p:spPr>
                  <a:xfrm rot="10800000">
                    <a:off x="3989197" y="1278585"/>
                    <a:ext cx="2385368" cy="219535"/>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a:solidFill>
                        <a:prstClr val="white"/>
                      </a:solidFill>
                      <a:latin typeface="Arial Rounded MT Bold" panose="020F0704030504030204" pitchFamily="34" charset="0"/>
                    </a:endParaRPr>
                  </a:p>
                </p:txBody>
              </p:sp>
            </p:grpSp>
            <p:sp>
              <p:nvSpPr>
                <p:cNvPr id="39" name="Freeform 38"/>
                <p:cNvSpPr/>
                <p:nvPr/>
              </p:nvSpPr>
              <p:spPr>
                <a:xfrm>
                  <a:off x="-36512" y="935915"/>
                  <a:ext cx="8856984" cy="5056094"/>
                </a:xfrm>
                <a:custGeom>
                  <a:avLst/>
                  <a:gdLst>
                    <a:gd name="connsiteX0" fmla="*/ 0 w 8455511"/>
                    <a:gd name="connsiteY0" fmla="*/ 43031 h 5056094"/>
                    <a:gd name="connsiteX1" fmla="*/ 0 w 8455511"/>
                    <a:gd name="connsiteY1" fmla="*/ 5056094 h 5056094"/>
                    <a:gd name="connsiteX2" fmla="*/ 4539727 w 8455511"/>
                    <a:gd name="connsiteY2" fmla="*/ 5056094 h 5056094"/>
                    <a:gd name="connsiteX3" fmla="*/ 4539727 w 8455511"/>
                    <a:gd name="connsiteY3" fmla="*/ 860612 h 5056094"/>
                    <a:gd name="connsiteX4" fmla="*/ 8455511 w 8455511"/>
                    <a:gd name="connsiteY4" fmla="*/ 860612 h 5056094"/>
                    <a:gd name="connsiteX5" fmla="*/ 8455511 w 8455511"/>
                    <a:gd name="connsiteY5" fmla="*/ 0 h 5056094"/>
                    <a:gd name="connsiteX6" fmla="*/ 0 w 8455511"/>
                    <a:gd name="connsiteY6" fmla="*/ 43031 h 50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5511" h="5056094">
                      <a:moveTo>
                        <a:pt x="0" y="43031"/>
                      </a:moveTo>
                      <a:lnTo>
                        <a:pt x="0" y="5056094"/>
                      </a:lnTo>
                      <a:lnTo>
                        <a:pt x="4539727" y="5056094"/>
                      </a:lnTo>
                      <a:lnTo>
                        <a:pt x="4539727" y="860612"/>
                      </a:lnTo>
                      <a:lnTo>
                        <a:pt x="8455511" y="860612"/>
                      </a:lnTo>
                      <a:lnTo>
                        <a:pt x="8455511" y="0"/>
                      </a:lnTo>
                      <a:lnTo>
                        <a:pt x="0" y="43031"/>
                      </a:lnTo>
                      <a:close/>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sp>
            <p:nvSpPr>
              <p:cNvPr id="26" name="Right Arrow 25"/>
              <p:cNvSpPr/>
              <p:nvPr/>
            </p:nvSpPr>
            <p:spPr>
              <a:xfrm rot="5400000">
                <a:off x="2065121" y="4520090"/>
                <a:ext cx="521639" cy="219533"/>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a:solidFill>
                    <a:prstClr val="white"/>
                  </a:solidFill>
                  <a:latin typeface="Arial Rounded MT Bold" panose="020F0704030504030204" pitchFamily="34" charset="0"/>
                </a:endParaRPr>
              </a:p>
            </p:txBody>
          </p:sp>
        </p:grpSp>
        <p:sp>
          <p:nvSpPr>
            <p:cNvPr id="22" name="Rounded Rectangle 21"/>
            <p:cNvSpPr/>
            <p:nvPr/>
          </p:nvSpPr>
          <p:spPr>
            <a:xfrm>
              <a:off x="3347864" y="3121075"/>
              <a:ext cx="1120395" cy="1099861"/>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en-US" sz="1200" b="1" dirty="0" smtClean="0">
                  <a:solidFill>
                    <a:srgbClr val="C00000"/>
                  </a:solidFill>
                  <a:latin typeface="Arial Rounded MT Bold" panose="020F0704030504030204" pitchFamily="34" charset="0"/>
                </a:rPr>
                <a:t>Inundation  Model</a:t>
              </a:r>
              <a:endParaRPr lang="en-US" sz="1200" dirty="0">
                <a:solidFill>
                  <a:srgbClr val="C00000"/>
                </a:solidFill>
                <a:latin typeface="Arial Rounded MT Bold" panose="020F0704030504030204" pitchFamily="34" charset="0"/>
              </a:endParaRPr>
            </a:p>
          </p:txBody>
        </p:sp>
        <p:sp>
          <p:nvSpPr>
            <p:cNvPr id="24" name="Rounded Rectangle 23"/>
            <p:cNvSpPr/>
            <p:nvPr/>
          </p:nvSpPr>
          <p:spPr>
            <a:xfrm>
              <a:off x="4718382" y="1859152"/>
              <a:ext cx="1656184" cy="627498"/>
            </a:xfrm>
            <a:prstGeom prst="roundRect">
              <a:avLst/>
            </a:prstGeom>
            <a:ln w="9525">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fontAlgn="auto">
                <a:spcBef>
                  <a:spcPts val="0"/>
                </a:spcBef>
                <a:spcAft>
                  <a:spcPts val="0"/>
                </a:spcAft>
              </a:pPr>
              <a:r>
                <a:rPr lang="en-US" sz="1200" b="1" dirty="0" smtClean="0">
                  <a:solidFill>
                    <a:srgbClr val="1F497D"/>
                  </a:solidFill>
                  <a:latin typeface="Arial Rounded MT Bold" panose="020F0704030504030204" pitchFamily="34" charset="0"/>
                </a:rPr>
                <a:t>Bias Correction</a:t>
              </a:r>
            </a:p>
          </p:txBody>
        </p:sp>
      </p:grpSp>
      <p:grpSp>
        <p:nvGrpSpPr>
          <p:cNvPr id="49" name="Group 48"/>
          <p:cNvGrpSpPr/>
          <p:nvPr/>
        </p:nvGrpSpPr>
        <p:grpSpPr>
          <a:xfrm>
            <a:off x="3923927" y="4889053"/>
            <a:ext cx="4968553" cy="1296296"/>
            <a:chOff x="3923927" y="2823553"/>
            <a:chExt cx="4968553" cy="2432596"/>
          </a:xfrm>
        </p:grpSpPr>
        <p:sp>
          <p:nvSpPr>
            <p:cNvPr id="27" name="Rounded Rectangle 26"/>
            <p:cNvSpPr/>
            <p:nvPr/>
          </p:nvSpPr>
          <p:spPr>
            <a:xfrm>
              <a:off x="5436096" y="2823553"/>
              <a:ext cx="1604412" cy="2432596"/>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fontAlgn="auto">
                <a:spcBef>
                  <a:spcPts val="0"/>
                </a:spcBef>
                <a:spcAft>
                  <a:spcPts val="0"/>
                </a:spcAft>
              </a:pPr>
              <a:r>
                <a:rPr lang="en-US" b="1" dirty="0" smtClean="0">
                  <a:solidFill>
                    <a:srgbClr val="1F497D"/>
                  </a:solidFill>
                  <a:latin typeface="Arial Rounded MT Bold" panose="020F0704030504030204" pitchFamily="34" charset="0"/>
                </a:rPr>
                <a:t>Frequency Analysis of future discharge</a:t>
              </a:r>
            </a:p>
          </p:txBody>
        </p:sp>
        <p:sp>
          <p:nvSpPr>
            <p:cNvPr id="28" name="Right Arrow 27"/>
            <p:cNvSpPr/>
            <p:nvPr/>
          </p:nvSpPr>
          <p:spPr>
            <a:xfrm>
              <a:off x="3923927" y="3904579"/>
              <a:ext cx="1512169" cy="219533"/>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a:solidFill>
                  <a:prstClr val="white"/>
                </a:solidFill>
                <a:latin typeface="Arial Rounded MT Bold" panose="020F0704030504030204" pitchFamily="34" charset="0"/>
              </a:endParaRPr>
            </a:p>
          </p:txBody>
        </p:sp>
        <p:sp>
          <p:nvSpPr>
            <p:cNvPr id="29" name="Rounded Rectangle 28"/>
            <p:cNvSpPr/>
            <p:nvPr/>
          </p:nvSpPr>
          <p:spPr>
            <a:xfrm>
              <a:off x="7485318" y="3499195"/>
              <a:ext cx="1407162" cy="1515675"/>
            </a:xfrm>
            <a:prstGeom prst="roundRect">
              <a:avLst/>
            </a:prstGeom>
            <a:ln w="9525">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fontAlgn="auto">
                <a:spcBef>
                  <a:spcPts val="0"/>
                </a:spcBef>
                <a:spcAft>
                  <a:spcPts val="0"/>
                </a:spcAft>
              </a:pPr>
              <a:r>
                <a:rPr lang="en-US" sz="1400" b="1" dirty="0" smtClean="0">
                  <a:solidFill>
                    <a:srgbClr val="1F497D"/>
                  </a:solidFill>
                  <a:latin typeface="Arial Rounded MT Bold" panose="020F0704030504030204" pitchFamily="34" charset="0"/>
                </a:rPr>
                <a:t>Final result for </a:t>
              </a:r>
              <a:r>
                <a:rPr lang="en-US" sz="1400" b="1" dirty="0">
                  <a:solidFill>
                    <a:srgbClr val="1F497D"/>
                  </a:solidFill>
                  <a:latin typeface="Arial Rounded MT Bold" panose="020F0704030504030204" pitchFamily="34" charset="0"/>
                </a:rPr>
                <a:t>f</a:t>
              </a:r>
              <a:r>
                <a:rPr lang="en-US" sz="1400" b="1" dirty="0" smtClean="0">
                  <a:solidFill>
                    <a:srgbClr val="1F497D"/>
                  </a:solidFill>
                  <a:latin typeface="Arial Rounded MT Bold" panose="020F0704030504030204" pitchFamily="34" charset="0"/>
                </a:rPr>
                <a:t>uture assessment</a:t>
              </a:r>
            </a:p>
          </p:txBody>
        </p:sp>
        <p:sp>
          <p:nvSpPr>
            <p:cNvPr id="30" name="Right Arrow 29"/>
            <p:cNvSpPr/>
            <p:nvPr/>
          </p:nvSpPr>
          <p:spPr>
            <a:xfrm>
              <a:off x="7062024" y="3904580"/>
              <a:ext cx="396000" cy="219533"/>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a:solidFill>
                  <a:prstClr val="white"/>
                </a:solidFill>
                <a:latin typeface="Arial Rounded MT Bold" panose="020F0704030504030204" pitchFamily="34" charset="0"/>
              </a:endParaRPr>
            </a:p>
          </p:txBody>
        </p:sp>
      </p:grpSp>
      <p:sp>
        <p:nvSpPr>
          <p:cNvPr id="57" name="Slide Number Placeholder 11"/>
          <p:cNvSpPr>
            <a:spLocks noGrp="1"/>
          </p:cNvSpPr>
          <p:nvPr>
            <p:ph type="sldNum" sz="quarter" idx="12"/>
          </p:nvPr>
        </p:nvSpPr>
        <p:spPr>
          <a:xfrm>
            <a:off x="7010400" y="6481142"/>
            <a:ext cx="2133600" cy="476250"/>
          </a:xfrm>
          <a:prstGeom prst="rect">
            <a:avLst/>
          </a:prstGeom>
        </p:spPr>
        <p:txBody>
          <a:bodyPr/>
          <a:lstStyle/>
          <a:p>
            <a:fld id="{2043A9A4-6309-419F-95A3-1E000716F82F}" type="slidenum">
              <a:rPr kumimoji="1" lang="ja-JP" altLang="en-US" smtClean="0">
                <a:solidFill>
                  <a:prstClr val="black"/>
                </a:solidFill>
              </a:rPr>
              <a:pPr/>
              <a:t>31</a:t>
            </a:fld>
            <a:endParaRPr kumimoji="1" lang="ja-JP" altLang="en-US" dirty="0">
              <a:solidFill>
                <a:prstClr val="black"/>
              </a:solidFill>
            </a:endParaRPr>
          </a:p>
        </p:txBody>
      </p:sp>
    </p:spTree>
    <p:extLst>
      <p:ext uri="{BB962C8B-B14F-4D97-AF65-F5344CB8AC3E}">
        <p14:creationId xmlns:p14="http://schemas.microsoft.com/office/powerpoint/2010/main" val="8224329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395536" y="1766765"/>
            <a:ext cx="3600400" cy="4824536"/>
            <a:chOff x="15903" y="1340768"/>
            <a:chExt cx="4052417" cy="5483408"/>
          </a:xfrm>
        </p:grpSpPr>
        <p:pic>
          <p:nvPicPr>
            <p:cNvPr id="3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78" y="1340768"/>
              <a:ext cx="3976058" cy="542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Freeform 46"/>
            <p:cNvSpPr/>
            <p:nvPr/>
          </p:nvSpPr>
          <p:spPr>
            <a:xfrm>
              <a:off x="15903" y="1340768"/>
              <a:ext cx="1200647" cy="2337684"/>
            </a:xfrm>
            <a:custGeom>
              <a:avLst/>
              <a:gdLst>
                <a:gd name="connsiteX0" fmla="*/ 7951 w 1200647"/>
                <a:gd name="connsiteY0" fmla="*/ 0 h 2337684"/>
                <a:gd name="connsiteX1" fmla="*/ 1200647 w 1200647"/>
                <a:gd name="connsiteY1" fmla="*/ 0 h 2337684"/>
                <a:gd name="connsiteX2" fmla="*/ 1200647 w 1200647"/>
                <a:gd name="connsiteY2" fmla="*/ 1773141 h 2337684"/>
                <a:gd name="connsiteX3" fmla="*/ 795130 w 1200647"/>
                <a:gd name="connsiteY3" fmla="*/ 1773141 h 2337684"/>
                <a:gd name="connsiteX4" fmla="*/ 795130 w 1200647"/>
                <a:gd name="connsiteY4" fmla="*/ 2337684 h 2337684"/>
                <a:gd name="connsiteX5" fmla="*/ 198782 w 1200647"/>
                <a:gd name="connsiteY5" fmla="*/ 2337684 h 2337684"/>
                <a:gd name="connsiteX6" fmla="*/ 198782 w 1200647"/>
                <a:gd name="connsiteY6" fmla="*/ 1749287 h 2337684"/>
                <a:gd name="connsiteX7" fmla="*/ 0 w 1200647"/>
                <a:gd name="connsiteY7" fmla="*/ 1749287 h 2337684"/>
                <a:gd name="connsiteX8" fmla="*/ 7951 w 1200647"/>
                <a:gd name="connsiteY8" fmla="*/ 0 h 233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647" h="2337684">
                  <a:moveTo>
                    <a:pt x="7951" y="0"/>
                  </a:moveTo>
                  <a:lnTo>
                    <a:pt x="1200647" y="0"/>
                  </a:lnTo>
                  <a:lnTo>
                    <a:pt x="1200647" y="1773141"/>
                  </a:lnTo>
                  <a:lnTo>
                    <a:pt x="795130" y="1773141"/>
                  </a:lnTo>
                  <a:lnTo>
                    <a:pt x="795130" y="2337684"/>
                  </a:lnTo>
                  <a:lnTo>
                    <a:pt x="198782" y="2337684"/>
                  </a:lnTo>
                  <a:lnTo>
                    <a:pt x="198782" y="1749287"/>
                  </a:lnTo>
                  <a:lnTo>
                    <a:pt x="0" y="1749287"/>
                  </a:lnTo>
                  <a:cubicBezTo>
                    <a:pt x="2650" y="1166191"/>
                    <a:pt x="5301" y="583096"/>
                    <a:pt x="7951" y="0"/>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a:solidFill>
                  <a:srgbClr val="FF0000"/>
                </a:solidFill>
                <a:latin typeface="Arial Rounded MT Bold" pitchFamily="34" charset="0"/>
              </a:endParaRPr>
            </a:p>
          </p:txBody>
        </p:sp>
        <p:sp>
          <p:nvSpPr>
            <p:cNvPr id="48" name="Freeform 47"/>
            <p:cNvSpPr/>
            <p:nvPr/>
          </p:nvSpPr>
          <p:spPr>
            <a:xfrm>
              <a:off x="1001864" y="3068960"/>
              <a:ext cx="1399430" cy="1351722"/>
            </a:xfrm>
            <a:custGeom>
              <a:avLst/>
              <a:gdLst>
                <a:gd name="connsiteX0" fmla="*/ 0 w 1399430"/>
                <a:gd name="connsiteY0" fmla="*/ 0 h 1351722"/>
                <a:gd name="connsiteX1" fmla="*/ 1399430 w 1399430"/>
                <a:gd name="connsiteY1" fmla="*/ 0 h 1351722"/>
                <a:gd name="connsiteX2" fmla="*/ 1399430 w 1399430"/>
                <a:gd name="connsiteY2" fmla="*/ 1351722 h 1351722"/>
                <a:gd name="connsiteX3" fmla="*/ 0 w 1399430"/>
                <a:gd name="connsiteY3" fmla="*/ 1351722 h 1351722"/>
                <a:gd name="connsiteX4" fmla="*/ 0 w 1399430"/>
                <a:gd name="connsiteY4" fmla="*/ 0 h 1351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430" h="1351722">
                  <a:moveTo>
                    <a:pt x="0" y="0"/>
                  </a:moveTo>
                  <a:lnTo>
                    <a:pt x="1399430" y="0"/>
                  </a:lnTo>
                  <a:lnTo>
                    <a:pt x="1399430" y="1351722"/>
                  </a:lnTo>
                  <a:lnTo>
                    <a:pt x="0" y="1351722"/>
                  </a:lnTo>
                  <a:lnTo>
                    <a:pt x="0" y="0"/>
                  </a:lnTo>
                  <a:close/>
                </a:path>
              </a:pathLst>
            </a:cu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a:solidFill>
                  <a:prstClr val="white"/>
                </a:solidFill>
                <a:latin typeface="Arial Rounded MT Bold" pitchFamily="34" charset="0"/>
              </a:endParaRPr>
            </a:p>
          </p:txBody>
        </p:sp>
        <p:grpSp>
          <p:nvGrpSpPr>
            <p:cNvPr id="51" name="Group 50"/>
            <p:cNvGrpSpPr/>
            <p:nvPr/>
          </p:nvGrpSpPr>
          <p:grpSpPr>
            <a:xfrm>
              <a:off x="2555776" y="4420682"/>
              <a:ext cx="1512544" cy="2403494"/>
              <a:chOff x="2771800" y="4364142"/>
              <a:chExt cx="1512544" cy="2403494"/>
            </a:xfrm>
          </p:grpSpPr>
          <p:pic>
            <p:nvPicPr>
              <p:cNvPr id="52" name="Picture 5" descr="E:\Photo\Thailand_Topograph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4364142"/>
                <a:ext cx="1512544" cy="2403494"/>
              </a:xfrm>
              <a:prstGeom prst="rect">
                <a:avLst/>
              </a:prstGeom>
              <a:noFill/>
              <a:extLst>
                <a:ext uri="{909E8E84-426E-40DD-AFC4-6F175D3DCCD1}">
                  <a14:hiddenFill xmlns:a14="http://schemas.microsoft.com/office/drawing/2010/main">
                    <a:solidFill>
                      <a:srgbClr val="FFFFFF"/>
                    </a:solidFill>
                  </a14:hiddenFill>
                </a:ext>
              </a:extLst>
            </p:spPr>
          </p:pic>
          <p:sp>
            <p:nvSpPr>
              <p:cNvPr id="53" name="Freeform 52"/>
              <p:cNvSpPr/>
              <p:nvPr/>
            </p:nvSpPr>
            <p:spPr>
              <a:xfrm>
                <a:off x="3166130" y="4664566"/>
                <a:ext cx="215426" cy="576064"/>
              </a:xfrm>
              <a:custGeom>
                <a:avLst/>
                <a:gdLst>
                  <a:gd name="connsiteX0" fmla="*/ 7951 w 1200647"/>
                  <a:gd name="connsiteY0" fmla="*/ 0 h 2337684"/>
                  <a:gd name="connsiteX1" fmla="*/ 1200647 w 1200647"/>
                  <a:gd name="connsiteY1" fmla="*/ 0 h 2337684"/>
                  <a:gd name="connsiteX2" fmla="*/ 1200647 w 1200647"/>
                  <a:gd name="connsiteY2" fmla="*/ 1773141 h 2337684"/>
                  <a:gd name="connsiteX3" fmla="*/ 795130 w 1200647"/>
                  <a:gd name="connsiteY3" fmla="*/ 1773141 h 2337684"/>
                  <a:gd name="connsiteX4" fmla="*/ 795130 w 1200647"/>
                  <a:gd name="connsiteY4" fmla="*/ 2337684 h 2337684"/>
                  <a:gd name="connsiteX5" fmla="*/ 198782 w 1200647"/>
                  <a:gd name="connsiteY5" fmla="*/ 2337684 h 2337684"/>
                  <a:gd name="connsiteX6" fmla="*/ 198782 w 1200647"/>
                  <a:gd name="connsiteY6" fmla="*/ 1749287 h 2337684"/>
                  <a:gd name="connsiteX7" fmla="*/ 0 w 1200647"/>
                  <a:gd name="connsiteY7" fmla="*/ 1749287 h 2337684"/>
                  <a:gd name="connsiteX8" fmla="*/ 7951 w 1200647"/>
                  <a:gd name="connsiteY8" fmla="*/ 0 h 233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647" h="2337684">
                    <a:moveTo>
                      <a:pt x="7951" y="0"/>
                    </a:moveTo>
                    <a:lnTo>
                      <a:pt x="1200647" y="0"/>
                    </a:lnTo>
                    <a:lnTo>
                      <a:pt x="1200647" y="1773141"/>
                    </a:lnTo>
                    <a:lnTo>
                      <a:pt x="795130" y="1773141"/>
                    </a:lnTo>
                    <a:lnTo>
                      <a:pt x="795130" y="2337684"/>
                    </a:lnTo>
                    <a:lnTo>
                      <a:pt x="198782" y="2337684"/>
                    </a:lnTo>
                    <a:lnTo>
                      <a:pt x="198782" y="1749287"/>
                    </a:lnTo>
                    <a:lnTo>
                      <a:pt x="0" y="1749287"/>
                    </a:lnTo>
                    <a:cubicBezTo>
                      <a:pt x="2650" y="1166191"/>
                      <a:pt x="5301" y="583096"/>
                      <a:pt x="7951" y="0"/>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a:solidFill>
                    <a:srgbClr val="FF0000"/>
                  </a:solidFill>
                  <a:latin typeface="Arial Rounded MT Bold" pitchFamily="34" charset="0"/>
                </a:endParaRPr>
              </a:p>
            </p:txBody>
          </p:sp>
          <p:sp>
            <p:nvSpPr>
              <p:cNvPr id="54" name="Freeform 53"/>
              <p:cNvSpPr/>
              <p:nvPr/>
            </p:nvSpPr>
            <p:spPr>
              <a:xfrm>
                <a:off x="3348260" y="5024606"/>
                <a:ext cx="262874" cy="253912"/>
              </a:xfrm>
              <a:custGeom>
                <a:avLst/>
                <a:gdLst>
                  <a:gd name="connsiteX0" fmla="*/ 0 w 1399430"/>
                  <a:gd name="connsiteY0" fmla="*/ 0 h 1351722"/>
                  <a:gd name="connsiteX1" fmla="*/ 1399430 w 1399430"/>
                  <a:gd name="connsiteY1" fmla="*/ 0 h 1351722"/>
                  <a:gd name="connsiteX2" fmla="*/ 1399430 w 1399430"/>
                  <a:gd name="connsiteY2" fmla="*/ 1351722 h 1351722"/>
                  <a:gd name="connsiteX3" fmla="*/ 0 w 1399430"/>
                  <a:gd name="connsiteY3" fmla="*/ 1351722 h 1351722"/>
                  <a:gd name="connsiteX4" fmla="*/ 0 w 1399430"/>
                  <a:gd name="connsiteY4" fmla="*/ 0 h 1351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430" h="1351722">
                    <a:moveTo>
                      <a:pt x="0" y="0"/>
                    </a:moveTo>
                    <a:lnTo>
                      <a:pt x="1399430" y="0"/>
                    </a:lnTo>
                    <a:lnTo>
                      <a:pt x="1399430" y="1351722"/>
                    </a:lnTo>
                    <a:lnTo>
                      <a:pt x="0" y="1351722"/>
                    </a:lnTo>
                    <a:lnTo>
                      <a:pt x="0" y="0"/>
                    </a:lnTo>
                    <a:close/>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a:solidFill>
                    <a:srgbClr val="0000FF"/>
                  </a:solidFill>
                  <a:latin typeface="Arial Rounded MT Bold" pitchFamily="34" charset="0"/>
                </a:endParaRPr>
              </a:p>
            </p:txBody>
          </p:sp>
        </p:grpSp>
      </p:grpSp>
      <p:sp>
        <p:nvSpPr>
          <p:cNvPr id="17" name="TextBox 16"/>
          <p:cNvSpPr txBox="1"/>
          <p:nvPr/>
        </p:nvSpPr>
        <p:spPr>
          <a:xfrm>
            <a:off x="107504" y="776898"/>
            <a:ext cx="8928992" cy="830997"/>
          </a:xfrm>
          <a:prstGeom prst="rect">
            <a:avLst/>
          </a:prstGeom>
          <a:noFill/>
        </p:spPr>
        <p:txBody>
          <a:bodyPr wrap="square" rtlCol="0">
            <a:spAutoFit/>
          </a:bodyPr>
          <a:lstStyle/>
          <a:p>
            <a:pPr fontAlgn="auto">
              <a:spcBef>
                <a:spcPts val="0"/>
              </a:spcBef>
              <a:spcAft>
                <a:spcPts val="0"/>
              </a:spcAft>
            </a:pPr>
            <a:r>
              <a:rPr lang="en-US" sz="2400" dirty="0" smtClean="0">
                <a:solidFill>
                  <a:srgbClr val="0000CC"/>
                </a:solidFill>
                <a:latin typeface="Arial Rounded MT Bold" pitchFamily="34" charset="0"/>
                <a:ea typeface="+mn-ea"/>
              </a:rPr>
              <a:t>For each 20km grid, a conceptual model with variable  </a:t>
            </a:r>
            <a:r>
              <a:rPr lang="en-US" sz="2400" dirty="0">
                <a:solidFill>
                  <a:srgbClr val="0000CC"/>
                </a:solidFill>
                <a:latin typeface="Arial Rounded MT Bold" pitchFamily="34" charset="0"/>
                <a:ea typeface="+mn-ea"/>
              </a:rPr>
              <a:t>infiltration </a:t>
            </a:r>
            <a:r>
              <a:rPr lang="en-US" sz="2400" dirty="0" smtClean="0">
                <a:solidFill>
                  <a:srgbClr val="0000CC"/>
                </a:solidFill>
                <a:latin typeface="Arial Rounded MT Bold" pitchFamily="34" charset="0"/>
                <a:ea typeface="+mn-ea"/>
              </a:rPr>
              <a:t>capacity concept is applied.</a:t>
            </a:r>
            <a:endParaRPr lang="en-US" sz="2400" dirty="0">
              <a:solidFill>
                <a:srgbClr val="0000CC"/>
              </a:solidFill>
              <a:latin typeface="Arial Rounded MT Bold" pitchFamily="34" charset="0"/>
              <a:ea typeface="+mn-ea"/>
            </a:endParaRPr>
          </a:p>
        </p:txBody>
      </p:sp>
      <p:grpSp>
        <p:nvGrpSpPr>
          <p:cNvPr id="3" name="Group 2"/>
          <p:cNvGrpSpPr/>
          <p:nvPr/>
        </p:nvGrpSpPr>
        <p:grpSpPr>
          <a:xfrm>
            <a:off x="4855710" y="2420888"/>
            <a:ext cx="3532714" cy="4320480"/>
            <a:chOff x="119937" y="1268760"/>
            <a:chExt cx="4163172" cy="5076821"/>
          </a:xfrm>
        </p:grpSpPr>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937" y="1268760"/>
              <a:ext cx="3803992" cy="4342087"/>
            </a:xfrm>
            <a:prstGeom prst="rect">
              <a:avLst/>
            </a:prstGeom>
            <a:solidFill>
              <a:schemeClr val="bg1"/>
            </a:solidFill>
            <a:ln>
              <a:noFill/>
            </a:ln>
            <a:effectLst/>
            <a:extLst/>
          </p:spPr>
        </p:pic>
        <p:sp>
          <p:nvSpPr>
            <p:cNvPr id="26" name="Rectangle 25"/>
            <p:cNvSpPr/>
            <p:nvPr/>
          </p:nvSpPr>
          <p:spPr>
            <a:xfrm>
              <a:off x="551984" y="5013176"/>
              <a:ext cx="1593087" cy="54386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400">
                <a:solidFill>
                  <a:srgbClr val="00B0F0"/>
                </a:solidFill>
                <a:latin typeface="Arial Rounded MT Bold" pitchFamily="34" charset="0"/>
              </a:endParaRPr>
            </a:p>
          </p:txBody>
        </p:sp>
        <p:sp>
          <p:nvSpPr>
            <p:cNvPr id="27" name="TextBox 26"/>
            <p:cNvSpPr txBox="1"/>
            <p:nvPr/>
          </p:nvSpPr>
          <p:spPr>
            <a:xfrm>
              <a:off x="551984" y="5500528"/>
              <a:ext cx="1207382" cy="261610"/>
            </a:xfrm>
            <a:prstGeom prst="rect">
              <a:avLst/>
            </a:prstGeom>
            <a:noFill/>
          </p:spPr>
          <p:txBody>
            <a:bodyPr wrap="none" rtlCol="0">
              <a:spAutoFit/>
            </a:bodyPr>
            <a:lstStyle/>
            <a:p>
              <a:pPr fontAlgn="auto">
                <a:spcBef>
                  <a:spcPts val="0"/>
                </a:spcBef>
                <a:spcAft>
                  <a:spcPts val="0"/>
                </a:spcAft>
              </a:pPr>
              <a:r>
                <a:rPr lang="en-US" altLang="ja-JP" sz="1100" b="1" dirty="0" smtClean="0">
                  <a:solidFill>
                    <a:srgbClr val="C00000"/>
                  </a:solidFill>
                  <a:latin typeface="Arial Rounded MT Bold" pitchFamily="34" charset="0"/>
                  <a:ea typeface="HGP明朝E"/>
                </a:rPr>
                <a:t>Surface Runoff</a:t>
              </a:r>
              <a:endParaRPr lang="ja-JP" altLang="en-US" sz="1100" b="1" dirty="0">
                <a:solidFill>
                  <a:srgbClr val="C00000"/>
                </a:solidFill>
                <a:latin typeface="Arial Rounded MT Bold" pitchFamily="34" charset="0"/>
                <a:ea typeface="HGP明朝E"/>
              </a:endParaRPr>
            </a:p>
          </p:txBody>
        </p:sp>
        <p:cxnSp>
          <p:nvCxnSpPr>
            <p:cNvPr id="28" name="Elbow Connector 27"/>
            <p:cNvCxnSpPr/>
            <p:nvPr/>
          </p:nvCxnSpPr>
          <p:spPr>
            <a:xfrm rot="5400000">
              <a:off x="-593829" y="3494693"/>
              <a:ext cx="2579658" cy="288032"/>
            </a:xfrm>
            <a:prstGeom prst="bentConnector3">
              <a:avLst>
                <a:gd name="adj1" fmla="val 4483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496200" y="3287385"/>
              <a:ext cx="1080120" cy="40678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400">
                <a:solidFill>
                  <a:srgbClr val="FF0000"/>
                </a:solidFill>
                <a:latin typeface="Arial Rounded MT Bold" pitchFamily="34" charset="0"/>
              </a:endParaRPr>
            </a:p>
          </p:txBody>
        </p:sp>
        <p:sp>
          <p:nvSpPr>
            <p:cNvPr id="30" name="TextBox 29"/>
            <p:cNvSpPr txBox="1"/>
            <p:nvPr/>
          </p:nvSpPr>
          <p:spPr>
            <a:xfrm>
              <a:off x="2507630" y="3622164"/>
              <a:ext cx="1058303" cy="253916"/>
            </a:xfrm>
            <a:prstGeom prst="rect">
              <a:avLst/>
            </a:prstGeom>
            <a:noFill/>
          </p:spPr>
          <p:txBody>
            <a:bodyPr wrap="none" rtlCol="0">
              <a:spAutoFit/>
            </a:bodyPr>
            <a:lstStyle/>
            <a:p>
              <a:pPr fontAlgn="auto">
                <a:spcBef>
                  <a:spcPts val="0"/>
                </a:spcBef>
                <a:spcAft>
                  <a:spcPts val="0"/>
                </a:spcAft>
              </a:pPr>
              <a:r>
                <a:rPr lang="en-US" altLang="ja-JP" sz="1050" b="1" dirty="0" smtClean="0">
                  <a:solidFill>
                    <a:srgbClr val="C00000"/>
                  </a:solidFill>
                  <a:latin typeface="Arial Rounded MT Bold" pitchFamily="34" charset="0"/>
                  <a:ea typeface="HGP明朝E"/>
                </a:rPr>
                <a:t>Groundwater</a:t>
              </a:r>
              <a:endParaRPr lang="ja-JP" altLang="en-US" sz="1050" b="1" dirty="0">
                <a:solidFill>
                  <a:srgbClr val="C00000"/>
                </a:solidFill>
                <a:latin typeface="Arial Rounded MT Bold" pitchFamily="34" charset="0"/>
                <a:ea typeface="HGP明朝E"/>
              </a:endParaRPr>
            </a:p>
          </p:txBody>
        </p:sp>
        <p:sp>
          <p:nvSpPr>
            <p:cNvPr id="31" name="Rectangle 30"/>
            <p:cNvSpPr/>
            <p:nvPr/>
          </p:nvSpPr>
          <p:spPr>
            <a:xfrm>
              <a:off x="2267744" y="4411851"/>
              <a:ext cx="1080120" cy="51668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400">
                <a:solidFill>
                  <a:srgbClr val="FF0000"/>
                </a:solidFill>
                <a:latin typeface="Arial Rounded MT Bold" pitchFamily="34" charset="0"/>
              </a:endParaRPr>
            </a:p>
          </p:txBody>
        </p:sp>
        <p:sp>
          <p:nvSpPr>
            <p:cNvPr id="32" name="TextBox 31"/>
            <p:cNvSpPr txBox="1"/>
            <p:nvPr/>
          </p:nvSpPr>
          <p:spPr>
            <a:xfrm>
              <a:off x="2132732" y="4160288"/>
              <a:ext cx="1418978" cy="261610"/>
            </a:xfrm>
            <a:prstGeom prst="rect">
              <a:avLst/>
            </a:prstGeom>
            <a:noFill/>
          </p:spPr>
          <p:txBody>
            <a:bodyPr wrap="none" rtlCol="0">
              <a:spAutoFit/>
            </a:bodyPr>
            <a:lstStyle/>
            <a:p>
              <a:pPr fontAlgn="auto">
                <a:spcBef>
                  <a:spcPts val="0"/>
                </a:spcBef>
                <a:spcAft>
                  <a:spcPts val="0"/>
                </a:spcAft>
              </a:pPr>
              <a:r>
                <a:rPr lang="en-US" altLang="ja-JP" sz="1100" b="1" dirty="0" smtClean="0">
                  <a:solidFill>
                    <a:srgbClr val="C00000"/>
                  </a:solidFill>
                  <a:latin typeface="Arial Rounded MT Bold" pitchFamily="34" charset="0"/>
                  <a:ea typeface="HGP明朝E"/>
                </a:rPr>
                <a:t>Subsurface runoff</a:t>
              </a:r>
              <a:endParaRPr lang="ja-JP" altLang="en-US" sz="1100" b="1" dirty="0">
                <a:solidFill>
                  <a:srgbClr val="C00000"/>
                </a:solidFill>
                <a:latin typeface="Arial Rounded MT Bold" pitchFamily="34" charset="0"/>
                <a:ea typeface="HGP明朝E"/>
              </a:endParaRPr>
            </a:p>
          </p:txBody>
        </p:sp>
        <p:sp>
          <p:nvSpPr>
            <p:cNvPr id="33" name="TextBox 32"/>
            <p:cNvSpPr txBox="1"/>
            <p:nvPr/>
          </p:nvSpPr>
          <p:spPr>
            <a:xfrm>
              <a:off x="1754563" y="5803097"/>
              <a:ext cx="2528546" cy="542484"/>
            </a:xfrm>
            <a:prstGeom prst="rect">
              <a:avLst/>
            </a:prstGeom>
            <a:noFill/>
            <a:ln w="57150" cmpd="dbl">
              <a:solidFill>
                <a:srgbClr val="0000FF"/>
              </a:solidFill>
            </a:ln>
          </p:spPr>
          <p:txBody>
            <a:bodyPr wrap="square" rtlCol="0">
              <a:spAutoFit/>
            </a:bodyPr>
            <a:lstStyle/>
            <a:p>
              <a:pPr fontAlgn="auto">
                <a:spcBef>
                  <a:spcPts val="0"/>
                </a:spcBef>
                <a:spcAft>
                  <a:spcPts val="0"/>
                </a:spcAft>
              </a:pPr>
              <a:r>
                <a:rPr lang="en-US" altLang="ja-JP" sz="2400" b="1" dirty="0" smtClean="0">
                  <a:solidFill>
                    <a:srgbClr val="C00000"/>
                  </a:solidFill>
                  <a:latin typeface="Arial Rounded MT Bold" pitchFamily="34" charset="0"/>
                  <a:ea typeface="HGP明朝E"/>
                </a:rPr>
                <a:t>Total Runoff</a:t>
              </a:r>
              <a:endParaRPr lang="ja-JP" altLang="en-US" sz="2400" b="1" dirty="0">
                <a:solidFill>
                  <a:srgbClr val="C00000"/>
                </a:solidFill>
                <a:latin typeface="Arial Rounded MT Bold" pitchFamily="34" charset="0"/>
                <a:ea typeface="HGP明朝E"/>
              </a:endParaRPr>
            </a:p>
          </p:txBody>
        </p:sp>
        <p:cxnSp>
          <p:nvCxnSpPr>
            <p:cNvPr id="34" name="Elbow Connector 33"/>
            <p:cNvCxnSpPr/>
            <p:nvPr/>
          </p:nvCxnSpPr>
          <p:spPr>
            <a:xfrm rot="16200000" flipH="1">
              <a:off x="2256865" y="5640986"/>
              <a:ext cx="317005" cy="7216"/>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1" idx="2"/>
            </p:cNvCxnSpPr>
            <p:nvPr/>
          </p:nvCxnSpPr>
          <p:spPr>
            <a:xfrm>
              <a:off x="2807804" y="4928538"/>
              <a:ext cx="0" cy="874559"/>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45071" y="5486091"/>
              <a:ext cx="273905"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38" name="Title 1"/>
          <p:cNvSpPr txBox="1">
            <a:spLocks/>
          </p:cNvSpPr>
          <p:nvPr/>
        </p:nvSpPr>
        <p:spPr>
          <a:xfrm>
            <a:off x="0" y="49776"/>
            <a:ext cx="9144000" cy="714928"/>
          </a:xfrm>
          <a:prstGeom prst="rect">
            <a:avLst/>
          </a:prstGeom>
          <a:noFill/>
        </p:spPr>
        <p:txBody>
          <a:bodyP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lvl="1" algn="ctr" fontAlgn="auto">
              <a:spcAft>
                <a:spcPts val="0"/>
              </a:spcAft>
            </a:pPr>
            <a:r>
              <a:rPr lang="en-US" altLang="ja-JP" sz="40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Runoff Model</a:t>
            </a:r>
            <a:endParaRPr lang="en-US" sz="40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4" name="Curved Left Arrow 3"/>
          <p:cNvSpPr/>
          <p:nvPr/>
        </p:nvSpPr>
        <p:spPr>
          <a:xfrm rot="15955774">
            <a:off x="3622977" y="761905"/>
            <a:ext cx="770353" cy="2939331"/>
          </a:xfrm>
          <a:prstGeom prst="curvedLeftArrow">
            <a:avLst>
              <a:gd name="adj1" fmla="val 25000"/>
              <a:gd name="adj2" fmla="val 50000"/>
              <a:gd name="adj3" fmla="val 34087"/>
            </a:avLst>
          </a:prstGeom>
          <a:solidFill>
            <a:srgbClr val="008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40" name="テキスト ボックス 14"/>
          <p:cNvSpPr txBox="1">
            <a:spLocks noChangeArrowheads="1"/>
          </p:cNvSpPr>
          <p:nvPr/>
        </p:nvSpPr>
        <p:spPr bwMode="auto">
          <a:xfrm>
            <a:off x="5364088" y="1340768"/>
            <a:ext cx="941283" cy="400110"/>
          </a:xfrm>
          <a:prstGeom prst="rect">
            <a:avLst/>
          </a:prstGeom>
          <a:noFill/>
          <a:ln w="9525">
            <a:solidFill>
              <a:srgbClr val="0000CC"/>
            </a:solidFill>
            <a:miter lim="800000"/>
            <a:headEnd/>
            <a:tailEnd/>
          </a:ln>
        </p:spPr>
        <p:txBody>
          <a:bodyPr wrap="none">
            <a:spAutoFit/>
          </a:bodyPr>
          <a:lstStyle/>
          <a:p>
            <a:r>
              <a:rPr lang="en-US" altLang="ja-JP" sz="2000" dirty="0" smtClean="0">
                <a:solidFill>
                  <a:srgbClr val="0000CC"/>
                </a:solidFill>
                <a:latin typeface="Arial" pitchFamily="34" charset="0"/>
                <a:ea typeface="ＭＳ Ｐゴシック" pitchFamily="50" charset="-128"/>
              </a:rPr>
              <a:t>rainfall</a:t>
            </a:r>
            <a:endParaRPr lang="ja-JP" altLang="en-US" sz="2000" dirty="0">
              <a:solidFill>
                <a:srgbClr val="0000CC"/>
              </a:solidFill>
              <a:latin typeface="Arial" pitchFamily="34" charset="0"/>
              <a:ea typeface="ＭＳ Ｐゴシック" pitchFamily="50" charset="-128"/>
            </a:endParaRPr>
          </a:p>
        </p:txBody>
      </p:sp>
      <p:cxnSp>
        <p:nvCxnSpPr>
          <p:cNvPr id="41" name="直線矢印コネクタ 13"/>
          <p:cNvCxnSpPr>
            <a:cxnSpLocks noChangeShapeType="1"/>
          </p:cNvCxnSpPr>
          <p:nvPr/>
        </p:nvCxnSpPr>
        <p:spPr bwMode="auto">
          <a:xfrm>
            <a:off x="6084168" y="1740878"/>
            <a:ext cx="0" cy="1330400"/>
          </a:xfrm>
          <a:prstGeom prst="straightConnector1">
            <a:avLst/>
          </a:prstGeom>
          <a:noFill/>
          <a:ln w="76200" algn="ctr">
            <a:solidFill>
              <a:srgbClr val="0000CC"/>
            </a:solidFill>
            <a:round/>
            <a:headEnd/>
            <a:tailEnd type="arrow" w="med" len="med"/>
          </a:ln>
        </p:spPr>
      </p:cxnSp>
      <p:cxnSp>
        <p:nvCxnSpPr>
          <p:cNvPr id="42" name="直線矢印コネクタ 13"/>
          <p:cNvCxnSpPr>
            <a:cxnSpLocks noChangeShapeType="1"/>
          </p:cNvCxnSpPr>
          <p:nvPr/>
        </p:nvCxnSpPr>
        <p:spPr bwMode="auto">
          <a:xfrm flipH="1" flipV="1">
            <a:off x="6444208" y="2017482"/>
            <a:ext cx="357" cy="763446"/>
          </a:xfrm>
          <a:prstGeom prst="straightConnector1">
            <a:avLst/>
          </a:prstGeom>
          <a:noFill/>
          <a:ln w="76200" algn="ctr">
            <a:solidFill>
              <a:srgbClr val="00B050"/>
            </a:solidFill>
            <a:round/>
            <a:headEnd/>
            <a:tailEnd type="arrow" w="med" len="med"/>
          </a:ln>
        </p:spPr>
      </p:cxnSp>
      <p:sp>
        <p:nvSpPr>
          <p:cNvPr id="43" name="テキスト ボックス 14"/>
          <p:cNvSpPr txBox="1">
            <a:spLocks noChangeArrowheads="1"/>
          </p:cNvSpPr>
          <p:nvPr/>
        </p:nvSpPr>
        <p:spPr bwMode="auto">
          <a:xfrm>
            <a:off x="6586245" y="1521330"/>
            <a:ext cx="2294218" cy="400110"/>
          </a:xfrm>
          <a:prstGeom prst="rect">
            <a:avLst/>
          </a:prstGeom>
          <a:noFill/>
          <a:ln w="9525">
            <a:solidFill>
              <a:srgbClr val="0000CC"/>
            </a:solidFill>
            <a:miter lim="800000"/>
            <a:headEnd/>
            <a:tailEnd/>
          </a:ln>
        </p:spPr>
        <p:txBody>
          <a:bodyPr wrap="none">
            <a:spAutoFit/>
          </a:bodyPr>
          <a:lstStyle/>
          <a:p>
            <a:r>
              <a:rPr lang="en-US" altLang="ja-JP" sz="2000" dirty="0" smtClean="0">
                <a:solidFill>
                  <a:srgbClr val="00B050"/>
                </a:solidFill>
                <a:latin typeface="Arial" pitchFamily="34" charset="0"/>
                <a:ea typeface="ＭＳ Ｐゴシック" pitchFamily="50" charset="-128"/>
              </a:rPr>
              <a:t>evapotranspiration</a:t>
            </a:r>
            <a:endParaRPr lang="ja-JP" altLang="en-US" sz="2000" dirty="0">
              <a:solidFill>
                <a:srgbClr val="00B050"/>
              </a:solidFill>
              <a:latin typeface="Arial" pitchFamily="34" charset="0"/>
              <a:ea typeface="ＭＳ Ｐゴシック" pitchFamily="50" charset="-128"/>
            </a:endParaRPr>
          </a:p>
        </p:txBody>
      </p:sp>
    </p:spTree>
    <p:extLst>
      <p:ext uri="{BB962C8B-B14F-4D97-AF65-F5344CB8AC3E}">
        <p14:creationId xmlns:p14="http://schemas.microsoft.com/office/powerpoint/2010/main" val="37755390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916428" y="265800"/>
            <a:ext cx="5327980" cy="714928"/>
          </a:xfrm>
          <a:prstGeom prst="rect">
            <a:avLst/>
          </a:prstGeom>
          <a:noFill/>
        </p:spPr>
        <p:txBody>
          <a:bodyP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lvl="1" algn="ctr" fontAlgn="auto">
              <a:spcAft>
                <a:spcPts val="0"/>
              </a:spcAft>
            </a:pPr>
            <a:r>
              <a:rPr lang="en-US" altLang="ja-JP" sz="40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Routing Model</a:t>
            </a:r>
            <a:endParaRPr lang="en-US" sz="40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210" y="516740"/>
            <a:ext cx="2594451" cy="3272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029" y="2036713"/>
            <a:ext cx="4040259" cy="2785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12"/>
          <p:cNvGrpSpPr>
            <a:grpSpLocks/>
          </p:cNvGrpSpPr>
          <p:nvPr/>
        </p:nvGrpSpPr>
        <p:grpSpPr bwMode="auto">
          <a:xfrm>
            <a:off x="6670295" y="5261956"/>
            <a:ext cx="2078169" cy="943182"/>
            <a:chOff x="277" y="925"/>
            <a:chExt cx="2430" cy="1200"/>
          </a:xfrm>
        </p:grpSpPr>
        <p:sp>
          <p:nvSpPr>
            <p:cNvPr id="26" name="Freeform 13"/>
            <p:cNvSpPr>
              <a:spLocks/>
            </p:cNvSpPr>
            <p:nvPr/>
          </p:nvSpPr>
          <p:spPr bwMode="auto">
            <a:xfrm>
              <a:off x="657" y="1480"/>
              <a:ext cx="2050" cy="605"/>
            </a:xfrm>
            <a:custGeom>
              <a:avLst/>
              <a:gdLst>
                <a:gd name="T0" fmla="*/ 0 w 2930"/>
                <a:gd name="T1" fmla="*/ 1 h 864"/>
                <a:gd name="T2" fmla="*/ 1 w 2930"/>
                <a:gd name="T3" fmla="*/ 1 h 864"/>
                <a:gd name="T4" fmla="*/ 1 w 2930"/>
                <a:gd name="T5" fmla="*/ 1 h 864"/>
                <a:gd name="T6" fmla="*/ 1 w 2930"/>
                <a:gd name="T7" fmla="*/ 1 h 864"/>
                <a:gd name="T8" fmla="*/ 1 w 2930"/>
                <a:gd name="T9" fmla="*/ 0 h 864"/>
                <a:gd name="T10" fmla="*/ 1 w 2930"/>
                <a:gd name="T11" fmla="*/ 1 h 864"/>
                <a:gd name="T12" fmla="*/ 0 60000 65536"/>
                <a:gd name="T13" fmla="*/ 0 60000 65536"/>
                <a:gd name="T14" fmla="*/ 0 60000 65536"/>
                <a:gd name="T15" fmla="*/ 0 60000 65536"/>
                <a:gd name="T16" fmla="*/ 0 60000 65536"/>
                <a:gd name="T17" fmla="*/ 0 60000 65536"/>
                <a:gd name="T18" fmla="*/ 0 w 2930"/>
                <a:gd name="T19" fmla="*/ 0 h 864"/>
                <a:gd name="T20" fmla="*/ 2930 w 2930"/>
                <a:gd name="T21" fmla="*/ 864 h 864"/>
              </a:gdLst>
              <a:ahLst/>
              <a:cxnLst>
                <a:cxn ang="T12">
                  <a:pos x="T0" y="T1"/>
                </a:cxn>
                <a:cxn ang="T13">
                  <a:pos x="T2" y="T3"/>
                </a:cxn>
                <a:cxn ang="T14">
                  <a:pos x="T4" y="T5"/>
                </a:cxn>
                <a:cxn ang="T15">
                  <a:pos x="T6" y="T7"/>
                </a:cxn>
                <a:cxn ang="T16">
                  <a:pos x="T8" y="T9"/>
                </a:cxn>
                <a:cxn ang="T17">
                  <a:pos x="T10" y="T11"/>
                </a:cxn>
              </a:cxnLst>
              <a:rect l="T18" t="T19" r="T20" b="T21"/>
              <a:pathLst>
                <a:path w="2930" h="864">
                  <a:moveTo>
                    <a:pt x="0" y="87"/>
                  </a:moveTo>
                  <a:lnTo>
                    <a:pt x="135" y="864"/>
                  </a:lnTo>
                  <a:lnTo>
                    <a:pt x="2930" y="356"/>
                  </a:lnTo>
                  <a:lnTo>
                    <a:pt x="2405" y="153"/>
                  </a:lnTo>
                  <a:lnTo>
                    <a:pt x="1710" y="0"/>
                  </a:lnTo>
                  <a:lnTo>
                    <a:pt x="610" y="8"/>
                  </a:lnTo>
                </a:path>
              </a:pathLst>
            </a:custGeom>
            <a:gradFill rotWithShape="0">
              <a:gsLst>
                <a:gs pos="0">
                  <a:srgbClr val="66CCFF"/>
                </a:gs>
                <a:gs pos="100000">
                  <a:srgbClr val="FFFFFF"/>
                </a:gs>
              </a:gsLst>
              <a:lin ang="2700000" scaled="1"/>
            </a:gra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ja-JP" altLang="en-US" sz="1800">
                <a:solidFill>
                  <a:srgbClr val="000000"/>
                </a:solidFill>
                <a:latin typeface="Arial" pitchFamily="34" charset="0"/>
                <a:ea typeface="ＭＳ Ｐゴシック" pitchFamily="50" charset="-128"/>
              </a:endParaRPr>
            </a:p>
          </p:txBody>
        </p:sp>
        <p:sp>
          <p:nvSpPr>
            <p:cNvPr id="27" name="Rectangle 14"/>
            <p:cNvSpPr>
              <a:spLocks noChangeArrowheads="1"/>
            </p:cNvSpPr>
            <p:nvPr/>
          </p:nvSpPr>
          <p:spPr bwMode="auto">
            <a:xfrm rot="-600000">
              <a:off x="706" y="1525"/>
              <a:ext cx="1985" cy="3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800">
                <a:solidFill>
                  <a:srgbClr val="000000"/>
                </a:solidFill>
                <a:latin typeface="Arial" pitchFamily="34" charset="0"/>
                <a:ea typeface="ＭＳ Ｐゴシック" pitchFamily="50" charset="-128"/>
              </a:endParaRPr>
            </a:p>
          </p:txBody>
        </p:sp>
        <p:sp>
          <p:nvSpPr>
            <p:cNvPr id="28" name="Line 15"/>
            <p:cNvSpPr>
              <a:spLocks noChangeShapeType="1"/>
            </p:cNvSpPr>
            <p:nvPr/>
          </p:nvSpPr>
          <p:spPr bwMode="auto">
            <a:xfrm rot="-600000">
              <a:off x="277" y="2125"/>
              <a:ext cx="481" cy="0"/>
            </a:xfrm>
            <a:prstGeom prst="line">
              <a:avLst/>
            </a:prstGeom>
            <a:noFill/>
            <a:ln w="3175">
              <a:solidFill>
                <a:srgbClr val="000000"/>
              </a:solidFill>
              <a:round/>
              <a:headEnd type="triangle" w="sm" len="med"/>
              <a:tailEnd/>
            </a:ln>
            <a:extLst>
              <a:ext uri="{909E8E84-426E-40DD-AFC4-6F175D3DCCD1}">
                <a14:hiddenFill xmlns:a14="http://schemas.microsoft.com/office/drawing/2010/main">
                  <a:no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sp>
          <p:nvSpPr>
            <p:cNvPr id="29" name="Line 16"/>
            <p:cNvSpPr>
              <a:spLocks noChangeShapeType="1"/>
            </p:cNvSpPr>
            <p:nvPr/>
          </p:nvSpPr>
          <p:spPr bwMode="auto">
            <a:xfrm rot="-600000">
              <a:off x="710" y="1717"/>
              <a:ext cx="1985"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sp>
          <p:nvSpPr>
            <p:cNvPr id="30" name="Line 17"/>
            <p:cNvSpPr>
              <a:spLocks noChangeShapeType="1"/>
            </p:cNvSpPr>
            <p:nvPr/>
          </p:nvSpPr>
          <p:spPr bwMode="auto">
            <a:xfrm rot="21000000" flipV="1">
              <a:off x="2605" y="925"/>
              <a:ext cx="2" cy="432"/>
            </a:xfrm>
            <a:prstGeom prst="line">
              <a:avLst/>
            </a:prstGeom>
            <a:noFill/>
            <a:ln w="317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grpSp>
          <p:nvGrpSpPr>
            <p:cNvPr id="31" name="Group 18"/>
            <p:cNvGrpSpPr>
              <a:grpSpLocks/>
            </p:cNvGrpSpPr>
            <p:nvPr/>
          </p:nvGrpSpPr>
          <p:grpSpPr bwMode="auto">
            <a:xfrm>
              <a:off x="694" y="1395"/>
              <a:ext cx="107" cy="113"/>
              <a:chOff x="777" y="2311"/>
              <a:chExt cx="96" cy="113"/>
            </a:xfrm>
          </p:grpSpPr>
          <p:grpSp>
            <p:nvGrpSpPr>
              <p:cNvPr id="36" name="Group 19"/>
              <p:cNvGrpSpPr>
                <a:grpSpLocks/>
              </p:cNvGrpSpPr>
              <p:nvPr/>
            </p:nvGrpSpPr>
            <p:grpSpPr bwMode="auto">
              <a:xfrm>
                <a:off x="777" y="2311"/>
                <a:ext cx="96" cy="48"/>
                <a:chOff x="1104" y="1008"/>
                <a:chExt cx="96" cy="48"/>
              </a:xfrm>
            </p:grpSpPr>
            <p:sp>
              <p:nvSpPr>
                <p:cNvPr id="40" name="Line 20"/>
                <p:cNvSpPr>
                  <a:spLocks noChangeShapeType="1"/>
                </p:cNvSpPr>
                <p:nvPr/>
              </p:nvSpPr>
              <p:spPr bwMode="auto">
                <a:xfrm>
                  <a:off x="1104" y="1008"/>
                  <a:ext cx="96"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sp>
              <p:nvSpPr>
                <p:cNvPr id="41" name="Line 21"/>
                <p:cNvSpPr>
                  <a:spLocks noChangeShapeType="1"/>
                </p:cNvSpPr>
                <p:nvPr/>
              </p:nvSpPr>
              <p:spPr bwMode="auto">
                <a:xfrm>
                  <a:off x="1104" y="1008"/>
                  <a:ext cx="48" cy="4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sp>
              <p:nvSpPr>
                <p:cNvPr id="42" name="Line 22"/>
                <p:cNvSpPr>
                  <a:spLocks noChangeShapeType="1"/>
                </p:cNvSpPr>
                <p:nvPr/>
              </p:nvSpPr>
              <p:spPr bwMode="auto">
                <a:xfrm flipH="1">
                  <a:off x="1152" y="1008"/>
                  <a:ext cx="48" cy="4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grpSp>
          <p:sp>
            <p:nvSpPr>
              <p:cNvPr id="37" name="Line 23"/>
              <p:cNvSpPr>
                <a:spLocks noChangeShapeType="1"/>
              </p:cNvSpPr>
              <p:nvPr/>
            </p:nvSpPr>
            <p:spPr bwMode="auto">
              <a:xfrm flipV="1">
                <a:off x="784" y="2388"/>
                <a:ext cx="86"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sp>
            <p:nvSpPr>
              <p:cNvPr id="38" name="Line 24"/>
              <p:cNvSpPr>
                <a:spLocks noChangeShapeType="1"/>
              </p:cNvSpPr>
              <p:nvPr/>
            </p:nvSpPr>
            <p:spPr bwMode="auto">
              <a:xfrm flipV="1">
                <a:off x="793" y="2407"/>
                <a:ext cx="6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sp>
            <p:nvSpPr>
              <p:cNvPr id="39" name="Line 25"/>
              <p:cNvSpPr>
                <a:spLocks noChangeShapeType="1"/>
              </p:cNvSpPr>
              <p:nvPr/>
            </p:nvSpPr>
            <p:spPr bwMode="auto">
              <a:xfrm flipV="1">
                <a:off x="798" y="2424"/>
                <a:ext cx="5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grpSp>
        <p:sp>
          <p:nvSpPr>
            <p:cNvPr id="32" name="Line 26"/>
            <p:cNvSpPr>
              <a:spLocks noChangeShapeType="1"/>
            </p:cNvSpPr>
            <p:nvPr/>
          </p:nvSpPr>
          <p:spPr bwMode="auto">
            <a:xfrm flipH="1">
              <a:off x="2454" y="1382"/>
              <a:ext cx="44" cy="7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sp>
          <p:nvSpPr>
            <p:cNvPr id="33" name="Line 27"/>
            <p:cNvSpPr>
              <a:spLocks noChangeShapeType="1"/>
            </p:cNvSpPr>
            <p:nvPr/>
          </p:nvSpPr>
          <p:spPr bwMode="auto">
            <a:xfrm flipH="1">
              <a:off x="2400" y="1382"/>
              <a:ext cx="48" cy="8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sp>
          <p:nvSpPr>
            <p:cNvPr id="34" name="Freeform 28"/>
            <p:cNvSpPr>
              <a:spLocks/>
            </p:cNvSpPr>
            <p:nvPr/>
          </p:nvSpPr>
          <p:spPr bwMode="auto">
            <a:xfrm>
              <a:off x="2507" y="1382"/>
              <a:ext cx="80" cy="47"/>
            </a:xfrm>
            <a:custGeom>
              <a:avLst/>
              <a:gdLst>
                <a:gd name="T0" fmla="*/ 0 w 72"/>
                <a:gd name="T1" fmla="*/ 0 h 47"/>
                <a:gd name="T2" fmla="*/ 1542 w 72"/>
                <a:gd name="T3" fmla="*/ 47 h 47"/>
                <a:gd name="T4" fmla="*/ 0 60000 65536"/>
                <a:gd name="T5" fmla="*/ 0 60000 65536"/>
                <a:gd name="T6" fmla="*/ 0 w 72"/>
                <a:gd name="T7" fmla="*/ 0 h 47"/>
                <a:gd name="T8" fmla="*/ 72 w 72"/>
                <a:gd name="T9" fmla="*/ 47 h 47"/>
              </a:gdLst>
              <a:ahLst/>
              <a:cxnLst>
                <a:cxn ang="T4">
                  <a:pos x="T0" y="T1"/>
                </a:cxn>
                <a:cxn ang="T5">
                  <a:pos x="T2" y="T3"/>
                </a:cxn>
              </a:cxnLst>
              <a:rect l="T6" t="T7" r="T8" b="T9"/>
              <a:pathLst>
                <a:path w="72" h="47">
                  <a:moveTo>
                    <a:pt x="0" y="0"/>
                  </a:moveTo>
                  <a:lnTo>
                    <a:pt x="72" y="47"/>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sp>
          <p:nvSpPr>
            <p:cNvPr id="35" name="Freeform 29"/>
            <p:cNvSpPr>
              <a:spLocks/>
            </p:cNvSpPr>
            <p:nvPr/>
          </p:nvSpPr>
          <p:spPr bwMode="auto">
            <a:xfrm>
              <a:off x="2473" y="1417"/>
              <a:ext cx="62" cy="36"/>
            </a:xfrm>
            <a:custGeom>
              <a:avLst/>
              <a:gdLst>
                <a:gd name="T0" fmla="*/ 0 w 54"/>
                <a:gd name="T1" fmla="*/ 0 h 36"/>
                <a:gd name="T2" fmla="*/ 2971 w 54"/>
                <a:gd name="T3" fmla="*/ 36 h 36"/>
                <a:gd name="T4" fmla="*/ 0 60000 65536"/>
                <a:gd name="T5" fmla="*/ 0 60000 65536"/>
                <a:gd name="T6" fmla="*/ 0 w 54"/>
                <a:gd name="T7" fmla="*/ 0 h 36"/>
                <a:gd name="T8" fmla="*/ 54 w 54"/>
                <a:gd name="T9" fmla="*/ 36 h 36"/>
              </a:gdLst>
              <a:ahLst/>
              <a:cxnLst>
                <a:cxn ang="T4">
                  <a:pos x="T0" y="T1"/>
                </a:cxn>
                <a:cxn ang="T5">
                  <a:pos x="T2" y="T3"/>
                </a:cxn>
              </a:cxnLst>
              <a:rect l="T6" t="T7" r="T8" b="T9"/>
              <a:pathLst>
                <a:path w="54" h="36">
                  <a:moveTo>
                    <a:pt x="0" y="0"/>
                  </a:moveTo>
                  <a:lnTo>
                    <a:pt x="54" y="36"/>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800">
                <a:solidFill>
                  <a:srgbClr val="000000"/>
                </a:solidFill>
                <a:latin typeface="Arial" pitchFamily="34" charset="0"/>
                <a:ea typeface="ＭＳ Ｐゴシック" pitchFamily="50" charset="-128"/>
              </a:endParaRPr>
            </a:p>
          </p:txBody>
        </p:sp>
      </p:grpSp>
      <p:sp>
        <p:nvSpPr>
          <p:cNvPr id="43" name="Rectangle 37"/>
          <p:cNvSpPr>
            <a:spLocks noChangeArrowheads="1"/>
          </p:cNvSpPr>
          <p:nvPr/>
        </p:nvSpPr>
        <p:spPr bwMode="auto">
          <a:xfrm>
            <a:off x="6011763" y="4089856"/>
            <a:ext cx="1152525"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1800">
              <a:solidFill>
                <a:srgbClr val="000000"/>
              </a:solidFill>
              <a:latin typeface="Arial" pitchFamily="34" charset="0"/>
              <a:ea typeface="ＭＳ Ｐゴシック" pitchFamily="50" charset="-128"/>
            </a:endParaRPr>
          </a:p>
        </p:txBody>
      </p:sp>
      <p:sp>
        <p:nvSpPr>
          <p:cNvPr id="44" name="Oval 39"/>
          <p:cNvSpPr>
            <a:spLocks noChangeArrowheads="1"/>
          </p:cNvSpPr>
          <p:nvPr/>
        </p:nvSpPr>
        <p:spPr bwMode="auto">
          <a:xfrm>
            <a:off x="5724128" y="3468206"/>
            <a:ext cx="873961" cy="837054"/>
          </a:xfrm>
          <a:prstGeom prst="ellipse">
            <a:avLst/>
          </a:prstGeom>
          <a:noFill/>
          <a:ln w="22225">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800">
              <a:solidFill>
                <a:srgbClr val="000000"/>
              </a:solidFill>
              <a:latin typeface="Arial" pitchFamily="34" charset="0"/>
              <a:ea typeface="ＭＳ Ｐゴシック" pitchFamily="50" charset="-128"/>
            </a:endParaRPr>
          </a:p>
        </p:txBody>
      </p:sp>
      <p:sp>
        <p:nvSpPr>
          <p:cNvPr id="45" name="テキスト ボックス 14"/>
          <p:cNvSpPr txBox="1">
            <a:spLocks noChangeArrowheads="1"/>
          </p:cNvSpPr>
          <p:nvPr/>
        </p:nvSpPr>
        <p:spPr bwMode="auto">
          <a:xfrm>
            <a:off x="7330861" y="4047455"/>
            <a:ext cx="966162" cy="461665"/>
          </a:xfrm>
          <a:prstGeom prst="rect">
            <a:avLst/>
          </a:prstGeom>
          <a:noFill/>
          <a:ln w="9525">
            <a:solidFill>
              <a:srgbClr val="0000CC"/>
            </a:solidFill>
            <a:miter lim="800000"/>
            <a:headEnd/>
            <a:tailEnd/>
          </a:ln>
        </p:spPr>
        <p:txBody>
          <a:bodyPr wrap="none">
            <a:spAutoFit/>
          </a:bodyPr>
          <a:lstStyle/>
          <a:p>
            <a:r>
              <a:rPr lang="en-US" altLang="ja-JP" sz="2400" dirty="0" smtClean="0">
                <a:solidFill>
                  <a:srgbClr val="0000CC"/>
                </a:solidFill>
                <a:latin typeface="Arial" pitchFamily="34" charset="0"/>
                <a:ea typeface="ＭＳ Ｐゴシック" pitchFamily="50" charset="-128"/>
              </a:rPr>
              <a:t>runoff</a:t>
            </a:r>
            <a:endParaRPr lang="ja-JP" altLang="en-US" sz="2400" dirty="0">
              <a:solidFill>
                <a:srgbClr val="0000CC"/>
              </a:solidFill>
              <a:latin typeface="Arial" pitchFamily="34" charset="0"/>
              <a:ea typeface="ＭＳ Ｐゴシック" pitchFamily="50" charset="-128"/>
            </a:endParaRPr>
          </a:p>
        </p:txBody>
      </p:sp>
      <p:cxnSp>
        <p:nvCxnSpPr>
          <p:cNvPr id="46" name="直線矢印コネクタ 13"/>
          <p:cNvCxnSpPr>
            <a:cxnSpLocks noChangeShapeType="1"/>
          </p:cNvCxnSpPr>
          <p:nvPr/>
        </p:nvCxnSpPr>
        <p:spPr bwMode="auto">
          <a:xfrm>
            <a:off x="7813942" y="4509120"/>
            <a:ext cx="0" cy="927236"/>
          </a:xfrm>
          <a:prstGeom prst="straightConnector1">
            <a:avLst/>
          </a:prstGeom>
          <a:noFill/>
          <a:ln w="76200" algn="ctr">
            <a:solidFill>
              <a:srgbClr val="0000CC"/>
            </a:solidFill>
            <a:round/>
            <a:headEnd/>
            <a:tailEnd type="arrow" w="med" len="med"/>
          </a:ln>
        </p:spPr>
      </p:cxnSp>
      <p:cxnSp>
        <p:nvCxnSpPr>
          <p:cNvPr id="49" name="直線矢印コネクタ 14"/>
          <p:cNvCxnSpPr>
            <a:cxnSpLocks noChangeShapeType="1"/>
          </p:cNvCxnSpPr>
          <p:nvPr/>
        </p:nvCxnSpPr>
        <p:spPr bwMode="auto">
          <a:xfrm flipH="1">
            <a:off x="6246544" y="6019910"/>
            <a:ext cx="773728" cy="153789"/>
          </a:xfrm>
          <a:prstGeom prst="straightConnector1">
            <a:avLst/>
          </a:prstGeom>
          <a:noFill/>
          <a:ln w="76200" algn="ctr">
            <a:solidFill>
              <a:srgbClr val="FF0000"/>
            </a:solidFill>
            <a:round/>
            <a:headEnd/>
            <a:tailEnd type="arrow" w="med" len="med"/>
          </a:ln>
        </p:spPr>
      </p:cxnSp>
      <p:sp>
        <p:nvSpPr>
          <p:cNvPr id="50" name="テキスト ボックス 14"/>
          <p:cNvSpPr txBox="1">
            <a:spLocks noChangeArrowheads="1"/>
          </p:cNvSpPr>
          <p:nvPr/>
        </p:nvSpPr>
        <p:spPr bwMode="auto">
          <a:xfrm>
            <a:off x="3235829" y="5682458"/>
            <a:ext cx="2992355" cy="830997"/>
          </a:xfrm>
          <a:prstGeom prst="rect">
            <a:avLst/>
          </a:prstGeom>
          <a:noFill/>
          <a:ln w="9525">
            <a:solidFill>
              <a:srgbClr val="FF5050"/>
            </a:solidFill>
            <a:miter lim="800000"/>
            <a:headEnd/>
            <a:tailEnd/>
          </a:ln>
        </p:spPr>
        <p:txBody>
          <a:bodyPr wrap="square">
            <a:spAutoFit/>
          </a:bodyPr>
          <a:lstStyle/>
          <a:p>
            <a:r>
              <a:rPr lang="en-US" altLang="ja-JP" sz="2400" dirty="0" smtClean="0">
                <a:solidFill>
                  <a:srgbClr val="FF0000"/>
                </a:solidFill>
                <a:latin typeface="Arial" pitchFamily="34" charset="0"/>
                <a:ea typeface="ＭＳ Ｐゴシック" pitchFamily="50" charset="-128"/>
              </a:rPr>
              <a:t>Slope and river routing at each grid</a:t>
            </a:r>
            <a:endParaRPr lang="ja-JP" altLang="en-US" sz="2400" dirty="0">
              <a:solidFill>
                <a:srgbClr val="FF0000"/>
              </a:solidFill>
              <a:latin typeface="Arial" pitchFamily="34" charset="0"/>
              <a:ea typeface="ＭＳ Ｐゴシック" pitchFamily="50" charset="-128"/>
            </a:endParaRPr>
          </a:p>
        </p:txBody>
      </p:sp>
      <p:sp>
        <p:nvSpPr>
          <p:cNvPr id="53" name="Title 1"/>
          <p:cNvSpPr txBox="1">
            <a:spLocks/>
          </p:cNvSpPr>
          <p:nvPr/>
        </p:nvSpPr>
        <p:spPr>
          <a:xfrm>
            <a:off x="140120" y="4089856"/>
            <a:ext cx="2357558" cy="665153"/>
          </a:xfrm>
          <a:prstGeom prst="rect">
            <a:avLst/>
          </a:prstGeom>
          <a:noFill/>
        </p:spPr>
        <p:txBody>
          <a:bodyP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lvl="1" fontAlgn="auto">
              <a:spcAft>
                <a:spcPts val="0"/>
              </a:spcAft>
            </a:pPr>
            <a:r>
              <a:rPr lang="en-US" altLang="ja-JP" sz="24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Runoff Model</a:t>
            </a:r>
            <a:endParaRPr lang="en-US" sz="24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54" name="直線矢印コネクタ 13"/>
          <p:cNvCxnSpPr>
            <a:cxnSpLocks noChangeShapeType="1"/>
          </p:cNvCxnSpPr>
          <p:nvPr/>
        </p:nvCxnSpPr>
        <p:spPr bwMode="auto">
          <a:xfrm>
            <a:off x="6444208" y="4257823"/>
            <a:ext cx="504056" cy="765342"/>
          </a:xfrm>
          <a:prstGeom prst="straightConnector1">
            <a:avLst/>
          </a:prstGeom>
          <a:noFill/>
          <a:ln w="76200" algn="ctr">
            <a:solidFill>
              <a:srgbClr val="FF5050"/>
            </a:solidFill>
            <a:round/>
            <a:headEnd/>
            <a:tailEnd type="arrow" w="med" len="med"/>
          </a:ln>
        </p:spPr>
      </p:cxnSp>
      <p:sp>
        <p:nvSpPr>
          <p:cNvPr id="16" name="正方形/長方形 15"/>
          <p:cNvSpPr/>
          <p:nvPr/>
        </p:nvSpPr>
        <p:spPr>
          <a:xfrm>
            <a:off x="2915816" y="1772816"/>
            <a:ext cx="6120680" cy="4869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 name="直線コネクタ 59"/>
          <p:cNvCxnSpPr/>
          <p:nvPr/>
        </p:nvCxnSpPr>
        <p:spPr>
          <a:xfrm>
            <a:off x="2720661" y="1412776"/>
            <a:ext cx="49476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 name="直線矢印コネクタ 1023"/>
          <p:cNvCxnSpPr/>
          <p:nvPr/>
        </p:nvCxnSpPr>
        <p:spPr>
          <a:xfrm>
            <a:off x="7668344" y="1412776"/>
            <a:ext cx="0" cy="247395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27" name="直線コネクタ 1026"/>
          <p:cNvCxnSpPr/>
          <p:nvPr/>
        </p:nvCxnSpPr>
        <p:spPr>
          <a:xfrm>
            <a:off x="2720661" y="1412776"/>
            <a:ext cx="0" cy="22322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9" name="直線コネクタ 1028"/>
          <p:cNvCxnSpPr/>
          <p:nvPr/>
        </p:nvCxnSpPr>
        <p:spPr>
          <a:xfrm>
            <a:off x="2051720" y="3645024"/>
            <a:ext cx="66894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7488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0" y="116632"/>
            <a:ext cx="9144000" cy="769441"/>
          </a:xfrm>
          <a:prstGeom prst="rect">
            <a:avLst/>
          </a:prstGeom>
          <a:noFill/>
        </p:spPr>
        <p:txBody>
          <a:bodyPr wrap="square" rtlCol="0">
            <a:spAutoFit/>
          </a:bodyPr>
          <a:lstStyle/>
          <a:p>
            <a:pPr algn="ctr" fontAlgn="auto">
              <a:spcBef>
                <a:spcPts val="0"/>
              </a:spcBef>
              <a:spcAft>
                <a:spcPts val="0"/>
              </a:spcAft>
            </a:pPr>
            <a:r>
              <a:rPr lang="ja-JP" altLang="ja-JP" sz="2400" b="1" dirty="0">
                <a:solidFill>
                  <a:prstClr val="black"/>
                </a:solidFill>
                <a:latin typeface="Arial Rounded MT Bold" pitchFamily="34" charset="0"/>
                <a:ea typeface="HGP明朝E"/>
              </a:rPr>
              <a:t> </a:t>
            </a:r>
            <a:r>
              <a:rPr lang="en-US" altLang="ja-JP" sz="44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Inundation Model</a:t>
            </a:r>
          </a:p>
        </p:txBody>
      </p:sp>
      <p:grpSp>
        <p:nvGrpSpPr>
          <p:cNvPr id="3" name="グループ化 2"/>
          <p:cNvGrpSpPr/>
          <p:nvPr/>
        </p:nvGrpSpPr>
        <p:grpSpPr>
          <a:xfrm>
            <a:off x="5004048" y="1903496"/>
            <a:ext cx="3925184" cy="4981888"/>
            <a:chOff x="5004048" y="1759480"/>
            <a:chExt cx="3925184" cy="4981888"/>
          </a:xfrm>
        </p:grpSpPr>
        <p:grpSp>
          <p:nvGrpSpPr>
            <p:cNvPr id="21" name="Group 20"/>
            <p:cNvGrpSpPr>
              <a:grpSpLocks/>
            </p:cNvGrpSpPr>
            <p:nvPr/>
          </p:nvGrpSpPr>
          <p:grpSpPr>
            <a:xfrm>
              <a:off x="5004048" y="1759480"/>
              <a:ext cx="3925184" cy="4981888"/>
              <a:chOff x="262810" y="206752"/>
              <a:chExt cx="4896361" cy="6214189"/>
            </a:xfrm>
          </p:grpSpPr>
          <p:sp>
            <p:nvSpPr>
              <p:cNvPr id="22" name="Rectangle 21"/>
              <p:cNvSpPr/>
              <p:nvPr/>
            </p:nvSpPr>
            <p:spPr>
              <a:xfrm>
                <a:off x="262810" y="206752"/>
                <a:ext cx="4896361" cy="6214189"/>
              </a:xfrm>
              <a:prstGeom prst="rect">
                <a:avLst/>
              </a:prstGeom>
              <a:noFill/>
              <a:ln w="31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auto">
                  <a:spcBef>
                    <a:spcPts val="0"/>
                  </a:spcBef>
                  <a:spcAft>
                    <a:spcPts val="0"/>
                  </a:spcAft>
                  <a:defRPr/>
                </a:pPr>
                <a:endParaRPr kumimoji="0" lang="ja-JP" altLang="en-US" sz="1400" kern="0">
                  <a:solidFill>
                    <a:sysClr val="window" lastClr="FFFFFF"/>
                  </a:solidFill>
                  <a:latin typeface="Century"/>
                  <a:ea typeface="ＭＳ 明朝"/>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422" y="292658"/>
                <a:ext cx="1682951" cy="1346361"/>
              </a:xfrm>
              <a:prstGeom prst="rect">
                <a:avLst/>
              </a:prstGeom>
              <a:noFill/>
              <a:ln>
                <a:noFill/>
              </a:ln>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2567" y="292658"/>
                <a:ext cx="1682950" cy="1346361"/>
              </a:xfrm>
              <a:prstGeom prst="rect">
                <a:avLst/>
              </a:prstGeom>
              <a:noFill/>
              <a:ln>
                <a:noFill/>
              </a:ln>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6327" y="1843165"/>
                <a:ext cx="1819189" cy="1346361"/>
              </a:xfrm>
              <a:prstGeom prst="rect">
                <a:avLst/>
              </a:prstGeom>
              <a:noFill/>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422" y="1843165"/>
                <a:ext cx="1682951" cy="1346361"/>
              </a:xfrm>
              <a:prstGeom prst="rect">
                <a:avLst/>
              </a:prstGeom>
              <a:noFill/>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5797" y="3369815"/>
                <a:ext cx="1682950" cy="1346361"/>
              </a:xfrm>
              <a:prstGeom prst="rect">
                <a:avLst/>
              </a:prstGeom>
              <a:noFill/>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92567" y="3369815"/>
                <a:ext cx="1682950" cy="1346361"/>
              </a:xfrm>
              <a:prstGeom prst="rect">
                <a:avLst/>
              </a:prstGeom>
              <a:noFill/>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31518" y="4705885"/>
                <a:ext cx="1682950" cy="1346361"/>
              </a:xfrm>
              <a:prstGeom prst="rect">
                <a:avLst/>
              </a:prstGeom>
              <a:noFill/>
            </p:spPr>
          </p:pic>
          <p:sp>
            <p:nvSpPr>
              <p:cNvPr id="30" name="Text Box 2"/>
              <p:cNvSpPr txBox="1">
                <a:spLocks noChangeArrowheads="1"/>
              </p:cNvSpPr>
              <p:nvPr/>
            </p:nvSpPr>
            <p:spPr bwMode="auto">
              <a:xfrm>
                <a:off x="1233577" y="1595884"/>
                <a:ext cx="440054" cy="230844"/>
              </a:xfrm>
              <a:prstGeom prst="rect">
                <a:avLst/>
              </a:prstGeom>
              <a:noFill/>
              <a:ln w="9525">
                <a:noFill/>
                <a:miter lim="800000"/>
                <a:headEnd/>
                <a:tailEnd/>
              </a:ln>
            </p:spPr>
            <p:txBody>
              <a:bodyPr rot="0" vert="horz" wrap="square" lIns="91440" tIns="45720" rIns="91440" bIns="45720" anchor="t" anchorCtr="0">
                <a:spAutoFit/>
              </a:bodyPr>
              <a:lstStyle/>
              <a:p>
                <a:pPr fontAlgn="auto">
                  <a:spcBef>
                    <a:spcPts val="0"/>
                  </a:spcBef>
                  <a:spcAft>
                    <a:spcPts val="0"/>
                  </a:spcAft>
                  <a:defRPr/>
                </a:pPr>
                <a:r>
                  <a:rPr kumimoji="0" lang="en-US" sz="900" kern="0">
                    <a:solidFill>
                      <a:sysClr val="windowText" lastClr="000000"/>
                    </a:solidFill>
                    <a:latin typeface="Times New Roman"/>
                    <a:ea typeface="ＭＳ 明朝"/>
                    <a:cs typeface="Cordia New"/>
                  </a:rPr>
                  <a:t>(a)</a:t>
                </a:r>
                <a:endParaRPr kumimoji="0" lang="ja-JP" altLang="en-US" sz="800" kern="0">
                  <a:solidFill>
                    <a:sysClr val="windowText" lastClr="000000"/>
                  </a:solidFill>
                  <a:latin typeface="Times New Roman"/>
                  <a:ea typeface="ＭＳ 明朝"/>
                </a:endParaRPr>
              </a:p>
            </p:txBody>
          </p:sp>
          <p:sp>
            <p:nvSpPr>
              <p:cNvPr id="31" name="Text Box 24"/>
              <p:cNvSpPr txBox="1">
                <a:spLocks noChangeArrowheads="1"/>
              </p:cNvSpPr>
              <p:nvPr/>
            </p:nvSpPr>
            <p:spPr bwMode="auto">
              <a:xfrm>
                <a:off x="3717985" y="1587257"/>
                <a:ext cx="439419" cy="230844"/>
              </a:xfrm>
              <a:prstGeom prst="rect">
                <a:avLst/>
              </a:prstGeom>
              <a:noFill/>
              <a:ln w="9525">
                <a:noFill/>
                <a:miter lim="800000"/>
                <a:headEnd/>
                <a:tailEnd/>
              </a:ln>
            </p:spPr>
            <p:txBody>
              <a:bodyPr rot="0" vert="horz" wrap="square" lIns="91440" tIns="45720" rIns="91440" bIns="45720" anchor="t" anchorCtr="0">
                <a:spAutoFit/>
              </a:bodyPr>
              <a:lstStyle/>
              <a:p>
                <a:pPr fontAlgn="auto">
                  <a:spcBef>
                    <a:spcPts val="0"/>
                  </a:spcBef>
                  <a:spcAft>
                    <a:spcPts val="0"/>
                  </a:spcAft>
                  <a:defRPr/>
                </a:pPr>
                <a:r>
                  <a:rPr kumimoji="0" lang="en-US" sz="900" kern="0">
                    <a:solidFill>
                      <a:sysClr val="windowText" lastClr="000000"/>
                    </a:solidFill>
                    <a:latin typeface="Times New Roman"/>
                    <a:ea typeface="ＭＳ 明朝"/>
                    <a:cs typeface="Cordia New"/>
                  </a:rPr>
                  <a:t>(b)</a:t>
                </a:r>
                <a:endParaRPr kumimoji="0" lang="ja-JP" altLang="en-US" sz="800" kern="0">
                  <a:solidFill>
                    <a:sysClr val="windowText" lastClr="000000"/>
                  </a:solidFill>
                  <a:latin typeface="Times New Roman"/>
                  <a:ea typeface="ＭＳ 明朝"/>
                </a:endParaRPr>
              </a:p>
            </p:txBody>
          </p:sp>
          <p:sp>
            <p:nvSpPr>
              <p:cNvPr id="32" name="Text Box 25"/>
              <p:cNvSpPr txBox="1">
                <a:spLocks noChangeArrowheads="1"/>
              </p:cNvSpPr>
              <p:nvPr/>
            </p:nvSpPr>
            <p:spPr bwMode="auto">
              <a:xfrm>
                <a:off x="1242204" y="3146387"/>
                <a:ext cx="440054" cy="230844"/>
              </a:xfrm>
              <a:prstGeom prst="rect">
                <a:avLst/>
              </a:prstGeom>
              <a:noFill/>
              <a:ln w="9525">
                <a:noFill/>
                <a:miter lim="800000"/>
                <a:headEnd/>
                <a:tailEnd/>
              </a:ln>
            </p:spPr>
            <p:txBody>
              <a:bodyPr rot="0" vert="horz" wrap="square" lIns="91440" tIns="45720" rIns="91440" bIns="45720" anchor="t" anchorCtr="0">
                <a:spAutoFit/>
              </a:bodyPr>
              <a:lstStyle/>
              <a:p>
                <a:pPr fontAlgn="auto">
                  <a:spcBef>
                    <a:spcPts val="0"/>
                  </a:spcBef>
                  <a:spcAft>
                    <a:spcPts val="0"/>
                  </a:spcAft>
                  <a:defRPr/>
                </a:pPr>
                <a:r>
                  <a:rPr kumimoji="0" lang="en-US" sz="900" kern="0">
                    <a:solidFill>
                      <a:sysClr val="windowText" lastClr="000000"/>
                    </a:solidFill>
                    <a:latin typeface="Times New Roman"/>
                    <a:ea typeface="ＭＳ 明朝"/>
                    <a:cs typeface="Cordia New"/>
                  </a:rPr>
                  <a:t>(c)</a:t>
                </a:r>
                <a:endParaRPr kumimoji="0" lang="ja-JP" altLang="en-US" sz="800" kern="0">
                  <a:solidFill>
                    <a:sysClr val="windowText" lastClr="000000"/>
                  </a:solidFill>
                  <a:latin typeface="Times New Roman"/>
                  <a:ea typeface="ＭＳ 明朝"/>
                </a:endParaRPr>
              </a:p>
            </p:txBody>
          </p:sp>
          <p:sp>
            <p:nvSpPr>
              <p:cNvPr id="33" name="Text Box 26"/>
              <p:cNvSpPr txBox="1">
                <a:spLocks noChangeArrowheads="1"/>
              </p:cNvSpPr>
              <p:nvPr/>
            </p:nvSpPr>
            <p:spPr bwMode="auto">
              <a:xfrm>
                <a:off x="3726611" y="3137760"/>
                <a:ext cx="440054" cy="230844"/>
              </a:xfrm>
              <a:prstGeom prst="rect">
                <a:avLst/>
              </a:prstGeom>
              <a:noFill/>
              <a:ln w="9525">
                <a:noFill/>
                <a:miter lim="800000"/>
                <a:headEnd/>
                <a:tailEnd/>
              </a:ln>
            </p:spPr>
            <p:txBody>
              <a:bodyPr rot="0" vert="horz" wrap="square" lIns="91440" tIns="45720" rIns="91440" bIns="45720" anchor="t" anchorCtr="0">
                <a:spAutoFit/>
              </a:bodyPr>
              <a:lstStyle/>
              <a:p>
                <a:pPr fontAlgn="auto">
                  <a:spcBef>
                    <a:spcPts val="0"/>
                  </a:spcBef>
                  <a:spcAft>
                    <a:spcPts val="0"/>
                  </a:spcAft>
                  <a:defRPr/>
                </a:pPr>
                <a:r>
                  <a:rPr kumimoji="0" lang="en-US" sz="900" kern="0">
                    <a:solidFill>
                      <a:sysClr val="windowText" lastClr="000000"/>
                    </a:solidFill>
                    <a:latin typeface="Times New Roman"/>
                    <a:ea typeface="ＭＳ 明朝"/>
                    <a:cs typeface="Cordia New"/>
                  </a:rPr>
                  <a:t>(d)</a:t>
                </a:r>
                <a:endParaRPr kumimoji="0" lang="ja-JP" altLang="en-US" sz="800" kern="0">
                  <a:solidFill>
                    <a:sysClr val="windowText" lastClr="000000"/>
                  </a:solidFill>
                  <a:latin typeface="Times New Roman"/>
                  <a:ea typeface="ＭＳ 明朝"/>
                </a:endParaRPr>
              </a:p>
            </p:txBody>
          </p:sp>
          <p:sp>
            <p:nvSpPr>
              <p:cNvPr id="34" name="Text Box 27"/>
              <p:cNvSpPr txBox="1">
                <a:spLocks noChangeArrowheads="1"/>
              </p:cNvSpPr>
              <p:nvPr/>
            </p:nvSpPr>
            <p:spPr bwMode="auto">
              <a:xfrm>
                <a:off x="1242204" y="4663733"/>
                <a:ext cx="440054" cy="230844"/>
              </a:xfrm>
              <a:prstGeom prst="rect">
                <a:avLst/>
              </a:prstGeom>
              <a:noFill/>
              <a:ln w="9525">
                <a:noFill/>
                <a:miter lim="800000"/>
                <a:headEnd/>
                <a:tailEnd/>
              </a:ln>
            </p:spPr>
            <p:txBody>
              <a:bodyPr rot="0" vert="horz" wrap="square" lIns="91440" tIns="45720" rIns="91440" bIns="45720" anchor="t" anchorCtr="0">
                <a:spAutoFit/>
              </a:bodyPr>
              <a:lstStyle/>
              <a:p>
                <a:pPr fontAlgn="auto">
                  <a:spcBef>
                    <a:spcPts val="0"/>
                  </a:spcBef>
                  <a:spcAft>
                    <a:spcPts val="0"/>
                  </a:spcAft>
                  <a:defRPr/>
                </a:pPr>
                <a:r>
                  <a:rPr kumimoji="0" lang="en-US" sz="900" kern="0">
                    <a:solidFill>
                      <a:sysClr val="windowText" lastClr="000000"/>
                    </a:solidFill>
                    <a:latin typeface="Times New Roman"/>
                    <a:ea typeface="ＭＳ 明朝"/>
                    <a:cs typeface="Cordia New"/>
                  </a:rPr>
                  <a:t>(e)</a:t>
                </a:r>
                <a:endParaRPr kumimoji="0" lang="ja-JP" altLang="en-US" sz="800" kern="0">
                  <a:solidFill>
                    <a:sysClr val="windowText" lastClr="000000"/>
                  </a:solidFill>
                  <a:latin typeface="Times New Roman"/>
                  <a:ea typeface="ＭＳ 明朝"/>
                </a:endParaRPr>
              </a:p>
            </p:txBody>
          </p:sp>
          <p:sp>
            <p:nvSpPr>
              <p:cNvPr id="35" name="Text Box 28"/>
              <p:cNvSpPr txBox="1">
                <a:spLocks noChangeArrowheads="1"/>
              </p:cNvSpPr>
              <p:nvPr/>
            </p:nvSpPr>
            <p:spPr bwMode="auto">
              <a:xfrm>
                <a:off x="3726611" y="4663733"/>
                <a:ext cx="440054" cy="230844"/>
              </a:xfrm>
              <a:prstGeom prst="rect">
                <a:avLst/>
              </a:prstGeom>
              <a:noFill/>
              <a:ln w="9525">
                <a:noFill/>
                <a:miter lim="800000"/>
                <a:headEnd/>
                <a:tailEnd/>
              </a:ln>
            </p:spPr>
            <p:txBody>
              <a:bodyPr rot="0" vert="horz" wrap="square" lIns="91440" tIns="45720" rIns="91440" bIns="45720" anchor="t" anchorCtr="0">
                <a:spAutoFit/>
              </a:bodyPr>
              <a:lstStyle/>
              <a:p>
                <a:pPr fontAlgn="auto">
                  <a:spcBef>
                    <a:spcPts val="0"/>
                  </a:spcBef>
                  <a:spcAft>
                    <a:spcPts val="0"/>
                  </a:spcAft>
                  <a:defRPr/>
                </a:pPr>
                <a:r>
                  <a:rPr kumimoji="0" lang="en-US" sz="900" kern="0">
                    <a:solidFill>
                      <a:sysClr val="windowText" lastClr="000000"/>
                    </a:solidFill>
                    <a:latin typeface="Times New Roman"/>
                    <a:ea typeface="ＭＳ 明朝"/>
                    <a:cs typeface="Cordia New"/>
                  </a:rPr>
                  <a:t>(f)</a:t>
                </a:r>
                <a:endParaRPr kumimoji="0" lang="ja-JP" altLang="en-US" sz="800" kern="0">
                  <a:solidFill>
                    <a:sysClr val="windowText" lastClr="000000"/>
                  </a:solidFill>
                  <a:latin typeface="Times New Roman"/>
                  <a:ea typeface="ＭＳ 明朝"/>
                </a:endParaRPr>
              </a:p>
            </p:txBody>
          </p:sp>
          <p:sp>
            <p:nvSpPr>
              <p:cNvPr id="36" name="Text Box 29"/>
              <p:cNvSpPr txBox="1">
                <a:spLocks noChangeArrowheads="1"/>
              </p:cNvSpPr>
              <p:nvPr/>
            </p:nvSpPr>
            <p:spPr bwMode="auto">
              <a:xfrm>
                <a:off x="2613804" y="5980234"/>
                <a:ext cx="440054" cy="230844"/>
              </a:xfrm>
              <a:prstGeom prst="rect">
                <a:avLst/>
              </a:prstGeom>
              <a:noFill/>
              <a:ln w="9525">
                <a:noFill/>
                <a:miter lim="800000"/>
                <a:headEnd/>
                <a:tailEnd/>
              </a:ln>
            </p:spPr>
            <p:txBody>
              <a:bodyPr rot="0" vert="horz" wrap="square" lIns="91440" tIns="45720" rIns="91440" bIns="45720" anchor="t" anchorCtr="0">
                <a:spAutoFit/>
              </a:bodyPr>
              <a:lstStyle/>
              <a:p>
                <a:pPr fontAlgn="auto">
                  <a:spcBef>
                    <a:spcPts val="0"/>
                  </a:spcBef>
                  <a:spcAft>
                    <a:spcPts val="0"/>
                  </a:spcAft>
                  <a:defRPr/>
                </a:pPr>
                <a:r>
                  <a:rPr kumimoji="0" lang="en-US" sz="900" kern="0" dirty="0">
                    <a:solidFill>
                      <a:sysClr val="windowText" lastClr="000000"/>
                    </a:solidFill>
                    <a:latin typeface="Times New Roman"/>
                    <a:ea typeface="ＭＳ 明朝"/>
                    <a:cs typeface="Cordia New"/>
                  </a:rPr>
                  <a:t>(g)</a:t>
                </a:r>
                <a:endParaRPr kumimoji="0" lang="ja-JP" altLang="en-US" sz="800" kern="0" dirty="0">
                  <a:solidFill>
                    <a:sysClr val="windowText" lastClr="000000"/>
                  </a:solidFill>
                  <a:latin typeface="Times New Roman"/>
                  <a:ea typeface="ＭＳ 明朝"/>
                </a:endParaRPr>
              </a:p>
            </p:txBody>
          </p:sp>
        </p:grpSp>
        <p:sp>
          <p:nvSpPr>
            <p:cNvPr id="6" name="Curved Right Arrow 5"/>
            <p:cNvSpPr/>
            <p:nvPr/>
          </p:nvSpPr>
          <p:spPr>
            <a:xfrm rot="5400000" flipV="1">
              <a:off x="7567469" y="1886809"/>
              <a:ext cx="202906" cy="289187"/>
            </a:xfrm>
            <a:prstGeom prst="curvedRigh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38" name="Curved Right Arrow 37"/>
            <p:cNvSpPr/>
            <p:nvPr/>
          </p:nvSpPr>
          <p:spPr>
            <a:xfrm rot="5400000" flipV="1">
              <a:off x="5695261" y="3110945"/>
              <a:ext cx="202906" cy="289187"/>
            </a:xfrm>
            <a:prstGeom prst="curvedRigh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39" name="Curved Right Arrow 38"/>
            <p:cNvSpPr/>
            <p:nvPr/>
          </p:nvSpPr>
          <p:spPr>
            <a:xfrm rot="5400000">
              <a:off x="5616374" y="4400850"/>
              <a:ext cx="202906" cy="275430"/>
            </a:xfrm>
            <a:prstGeom prst="curvedRigh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40" name="Curved Right Arrow 39"/>
            <p:cNvSpPr/>
            <p:nvPr/>
          </p:nvSpPr>
          <p:spPr>
            <a:xfrm rot="5400000">
              <a:off x="7488582" y="4413968"/>
              <a:ext cx="202906" cy="275430"/>
            </a:xfrm>
            <a:prstGeom prst="curvedRigh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7" name="Curved Down Arrow 6"/>
            <p:cNvSpPr/>
            <p:nvPr/>
          </p:nvSpPr>
          <p:spPr>
            <a:xfrm rot="19671472" flipH="1" flipV="1">
              <a:off x="6856431" y="5701118"/>
              <a:ext cx="376467" cy="121226"/>
            </a:xfrm>
            <a:prstGeom prst="curvedDown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8" name="Left-Right Arrow 7"/>
            <p:cNvSpPr/>
            <p:nvPr/>
          </p:nvSpPr>
          <p:spPr>
            <a:xfrm>
              <a:off x="7656469" y="3183531"/>
              <a:ext cx="375393" cy="101453"/>
            </a:xfrm>
            <a:prstGeom prst="leftRigh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pic>
        <p:nvPicPr>
          <p:cNvPr id="71"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1520" y="1820292"/>
            <a:ext cx="4346059" cy="3038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3528" y="4772620"/>
            <a:ext cx="3683589" cy="1608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179512" y="1052736"/>
            <a:ext cx="4123245" cy="461665"/>
          </a:xfrm>
          <a:prstGeom prst="rect">
            <a:avLst/>
          </a:prstGeom>
          <a:noFill/>
        </p:spPr>
        <p:txBody>
          <a:bodyPr wrap="none" rtlCol="0">
            <a:spAutoFit/>
          </a:bodyPr>
          <a:lstStyle/>
          <a:p>
            <a:r>
              <a:rPr kumimoji="1" lang="en-US" altLang="ja-JP" sz="2400" dirty="0" smtClean="0"/>
              <a:t>River cross section modeling</a:t>
            </a:r>
            <a:endParaRPr kumimoji="1" lang="ja-JP" altLang="en-US" sz="2400" dirty="0"/>
          </a:p>
        </p:txBody>
      </p:sp>
      <p:sp>
        <p:nvSpPr>
          <p:cNvPr id="41" name="テキスト ボックス 40"/>
          <p:cNvSpPr txBox="1"/>
          <p:nvPr/>
        </p:nvSpPr>
        <p:spPr>
          <a:xfrm>
            <a:off x="4716016" y="1064170"/>
            <a:ext cx="4176143" cy="830997"/>
          </a:xfrm>
          <a:prstGeom prst="rect">
            <a:avLst/>
          </a:prstGeom>
          <a:noFill/>
        </p:spPr>
        <p:txBody>
          <a:bodyPr wrap="none" rtlCol="0">
            <a:spAutoFit/>
          </a:bodyPr>
          <a:lstStyle/>
          <a:p>
            <a:r>
              <a:rPr kumimoji="1" lang="en-US" altLang="ja-JP" sz="2400" dirty="0" smtClean="0"/>
              <a:t>Water movement depending</a:t>
            </a:r>
          </a:p>
          <a:p>
            <a:r>
              <a:rPr kumimoji="1" lang="en-US" altLang="ja-JP" sz="2400" dirty="0" smtClean="0"/>
              <a:t>on river and inundation depth</a:t>
            </a:r>
            <a:endParaRPr kumimoji="1" lang="ja-JP" altLang="en-US" sz="2400" dirty="0"/>
          </a:p>
        </p:txBody>
      </p:sp>
    </p:spTree>
    <p:extLst>
      <p:ext uri="{BB962C8B-B14F-4D97-AF65-F5344CB8AC3E}">
        <p14:creationId xmlns:p14="http://schemas.microsoft.com/office/powerpoint/2010/main" val="5329857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44624"/>
            <a:ext cx="8948233" cy="707886"/>
          </a:xfrm>
          <a:prstGeom prst="rect">
            <a:avLst/>
          </a:prstGeom>
          <a:noFill/>
        </p:spPr>
        <p:txBody>
          <a:bodyPr wrap="square" rtlCol="0">
            <a:spAutoFit/>
          </a:bodyPr>
          <a:lstStyle/>
          <a:p>
            <a:pPr algn="ctr" fontAlgn="auto">
              <a:spcBef>
                <a:spcPts val="0"/>
              </a:spcBef>
              <a:spcAft>
                <a:spcPts val="0"/>
              </a:spcAft>
            </a:pPr>
            <a:r>
              <a:rPr lang="ja-JP" altLang="ja-JP" sz="4000" b="1" dirty="0">
                <a:solidFill>
                  <a:srgbClr val="0000FF"/>
                </a:solidFill>
                <a:latin typeface="Arial Rounded MT Bold" pitchFamily="34" charset="0"/>
                <a:ea typeface="HGP明朝E"/>
              </a:rPr>
              <a:t> </a:t>
            </a:r>
            <a:r>
              <a:rPr lang="en-US" altLang="ja-JP" sz="40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Dam r</a:t>
            </a:r>
            <a:r>
              <a:rPr lang="en-US" altLang="ja-JP" sz="40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eservoir operation model</a:t>
            </a:r>
          </a:p>
        </p:txBody>
      </p:sp>
      <p:pic>
        <p:nvPicPr>
          <p:cNvPr id="14" name="Picture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1020798"/>
            <a:ext cx="4554881" cy="5138045"/>
          </a:xfrm>
          <a:prstGeom prst="rect">
            <a:avLst/>
          </a:prstGeom>
          <a:ln>
            <a:noFill/>
          </a:ln>
          <a:effectLst>
            <a:outerShdw blurRad="190500" algn="tl" rotWithShape="0">
              <a:srgbClr val="000000">
                <a:alpha val="70000"/>
              </a:srgbClr>
            </a:outerShdw>
          </a:effectLst>
        </p:spPr>
      </p:pic>
      <p:pic>
        <p:nvPicPr>
          <p:cNvPr id="1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3984" y="5253052"/>
            <a:ext cx="1660712" cy="1245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5767" y="5268394"/>
            <a:ext cx="1660200" cy="1245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195767" y="6479758"/>
            <a:ext cx="3320400" cy="261610"/>
          </a:xfrm>
          <a:prstGeom prst="rect">
            <a:avLst/>
          </a:prstGeom>
        </p:spPr>
        <p:txBody>
          <a:bodyPr wrap="square">
            <a:spAutoFit/>
          </a:bodyPr>
          <a:lstStyle/>
          <a:p>
            <a:pPr fontAlgn="auto">
              <a:spcBef>
                <a:spcPts val="0"/>
              </a:spcBef>
              <a:spcAft>
                <a:spcPts val="0"/>
              </a:spcAft>
            </a:pPr>
            <a:r>
              <a:rPr lang="en-US" altLang="ja-JP" sz="1050" dirty="0" smtClean="0">
                <a:solidFill>
                  <a:prstClr val="black"/>
                </a:solidFill>
                <a:latin typeface="Arial Rounded MT Bold" pitchFamily="34" charset="0"/>
                <a:ea typeface="HGP明朝E"/>
              </a:rPr>
              <a:t>Sources of Photo : </a:t>
            </a:r>
            <a:r>
              <a:rPr lang="en-US" altLang="ja-JP" sz="1050" dirty="0">
                <a:solidFill>
                  <a:prstClr val="black"/>
                </a:solidFill>
                <a:latin typeface="Arial Rounded MT Bold" pitchFamily="34" charset="0"/>
                <a:ea typeface="HGP明朝E"/>
              </a:rPr>
              <a:t>http://</a:t>
            </a:r>
            <a:r>
              <a:rPr lang="en-US" altLang="ja-JP" sz="1050" dirty="0" smtClean="0">
                <a:solidFill>
                  <a:prstClr val="black"/>
                </a:solidFill>
                <a:latin typeface="Arial Rounded MT Bold" pitchFamily="34" charset="0"/>
                <a:ea typeface="HGP明朝E"/>
              </a:rPr>
              <a:t>kromchol.rid.go.th</a:t>
            </a:r>
            <a:endParaRPr lang="ja-JP" altLang="en-US" sz="1050" dirty="0">
              <a:solidFill>
                <a:prstClr val="black"/>
              </a:solidFill>
              <a:latin typeface="Arial Rounded MT Bold" pitchFamily="34" charset="0"/>
              <a:ea typeface="HGP明朝E"/>
            </a:endParaRPr>
          </a:p>
        </p:txBody>
      </p:sp>
      <p:sp>
        <p:nvSpPr>
          <p:cNvPr id="19" name="Rectangle 18"/>
          <p:cNvSpPr/>
          <p:nvPr/>
        </p:nvSpPr>
        <p:spPr>
          <a:xfrm>
            <a:off x="404500" y="6221587"/>
            <a:ext cx="1290738" cy="276999"/>
          </a:xfrm>
          <a:prstGeom prst="rect">
            <a:avLst/>
          </a:prstGeom>
        </p:spPr>
        <p:txBody>
          <a:bodyPr wrap="none">
            <a:spAutoFit/>
          </a:bodyPr>
          <a:lstStyle/>
          <a:p>
            <a:pPr fontAlgn="auto">
              <a:spcBef>
                <a:spcPts val="0"/>
              </a:spcBef>
              <a:spcAft>
                <a:spcPts val="0"/>
              </a:spcAft>
            </a:pPr>
            <a:r>
              <a:rPr lang="en-US" altLang="ja-JP" sz="1200" dirty="0" err="1">
                <a:solidFill>
                  <a:prstClr val="black"/>
                </a:solidFill>
                <a:latin typeface="Arial Rounded MT Bold" pitchFamily="34" charset="0"/>
                <a:ea typeface="HGP明朝E"/>
              </a:rPr>
              <a:t>Bhumibol</a:t>
            </a:r>
            <a:r>
              <a:rPr lang="en-US" altLang="ja-JP" sz="1200" dirty="0">
                <a:solidFill>
                  <a:prstClr val="black"/>
                </a:solidFill>
                <a:latin typeface="Arial Rounded MT Bold" pitchFamily="34" charset="0"/>
                <a:ea typeface="HGP明朝E"/>
              </a:rPr>
              <a:t> </a:t>
            </a:r>
            <a:r>
              <a:rPr lang="en-US" altLang="ja-JP" sz="1200" dirty="0" smtClean="0">
                <a:solidFill>
                  <a:prstClr val="black"/>
                </a:solidFill>
                <a:latin typeface="Arial Rounded MT Bold" pitchFamily="34" charset="0"/>
                <a:ea typeface="HGP明朝E"/>
              </a:rPr>
              <a:t>dam </a:t>
            </a:r>
            <a:endParaRPr lang="ja-JP" altLang="en-US" sz="1200" dirty="0">
              <a:solidFill>
                <a:prstClr val="black"/>
              </a:solidFill>
              <a:latin typeface="Arial Rounded MT Bold" pitchFamily="34" charset="0"/>
              <a:ea typeface="HGP明朝E"/>
            </a:endParaRPr>
          </a:p>
        </p:txBody>
      </p:sp>
      <p:sp>
        <p:nvSpPr>
          <p:cNvPr id="20" name="Rectangle 19"/>
          <p:cNvSpPr/>
          <p:nvPr/>
        </p:nvSpPr>
        <p:spPr>
          <a:xfrm>
            <a:off x="2664745" y="6221587"/>
            <a:ext cx="1019190" cy="276999"/>
          </a:xfrm>
          <a:prstGeom prst="rect">
            <a:avLst/>
          </a:prstGeom>
        </p:spPr>
        <p:txBody>
          <a:bodyPr wrap="none">
            <a:spAutoFit/>
          </a:bodyPr>
          <a:lstStyle/>
          <a:p>
            <a:pPr fontAlgn="auto">
              <a:spcBef>
                <a:spcPts val="0"/>
              </a:spcBef>
              <a:spcAft>
                <a:spcPts val="0"/>
              </a:spcAft>
            </a:pPr>
            <a:r>
              <a:rPr lang="en-US" altLang="ja-JP" sz="1200" dirty="0" err="1">
                <a:solidFill>
                  <a:prstClr val="black"/>
                </a:solidFill>
                <a:latin typeface="Arial Rounded MT Bold" pitchFamily="34" charset="0"/>
                <a:ea typeface="HGP明朝E"/>
              </a:rPr>
              <a:t>Sirikit</a:t>
            </a:r>
            <a:r>
              <a:rPr lang="en-US" altLang="ja-JP" sz="1200" dirty="0">
                <a:solidFill>
                  <a:prstClr val="black"/>
                </a:solidFill>
                <a:latin typeface="Arial Rounded MT Bold" pitchFamily="34" charset="0"/>
                <a:ea typeface="HGP明朝E"/>
              </a:rPr>
              <a:t> dam </a:t>
            </a:r>
            <a:endParaRPr lang="ja-JP" altLang="en-US" sz="1200" dirty="0">
              <a:solidFill>
                <a:prstClr val="black"/>
              </a:solidFill>
              <a:latin typeface="Arial Rounded MT Bold" pitchFamily="34" charset="0"/>
              <a:ea typeface="HGP明朝E"/>
            </a:endParaRPr>
          </a:p>
        </p:txBody>
      </p:sp>
      <p:sp>
        <p:nvSpPr>
          <p:cNvPr id="3" name="Rectangle 2"/>
          <p:cNvSpPr/>
          <p:nvPr/>
        </p:nvSpPr>
        <p:spPr>
          <a:xfrm>
            <a:off x="5364088" y="980728"/>
            <a:ext cx="2304256" cy="247962"/>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8" name="Rectangle 27"/>
          <p:cNvSpPr/>
          <p:nvPr/>
        </p:nvSpPr>
        <p:spPr>
          <a:xfrm>
            <a:off x="5436096" y="2676982"/>
            <a:ext cx="2304256" cy="247962"/>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cxnSp>
        <p:nvCxnSpPr>
          <p:cNvPr id="5" name="Straight Arrow Connector 4"/>
          <p:cNvCxnSpPr/>
          <p:nvPr/>
        </p:nvCxnSpPr>
        <p:spPr>
          <a:xfrm>
            <a:off x="5286489" y="1628800"/>
            <a:ext cx="2165831" cy="0"/>
          </a:xfrm>
          <a:prstGeom prst="straightConnector1">
            <a:avLst/>
          </a:prstGeom>
          <a:ln w="28575">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449264" y="1628800"/>
            <a:ext cx="0" cy="432048"/>
          </a:xfrm>
          <a:prstGeom prst="straightConnector1">
            <a:avLst/>
          </a:prstGeom>
          <a:ln w="28575">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299582" y="3429000"/>
            <a:ext cx="2165831" cy="0"/>
          </a:xfrm>
          <a:prstGeom prst="straightConnector1">
            <a:avLst/>
          </a:prstGeom>
          <a:ln w="28575">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462357" y="3429000"/>
            <a:ext cx="0" cy="576064"/>
          </a:xfrm>
          <a:prstGeom prst="straightConnector1">
            <a:avLst/>
          </a:prstGeom>
          <a:ln w="28575">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6732240" y="4460965"/>
            <a:ext cx="1157719"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886903" y="4460965"/>
            <a:ext cx="0" cy="5040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7363493" y="5245551"/>
            <a:ext cx="88371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8244147" y="5245551"/>
            <a:ext cx="0" cy="5040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6369404" y="2060848"/>
            <a:ext cx="1947012" cy="360040"/>
          </a:xfrm>
          <a:prstGeom prst="ellipse">
            <a:avLst/>
          </a:prstGeom>
          <a:noFill/>
          <a:ln w="952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4" name="Oval 43"/>
          <p:cNvSpPr/>
          <p:nvPr/>
        </p:nvSpPr>
        <p:spPr>
          <a:xfrm>
            <a:off x="6873947" y="5749607"/>
            <a:ext cx="1947012" cy="360040"/>
          </a:xfrm>
          <a:prstGeom prst="ellipse">
            <a:avLst/>
          </a:prstGeom>
          <a:noFill/>
          <a:ln w="952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cxnSp>
        <p:nvCxnSpPr>
          <p:cNvPr id="49" name="Straight Arrow Connector 48"/>
          <p:cNvCxnSpPr/>
          <p:nvPr/>
        </p:nvCxnSpPr>
        <p:spPr>
          <a:xfrm flipH="1">
            <a:off x="5387941" y="4532973"/>
            <a:ext cx="1368152" cy="0"/>
          </a:xfrm>
          <a:prstGeom prst="straightConnector1">
            <a:avLst/>
          </a:prstGeom>
          <a:ln w="28575">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5417138" y="4532973"/>
            <a:ext cx="0" cy="432048"/>
          </a:xfrm>
          <a:prstGeom prst="straightConnector1">
            <a:avLst/>
          </a:prstGeom>
          <a:ln w="28575">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4283968" y="4885510"/>
            <a:ext cx="2304256" cy="487706"/>
          </a:xfrm>
          <a:prstGeom prst="ellipse">
            <a:avLst/>
          </a:prstGeom>
          <a:noFill/>
          <a:ln w="127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nvGrpSpPr>
          <p:cNvPr id="6" name="Group 5"/>
          <p:cNvGrpSpPr/>
          <p:nvPr/>
        </p:nvGrpSpPr>
        <p:grpSpPr>
          <a:xfrm>
            <a:off x="281027" y="872715"/>
            <a:ext cx="3066837" cy="3798823"/>
            <a:chOff x="107503" y="872715"/>
            <a:chExt cx="3066837" cy="3798823"/>
          </a:xfrm>
        </p:grpSpPr>
        <p:pic>
          <p:nvPicPr>
            <p:cNvPr id="3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3" y="872715"/>
              <a:ext cx="3066837" cy="3798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Isosceles Triangle 1"/>
            <p:cNvSpPr/>
            <p:nvPr/>
          </p:nvSpPr>
          <p:spPr>
            <a:xfrm>
              <a:off x="1049869" y="2420888"/>
              <a:ext cx="65747" cy="7200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7" name="Isosceles Triangle 36"/>
            <p:cNvSpPr/>
            <p:nvPr/>
          </p:nvSpPr>
          <p:spPr>
            <a:xfrm>
              <a:off x="1913965" y="2147714"/>
              <a:ext cx="65747" cy="7200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sp>
        <p:nvSpPr>
          <p:cNvPr id="18" name="Rectangle 17"/>
          <p:cNvSpPr/>
          <p:nvPr/>
        </p:nvSpPr>
        <p:spPr>
          <a:xfrm>
            <a:off x="132689" y="4131077"/>
            <a:ext cx="4079271" cy="954107"/>
          </a:xfrm>
          <a:prstGeom prst="rect">
            <a:avLst/>
          </a:prstGeom>
          <a:solidFill>
            <a:schemeClr val="bg1"/>
          </a:solidFill>
        </p:spPr>
        <p:txBody>
          <a:bodyPr wrap="square">
            <a:spAutoFit/>
          </a:bodyPr>
          <a:lstStyle/>
          <a:p>
            <a:pPr marL="285750" indent="-285750" fontAlgn="auto">
              <a:spcBef>
                <a:spcPts val="0"/>
              </a:spcBef>
              <a:spcAft>
                <a:spcPts val="0"/>
              </a:spcAft>
              <a:buFont typeface="Wingdings" pitchFamily="2" charset="2"/>
              <a:buChar char="Ø"/>
            </a:pPr>
            <a:r>
              <a:rPr lang="en-US" altLang="ja-JP" sz="1400" dirty="0">
                <a:solidFill>
                  <a:prstClr val="black"/>
                </a:solidFill>
                <a:latin typeface="Arial Rounded MT Bold" pitchFamily="34" charset="0"/>
                <a:ea typeface="HGP明朝E"/>
              </a:rPr>
              <a:t>The </a:t>
            </a:r>
            <a:r>
              <a:rPr lang="en-US" altLang="ja-JP" sz="1400" dirty="0" err="1">
                <a:solidFill>
                  <a:prstClr val="black"/>
                </a:solidFill>
                <a:latin typeface="Arial Rounded MT Bold" pitchFamily="34" charset="0"/>
                <a:ea typeface="HGP明朝E"/>
              </a:rPr>
              <a:t>Bhumibol</a:t>
            </a:r>
            <a:r>
              <a:rPr lang="en-US" altLang="ja-JP" sz="1400" dirty="0">
                <a:solidFill>
                  <a:prstClr val="black"/>
                </a:solidFill>
                <a:latin typeface="Arial Rounded MT Bold" pitchFamily="34" charset="0"/>
                <a:ea typeface="HGP明朝E"/>
              </a:rPr>
              <a:t> </a:t>
            </a:r>
            <a:r>
              <a:rPr lang="en-US" altLang="ja-JP" sz="1400" dirty="0" smtClean="0">
                <a:solidFill>
                  <a:prstClr val="black"/>
                </a:solidFill>
                <a:latin typeface="Arial Rounded MT Bold" pitchFamily="34" charset="0"/>
                <a:ea typeface="HGP明朝E"/>
              </a:rPr>
              <a:t>dam </a:t>
            </a:r>
            <a:r>
              <a:rPr lang="en-US" altLang="ja-JP" sz="1400" dirty="0">
                <a:solidFill>
                  <a:prstClr val="black"/>
                </a:solidFill>
                <a:latin typeface="Arial Rounded MT Bold" pitchFamily="34" charset="0"/>
                <a:ea typeface="HGP明朝E"/>
              </a:rPr>
              <a:t>at the Ping River basin</a:t>
            </a:r>
            <a:r>
              <a:rPr lang="en-US" altLang="ja-JP" sz="1400" dirty="0" smtClean="0">
                <a:solidFill>
                  <a:prstClr val="black"/>
                </a:solidFill>
                <a:latin typeface="Arial Rounded MT Bold" pitchFamily="34" charset="0"/>
                <a:ea typeface="HGP明朝E"/>
              </a:rPr>
              <a:t> : </a:t>
            </a:r>
            <a:r>
              <a:rPr lang="en-US" altLang="ja-JP" sz="1400" dirty="0">
                <a:solidFill>
                  <a:prstClr val="black"/>
                </a:solidFill>
                <a:latin typeface="Arial Rounded MT Bold" pitchFamily="34" charset="0"/>
                <a:ea typeface="HGP明朝E"/>
              </a:rPr>
              <a:t>the capacity </a:t>
            </a:r>
            <a:r>
              <a:rPr lang="en-US" altLang="ja-JP" sz="1400" dirty="0" smtClean="0">
                <a:solidFill>
                  <a:prstClr val="black"/>
                </a:solidFill>
                <a:latin typeface="Arial Rounded MT Bold" pitchFamily="34" charset="0"/>
                <a:ea typeface="HGP明朝E"/>
              </a:rPr>
              <a:t>13,420 MCM. </a:t>
            </a:r>
          </a:p>
          <a:p>
            <a:pPr marL="285750" indent="-285750" fontAlgn="auto">
              <a:spcBef>
                <a:spcPts val="0"/>
              </a:spcBef>
              <a:spcAft>
                <a:spcPts val="0"/>
              </a:spcAft>
              <a:buFont typeface="Wingdings" pitchFamily="2" charset="2"/>
              <a:buChar char="Ø"/>
            </a:pPr>
            <a:r>
              <a:rPr lang="en-US" altLang="ja-JP" sz="1400" dirty="0" smtClean="0">
                <a:solidFill>
                  <a:prstClr val="black"/>
                </a:solidFill>
                <a:latin typeface="Arial Rounded MT Bold" pitchFamily="34" charset="0"/>
                <a:ea typeface="HGP明朝E"/>
              </a:rPr>
              <a:t>The </a:t>
            </a:r>
            <a:r>
              <a:rPr lang="en-US" altLang="ja-JP" sz="1400" dirty="0" err="1" smtClean="0">
                <a:solidFill>
                  <a:prstClr val="black"/>
                </a:solidFill>
                <a:latin typeface="Arial Rounded MT Bold" pitchFamily="34" charset="0"/>
                <a:ea typeface="HGP明朝E"/>
              </a:rPr>
              <a:t>Sirikit</a:t>
            </a:r>
            <a:r>
              <a:rPr lang="en-US" altLang="ja-JP" sz="1400" dirty="0" smtClean="0">
                <a:solidFill>
                  <a:prstClr val="black"/>
                </a:solidFill>
                <a:latin typeface="Arial Rounded MT Bold" pitchFamily="34" charset="0"/>
                <a:ea typeface="HGP明朝E"/>
              </a:rPr>
              <a:t> dam </a:t>
            </a:r>
            <a:r>
              <a:rPr lang="en-US" altLang="ja-JP" sz="1400" dirty="0">
                <a:solidFill>
                  <a:prstClr val="black"/>
                </a:solidFill>
                <a:latin typeface="Arial Rounded MT Bold" pitchFamily="34" charset="0"/>
                <a:ea typeface="HGP明朝E"/>
              </a:rPr>
              <a:t>at the </a:t>
            </a:r>
            <a:r>
              <a:rPr lang="en-US" altLang="ja-JP" sz="1400" dirty="0" smtClean="0">
                <a:solidFill>
                  <a:prstClr val="black"/>
                </a:solidFill>
                <a:latin typeface="Arial Rounded MT Bold" pitchFamily="34" charset="0"/>
                <a:ea typeface="HGP明朝E"/>
              </a:rPr>
              <a:t>Nan </a:t>
            </a:r>
            <a:r>
              <a:rPr lang="en-US" altLang="ja-JP" sz="1400" dirty="0">
                <a:solidFill>
                  <a:prstClr val="black"/>
                </a:solidFill>
                <a:latin typeface="Arial Rounded MT Bold" pitchFamily="34" charset="0"/>
                <a:ea typeface="HGP明朝E"/>
              </a:rPr>
              <a:t>River basin </a:t>
            </a:r>
            <a:r>
              <a:rPr lang="en-US" altLang="ja-JP" sz="1400" dirty="0" smtClean="0">
                <a:solidFill>
                  <a:prstClr val="black"/>
                </a:solidFill>
                <a:latin typeface="Arial Rounded MT Bold" pitchFamily="34" charset="0"/>
                <a:ea typeface="HGP明朝E"/>
              </a:rPr>
              <a:t>: the </a:t>
            </a:r>
            <a:r>
              <a:rPr lang="en-US" altLang="ja-JP" sz="1400" dirty="0">
                <a:solidFill>
                  <a:prstClr val="black"/>
                </a:solidFill>
                <a:latin typeface="Arial Rounded MT Bold" pitchFamily="34" charset="0"/>
                <a:ea typeface="HGP明朝E"/>
              </a:rPr>
              <a:t>capacity of </a:t>
            </a:r>
            <a:r>
              <a:rPr lang="en-US" altLang="ja-JP" sz="1400" dirty="0" smtClean="0">
                <a:solidFill>
                  <a:prstClr val="black"/>
                </a:solidFill>
                <a:latin typeface="Arial Rounded MT Bold" pitchFamily="34" charset="0"/>
                <a:ea typeface="HGP明朝E"/>
              </a:rPr>
              <a:t>9,510 MCM.</a:t>
            </a:r>
            <a:endParaRPr lang="ja-JP" altLang="en-US" sz="1400" dirty="0">
              <a:solidFill>
                <a:prstClr val="black"/>
              </a:solidFill>
              <a:latin typeface="Arial Rounded MT Bold" pitchFamily="34" charset="0"/>
              <a:ea typeface="HGP明朝E"/>
            </a:endParaRPr>
          </a:p>
        </p:txBody>
      </p:sp>
    </p:spTree>
    <p:extLst>
      <p:ext uri="{BB962C8B-B14F-4D97-AF65-F5344CB8AC3E}">
        <p14:creationId xmlns:p14="http://schemas.microsoft.com/office/powerpoint/2010/main" val="5002335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0" y="260648"/>
            <a:ext cx="9144000" cy="646331"/>
          </a:xfrm>
          <a:prstGeom prst="rect">
            <a:avLst/>
          </a:prstGeom>
          <a:noFill/>
        </p:spPr>
        <p:txBody>
          <a:bodyPr wrap="square" rtlCol="0">
            <a:spAutoFit/>
          </a:bodyPr>
          <a:lstStyle/>
          <a:p>
            <a:pPr algn="ctr" fontAlgn="auto">
              <a:spcBef>
                <a:spcPts val="0"/>
              </a:spcBef>
              <a:spcAft>
                <a:spcPts val="0"/>
              </a:spcAft>
            </a:pPr>
            <a:r>
              <a:rPr lang="en-US" sz="36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Simulation of dam reservoir operation</a:t>
            </a:r>
            <a:endParaRPr lang="en-US" sz="36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21" name="Picture 2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337" y="1153795"/>
            <a:ext cx="3820628" cy="2370854"/>
          </a:xfrm>
          <a:prstGeom prst="rect">
            <a:avLst/>
          </a:prstGeom>
          <a:noFill/>
          <a:ln>
            <a:noFill/>
          </a:ln>
        </p:spPr>
      </p:pic>
      <p:pic>
        <p:nvPicPr>
          <p:cNvPr id="22" name="Picture 2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337" y="3861048"/>
            <a:ext cx="3820628" cy="2448272"/>
          </a:xfrm>
          <a:prstGeom prst="rect">
            <a:avLst/>
          </a:prstGeom>
          <a:noFill/>
          <a:ln>
            <a:noFill/>
          </a:ln>
        </p:spPr>
      </p:pic>
      <p:sp>
        <p:nvSpPr>
          <p:cNvPr id="23" name="TextBox 22"/>
          <p:cNvSpPr txBox="1"/>
          <p:nvPr/>
        </p:nvSpPr>
        <p:spPr>
          <a:xfrm>
            <a:off x="4572000" y="1196752"/>
            <a:ext cx="3960440" cy="1938992"/>
          </a:xfrm>
          <a:prstGeom prst="rect">
            <a:avLst/>
          </a:prstGeom>
          <a:noFill/>
        </p:spPr>
        <p:txBody>
          <a:bodyPr wrap="square" rtlCol="0">
            <a:spAutoFit/>
          </a:bodyPr>
          <a:lstStyle/>
          <a:p>
            <a:pPr fontAlgn="auto">
              <a:spcBef>
                <a:spcPts val="0"/>
              </a:spcBef>
              <a:spcAft>
                <a:spcPts val="0"/>
              </a:spcAft>
            </a:pPr>
            <a:r>
              <a:rPr lang="en-US" altLang="ja-JP" sz="2400" dirty="0" err="1" smtClean="0">
                <a:solidFill>
                  <a:prstClr val="black"/>
                </a:solidFill>
                <a:ea typeface="HGP明朝E"/>
                <a:cs typeface="Arial" panose="020B0604020202020204" pitchFamily="34" charset="0"/>
              </a:rPr>
              <a:t>Bhumibol</a:t>
            </a:r>
            <a:r>
              <a:rPr lang="en-US" altLang="ja-JP" sz="2400" dirty="0" smtClean="0">
                <a:solidFill>
                  <a:prstClr val="black"/>
                </a:solidFill>
                <a:ea typeface="HGP明朝E"/>
                <a:cs typeface="Arial" panose="020B0604020202020204" pitchFamily="34" charset="0"/>
              </a:rPr>
              <a:t> Dam Condition</a:t>
            </a:r>
          </a:p>
          <a:p>
            <a:pPr fontAlgn="auto">
              <a:spcBef>
                <a:spcPts val="0"/>
              </a:spcBef>
              <a:spcAft>
                <a:spcPts val="0"/>
              </a:spcAft>
            </a:pPr>
            <a:r>
              <a:rPr lang="en-US" altLang="ja-JP" sz="2400" dirty="0" smtClean="0">
                <a:solidFill>
                  <a:prstClr val="black"/>
                </a:solidFill>
                <a:ea typeface="HGP明朝E"/>
                <a:cs typeface="Arial" panose="020B0604020202020204" pitchFamily="34" charset="0"/>
              </a:rPr>
              <a:t>Jan-Apr : release to downstream 200 m</a:t>
            </a:r>
            <a:r>
              <a:rPr lang="en-US" altLang="ja-JP" sz="2400" baseline="30000" dirty="0" smtClean="0">
                <a:solidFill>
                  <a:prstClr val="black"/>
                </a:solidFill>
                <a:ea typeface="HGP明朝E"/>
                <a:cs typeface="Arial" panose="020B0604020202020204" pitchFamily="34" charset="0"/>
              </a:rPr>
              <a:t>3</a:t>
            </a:r>
            <a:r>
              <a:rPr lang="en-US" altLang="ja-JP" sz="2400" dirty="0" smtClean="0">
                <a:solidFill>
                  <a:prstClr val="black"/>
                </a:solidFill>
                <a:ea typeface="HGP明朝E"/>
                <a:cs typeface="Arial" panose="020B0604020202020204" pitchFamily="34" charset="0"/>
              </a:rPr>
              <a:t>/s</a:t>
            </a:r>
          </a:p>
          <a:p>
            <a:pPr fontAlgn="auto">
              <a:spcBef>
                <a:spcPts val="0"/>
              </a:spcBef>
              <a:spcAft>
                <a:spcPts val="0"/>
              </a:spcAft>
            </a:pPr>
            <a:r>
              <a:rPr lang="en-US" altLang="ja-JP" sz="2400" dirty="0" smtClean="0">
                <a:solidFill>
                  <a:prstClr val="black"/>
                </a:solidFill>
                <a:ea typeface="HGP明朝E"/>
                <a:cs typeface="Arial" panose="020B0604020202020204" pitchFamily="34" charset="0"/>
              </a:rPr>
              <a:t>May-Dec : 15% of natural inflow</a:t>
            </a:r>
            <a:endParaRPr lang="ja-JP" altLang="en-US" sz="2400" dirty="0">
              <a:solidFill>
                <a:prstClr val="black"/>
              </a:solidFill>
              <a:ea typeface="HGP明朝E"/>
              <a:cs typeface="Arial" panose="020B0604020202020204" pitchFamily="34" charset="0"/>
            </a:endParaRPr>
          </a:p>
        </p:txBody>
      </p:sp>
      <p:sp>
        <p:nvSpPr>
          <p:cNvPr id="24" name="TextBox 23"/>
          <p:cNvSpPr txBox="1"/>
          <p:nvPr/>
        </p:nvSpPr>
        <p:spPr>
          <a:xfrm>
            <a:off x="4578838" y="4010288"/>
            <a:ext cx="4097618" cy="1938992"/>
          </a:xfrm>
          <a:prstGeom prst="rect">
            <a:avLst/>
          </a:prstGeom>
          <a:noFill/>
        </p:spPr>
        <p:txBody>
          <a:bodyPr wrap="square" rtlCol="0">
            <a:spAutoFit/>
          </a:bodyPr>
          <a:lstStyle/>
          <a:p>
            <a:pPr fontAlgn="auto">
              <a:spcBef>
                <a:spcPts val="0"/>
              </a:spcBef>
              <a:spcAft>
                <a:spcPts val="0"/>
              </a:spcAft>
            </a:pPr>
            <a:r>
              <a:rPr lang="en-US" altLang="ja-JP" sz="2400" dirty="0" err="1" smtClean="0">
                <a:solidFill>
                  <a:prstClr val="black"/>
                </a:solidFill>
                <a:ea typeface="HGP明朝E"/>
                <a:cs typeface="Arial" panose="020B0604020202020204" pitchFamily="34" charset="0"/>
              </a:rPr>
              <a:t>Sirikit</a:t>
            </a:r>
            <a:r>
              <a:rPr lang="en-US" altLang="ja-JP" sz="2400" dirty="0" smtClean="0">
                <a:solidFill>
                  <a:prstClr val="black"/>
                </a:solidFill>
                <a:ea typeface="HGP明朝E"/>
                <a:cs typeface="Arial" panose="020B0604020202020204" pitchFamily="34" charset="0"/>
              </a:rPr>
              <a:t> Dam Condition</a:t>
            </a:r>
          </a:p>
          <a:p>
            <a:pPr fontAlgn="auto">
              <a:spcBef>
                <a:spcPts val="0"/>
              </a:spcBef>
              <a:spcAft>
                <a:spcPts val="0"/>
              </a:spcAft>
            </a:pPr>
            <a:r>
              <a:rPr lang="en-US" altLang="ja-JP" sz="2400" dirty="0" smtClean="0">
                <a:solidFill>
                  <a:prstClr val="black"/>
                </a:solidFill>
                <a:ea typeface="HGP明朝E"/>
                <a:cs typeface="Arial" panose="020B0604020202020204" pitchFamily="34" charset="0"/>
              </a:rPr>
              <a:t>Jan-Apr : release to downstream 250 m</a:t>
            </a:r>
            <a:r>
              <a:rPr lang="en-US" altLang="ja-JP" sz="2400" baseline="30000" dirty="0" smtClean="0">
                <a:solidFill>
                  <a:prstClr val="black"/>
                </a:solidFill>
                <a:ea typeface="HGP明朝E"/>
                <a:cs typeface="Arial" panose="020B0604020202020204" pitchFamily="34" charset="0"/>
              </a:rPr>
              <a:t>3</a:t>
            </a:r>
            <a:r>
              <a:rPr lang="en-US" altLang="ja-JP" sz="2400" dirty="0" smtClean="0">
                <a:solidFill>
                  <a:prstClr val="black"/>
                </a:solidFill>
                <a:ea typeface="HGP明朝E"/>
                <a:cs typeface="Arial" panose="020B0604020202020204" pitchFamily="34" charset="0"/>
              </a:rPr>
              <a:t>/s</a:t>
            </a:r>
          </a:p>
          <a:p>
            <a:pPr fontAlgn="auto">
              <a:spcBef>
                <a:spcPts val="0"/>
              </a:spcBef>
              <a:spcAft>
                <a:spcPts val="0"/>
              </a:spcAft>
            </a:pPr>
            <a:r>
              <a:rPr lang="en-US" altLang="ja-JP" sz="2400" dirty="0" smtClean="0">
                <a:solidFill>
                  <a:prstClr val="black"/>
                </a:solidFill>
                <a:ea typeface="HGP明朝E"/>
                <a:cs typeface="Arial" panose="020B0604020202020204" pitchFamily="34" charset="0"/>
              </a:rPr>
              <a:t>May-Dec : 30% of natural inflow</a:t>
            </a:r>
            <a:endParaRPr lang="ja-JP" altLang="en-US" sz="2400" dirty="0">
              <a:solidFill>
                <a:prstClr val="black"/>
              </a:solidFill>
              <a:ea typeface="HGP明朝E"/>
              <a:cs typeface="Arial" panose="020B0604020202020204" pitchFamily="34" charset="0"/>
            </a:endParaRPr>
          </a:p>
        </p:txBody>
      </p:sp>
    </p:spTree>
    <p:extLst>
      <p:ext uri="{BB962C8B-B14F-4D97-AF65-F5344CB8AC3E}">
        <p14:creationId xmlns:p14="http://schemas.microsoft.com/office/powerpoint/2010/main" val="41952230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5"/>
          <p:cNvSpPr txBox="1"/>
          <p:nvPr/>
        </p:nvSpPr>
        <p:spPr>
          <a:xfrm>
            <a:off x="0" y="116632"/>
            <a:ext cx="9144000" cy="1323439"/>
          </a:xfrm>
          <a:prstGeom prst="rect">
            <a:avLst/>
          </a:prstGeom>
          <a:noFill/>
        </p:spPr>
        <p:txBody>
          <a:bodyPr wrap="square" rtlCol="0">
            <a:spAutoFit/>
          </a:bodyPr>
          <a:lstStyle/>
          <a:p>
            <a:pPr algn="ctr"/>
            <a:r>
              <a:rPr lang="en-US" sz="4000" dirty="0" smtClean="0">
                <a:solidFill>
                  <a:srgbClr val="0000FF"/>
                </a:solidFill>
                <a:hlinkClick r:id="rId2" action="ppaction://hlinkfile"/>
              </a:rPr>
              <a:t>Runoff Simulation from March 1 to December 31 in 2011</a:t>
            </a:r>
            <a:endParaRPr kumimoji="1" lang="en-US" altLang="ja-JP" sz="4000" dirty="0" smtClean="0">
              <a:solidFill>
                <a:srgbClr val="0000FF"/>
              </a:solidFill>
            </a:endParaRPr>
          </a:p>
        </p:txBody>
      </p:sp>
      <p:grpSp>
        <p:nvGrpSpPr>
          <p:cNvPr id="273410" name="Group 318"/>
          <p:cNvGrpSpPr>
            <a:grpSpLocks/>
          </p:cNvGrpSpPr>
          <p:nvPr/>
        </p:nvGrpSpPr>
        <p:grpSpPr bwMode="auto">
          <a:xfrm>
            <a:off x="3059832" y="1412776"/>
            <a:ext cx="3528392" cy="5040560"/>
            <a:chOff x="0" y="-507"/>
            <a:chExt cx="24855" cy="31447"/>
          </a:xfrm>
        </p:grpSpPr>
        <p:grpSp>
          <p:nvGrpSpPr>
            <p:cNvPr id="308" name="Group 308"/>
            <p:cNvGrpSpPr>
              <a:grpSpLocks/>
            </p:cNvGrpSpPr>
            <p:nvPr/>
          </p:nvGrpSpPr>
          <p:grpSpPr bwMode="auto">
            <a:xfrm>
              <a:off x="0" y="-507"/>
              <a:ext cx="24855" cy="31446"/>
              <a:chOff x="0" y="-507"/>
              <a:chExt cx="24857" cy="31449"/>
            </a:xfrm>
          </p:grpSpPr>
          <p:pic>
            <p:nvPicPr>
              <p:cNvPr id="309" name="Picture 309">
                <a:hlinkClick r:id="rId2" action="ppaction://hlinkfile"/>
              </p:cNvPr>
              <p:cNvPicPr>
                <a:picLocks noChangeAspect="1"/>
              </p:cNvPicPr>
              <p:nvPr/>
            </p:nvPicPr>
            <p:blipFill>
              <a:blip r:embed="rId3" cstate="print"/>
              <a:srcRect/>
              <a:stretch>
                <a:fillRect/>
              </a:stretch>
            </p:blipFill>
            <p:spPr bwMode="auto">
              <a:xfrm>
                <a:off x="0" y="0"/>
                <a:ext cx="23651" cy="29190"/>
              </a:xfrm>
              <a:prstGeom prst="rect">
                <a:avLst/>
              </a:prstGeom>
              <a:noFill/>
            </p:spPr>
          </p:pic>
          <p:pic>
            <p:nvPicPr>
              <p:cNvPr id="310" name="Picture 310"/>
              <p:cNvPicPr>
                <a:picLocks noChangeAspect="1"/>
              </p:cNvPicPr>
              <p:nvPr/>
            </p:nvPicPr>
            <p:blipFill>
              <a:blip r:embed="rId4" cstate="print"/>
              <a:srcRect/>
              <a:stretch>
                <a:fillRect/>
              </a:stretch>
            </p:blipFill>
            <p:spPr bwMode="auto">
              <a:xfrm>
                <a:off x="18024" y="10462"/>
                <a:ext cx="4484" cy="16442"/>
              </a:xfrm>
              <a:prstGeom prst="rect">
                <a:avLst/>
              </a:prstGeom>
              <a:noFill/>
            </p:spPr>
          </p:pic>
          <p:sp>
            <p:nvSpPr>
              <p:cNvPr id="311" name="Text Box 6"/>
              <p:cNvSpPr txBox="1">
                <a:spLocks noChangeArrowheads="1"/>
              </p:cNvSpPr>
              <p:nvPr/>
            </p:nvSpPr>
            <p:spPr bwMode="auto">
              <a:xfrm>
                <a:off x="13280" y="24572"/>
                <a:ext cx="11577" cy="63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smtClean="0">
                    <a:ln>
                      <a:noFill/>
                    </a:ln>
                    <a:solidFill>
                      <a:schemeClr val="tx1"/>
                    </a:solidFill>
                    <a:effectLst/>
                    <a:latin typeface="Century" pitchFamily="18" charset="0"/>
                    <a:ea typeface="ＭＳ 明朝" pitchFamily="17" charset="-128"/>
                    <a:cs typeface="ＭＳ Ｐゴシック" pitchFamily="50" charset="-128"/>
                  </a:rPr>
                  <a:t>Discharge in m</a:t>
                </a:r>
                <a:r>
                  <a:rPr kumimoji="1" lang="en-US" altLang="ja-JP" sz="800" b="0" i="0" u="none" strike="noStrike" cap="none" normalizeH="0" baseline="30000" smtClean="0">
                    <a:ln>
                      <a:noFill/>
                    </a:ln>
                    <a:solidFill>
                      <a:schemeClr val="tx1"/>
                    </a:solidFill>
                    <a:effectLst/>
                    <a:latin typeface="Century" pitchFamily="18" charset="0"/>
                    <a:ea typeface="ＭＳ 明朝" pitchFamily="17" charset="-128"/>
                    <a:cs typeface="ＭＳ Ｐゴシック" pitchFamily="50" charset="-128"/>
                  </a:rPr>
                  <a:t>3</a:t>
                </a:r>
                <a:r>
                  <a:rPr kumimoji="1" lang="en-US" altLang="ja-JP" sz="800" b="0" i="0" u="none" strike="noStrike" cap="none" normalizeH="0" baseline="0" smtClean="0">
                    <a:ln>
                      <a:noFill/>
                    </a:ln>
                    <a:solidFill>
                      <a:schemeClr val="tx1"/>
                    </a:solidFill>
                    <a:effectLst/>
                    <a:latin typeface="Century" pitchFamily="18" charset="0"/>
                    <a:ea typeface="ＭＳ 明朝" pitchFamily="17" charset="-128"/>
                    <a:cs typeface="ＭＳ Ｐゴシック" pitchFamily="50" charset="-128"/>
                  </a:rPr>
                  <a:t>/s</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2" name="Text Box 7"/>
              <p:cNvSpPr txBox="1">
                <a:spLocks noChangeArrowheads="1"/>
              </p:cNvSpPr>
              <p:nvPr/>
            </p:nvSpPr>
            <p:spPr bwMode="auto">
              <a:xfrm rot="-4653849">
                <a:off x="4308" y="4878"/>
                <a:ext cx="11684" cy="63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Century" pitchFamily="18" charset="0"/>
                    <a:ea typeface="ＭＳ 明朝" pitchFamily="17" charset="-128"/>
                    <a:cs typeface="ＭＳ Ｐゴシック" pitchFamily="50" charset="-128"/>
                  </a:rPr>
                  <a:t>Wang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3" name="Text Box 8"/>
              <p:cNvSpPr txBox="1">
                <a:spLocks noChangeArrowheads="1"/>
              </p:cNvSpPr>
              <p:nvPr/>
            </p:nvSpPr>
            <p:spPr bwMode="auto">
              <a:xfrm rot="-4433001">
                <a:off x="1231" y="2204"/>
                <a:ext cx="11683" cy="62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Century" pitchFamily="18" charset="0"/>
                    <a:ea typeface="ＭＳ 明朝" pitchFamily="17" charset="-128"/>
                    <a:cs typeface="ＭＳ Ｐゴシック" pitchFamily="50" charset="-128"/>
                  </a:rPr>
                  <a:t>Ping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4" name="Text Box 9"/>
              <p:cNvSpPr txBox="1">
                <a:spLocks noChangeArrowheads="1"/>
              </p:cNvSpPr>
              <p:nvPr/>
            </p:nvSpPr>
            <p:spPr bwMode="auto">
              <a:xfrm rot="-3972609">
                <a:off x="9028" y="3033"/>
                <a:ext cx="11684" cy="63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Century" pitchFamily="18" charset="0"/>
                    <a:ea typeface="ＭＳ 明朝" pitchFamily="17" charset="-128"/>
                    <a:cs typeface="ＭＳ Ｐゴシック" pitchFamily="50" charset="-128"/>
                  </a:rPr>
                  <a:t>Yom</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5" name="Text Box 10"/>
              <p:cNvSpPr txBox="1">
                <a:spLocks noChangeArrowheads="1"/>
              </p:cNvSpPr>
              <p:nvPr/>
            </p:nvSpPr>
            <p:spPr bwMode="auto">
              <a:xfrm rot="-3972609">
                <a:off x="12143" y="3255"/>
                <a:ext cx="11684" cy="63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Century" pitchFamily="18" charset="0"/>
                    <a:ea typeface="ＭＳ 明朝" pitchFamily="17" charset="-128"/>
                    <a:cs typeface="ＭＳ Ｐゴシック" pitchFamily="50" charset="-128"/>
                  </a:rPr>
                  <a:t>Nan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6" name="Oval 316"/>
              <p:cNvSpPr>
                <a:spLocks noChangeArrowheads="1"/>
              </p:cNvSpPr>
              <p:nvPr/>
            </p:nvSpPr>
            <p:spPr bwMode="auto">
              <a:xfrm>
                <a:off x="13460" y="24354"/>
                <a:ext cx="360" cy="360"/>
              </a:xfrm>
              <a:prstGeom prst="ellipse">
                <a:avLst/>
              </a:prstGeom>
              <a:solidFill>
                <a:srgbClr val="FF0000"/>
              </a:solidFill>
              <a:ln w="25400">
                <a:solidFill>
                  <a:srgbClr val="FF0000"/>
                </a:solidFill>
                <a:round/>
                <a:headEnd/>
                <a:tailEnd/>
              </a:ln>
            </p:spPr>
            <p:txBody>
              <a:bodyPr vert="horz" wrap="square" lIns="91440" tIns="45720" rIns="91440" bIns="45720" numCol="1" anchor="ctr" anchorCtr="0" compatLnSpc="1">
                <a:prstTxWarp prst="textNoShape">
                  <a:avLst/>
                </a:prstTxWarp>
              </a:bodyPr>
              <a:lstStyle/>
              <a:p>
                <a:endParaRPr lang="ja-JP" altLang="en-US"/>
              </a:p>
            </p:txBody>
          </p:sp>
          <p:sp>
            <p:nvSpPr>
              <p:cNvPr id="317" name="Text Box 12"/>
              <p:cNvSpPr txBox="1">
                <a:spLocks noChangeArrowheads="1"/>
              </p:cNvSpPr>
              <p:nvPr/>
            </p:nvSpPr>
            <p:spPr bwMode="auto">
              <a:xfrm>
                <a:off x="13758" y="22487"/>
                <a:ext cx="9747" cy="77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smtClean="0">
                    <a:ln>
                      <a:noFill/>
                    </a:ln>
                    <a:solidFill>
                      <a:schemeClr val="tx1"/>
                    </a:solidFill>
                    <a:effectLst/>
                    <a:latin typeface="Times New Roman" pitchFamily="18" charset="0"/>
                    <a:ea typeface="ＭＳ 明朝" pitchFamily="17" charset="-128"/>
                    <a:cs typeface="ＭＳ Ｐゴシック" pitchFamily="50" charset="-128"/>
                  </a:rPr>
                  <a:t>C.2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pic>
          <p:nvPicPr>
            <p:cNvPr id="24" name="Picture 24"/>
            <p:cNvPicPr>
              <a:picLocks noChangeAspect="1"/>
            </p:cNvPicPr>
            <p:nvPr/>
          </p:nvPicPr>
          <p:blipFill>
            <a:blip r:embed="rId5" cstate="print"/>
            <a:srcRect/>
            <a:stretch>
              <a:fillRect/>
            </a:stretch>
          </p:blipFill>
          <p:spPr bwMode="auto">
            <a:xfrm>
              <a:off x="19321" y="1113"/>
              <a:ext cx="2147" cy="4214"/>
            </a:xfrm>
            <a:prstGeom prst="rect">
              <a:avLst/>
            </a:prstGeom>
            <a:noFill/>
          </p:spPr>
        </p:pic>
      </p:grpSp>
      <p:sp>
        <p:nvSpPr>
          <p:cNvPr id="18" name="正方形/長方形 17"/>
          <p:cNvSpPr/>
          <p:nvPr/>
        </p:nvSpPr>
        <p:spPr>
          <a:xfrm>
            <a:off x="432048" y="6135687"/>
            <a:ext cx="8460432" cy="461665"/>
          </a:xfrm>
          <a:prstGeom prst="rect">
            <a:avLst/>
          </a:prstGeom>
        </p:spPr>
        <p:txBody>
          <a:bodyPr wrap="square">
            <a:spAutoFit/>
          </a:bodyPr>
          <a:lstStyle/>
          <a:p>
            <a:r>
              <a:rPr lang="en-US" altLang="ja-JP" sz="2400" dirty="0" smtClean="0"/>
              <a:t>A spatial distribution of estimated discharge on Oct 14, 2011</a:t>
            </a:r>
            <a:endParaRPr lang="ja-JP" altLang="en-US" sz="2400" dirty="0"/>
          </a:p>
        </p:txBody>
      </p:sp>
      <p:sp>
        <p:nvSpPr>
          <p:cNvPr id="2" name="スライド番号プレースホルダー 1"/>
          <p:cNvSpPr>
            <a:spLocks noGrp="1"/>
          </p:cNvSpPr>
          <p:nvPr>
            <p:ph type="sldNum" sz="quarter" idx="12"/>
          </p:nvPr>
        </p:nvSpPr>
        <p:spPr>
          <a:xfrm>
            <a:off x="6948264" y="6381328"/>
            <a:ext cx="2133600" cy="476250"/>
          </a:xfrm>
        </p:spPr>
        <p:txBody>
          <a:bodyPr/>
          <a:lstStyle/>
          <a:p>
            <a:pPr>
              <a:defRPr/>
            </a:pPr>
            <a:fld id="{ADEF9A8F-975F-4AF7-97AA-E31BBE8899F3}" type="slidenum">
              <a:rPr lang="ja-JP" altLang="en-US" smtClean="0"/>
              <a:pPr>
                <a:defRPr/>
              </a:pPr>
              <a:t>37</a:t>
            </a:fld>
            <a:endParaRPr lang="en-US" altLang="ja-JP" dirty="0"/>
          </a:p>
        </p:txBody>
      </p:sp>
    </p:spTree>
    <p:extLst>
      <p:ext uri="{BB962C8B-B14F-4D97-AF65-F5344CB8AC3E}">
        <p14:creationId xmlns:p14="http://schemas.microsoft.com/office/powerpoint/2010/main" val="14750225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1412776"/>
            <a:ext cx="5112568" cy="3449163"/>
          </a:xfrm>
          <a:prstGeom prst="rect">
            <a:avLst/>
          </a:prstGeom>
          <a:noFill/>
          <a:ln>
            <a:noFill/>
          </a:ln>
        </p:spPr>
      </p:pic>
      <p:pic>
        <p:nvPicPr>
          <p:cNvPr id="22" name="Picture 2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412776"/>
            <a:ext cx="3351041" cy="2088232"/>
          </a:xfrm>
          <a:prstGeom prst="rect">
            <a:avLst/>
          </a:prstGeom>
          <a:noFill/>
          <a:ln>
            <a:noFill/>
          </a:ln>
        </p:spPr>
      </p:pic>
      <p:pic>
        <p:nvPicPr>
          <p:cNvPr id="23" name="Picture 2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4005064"/>
            <a:ext cx="3351041" cy="2009003"/>
          </a:xfrm>
          <a:prstGeom prst="rect">
            <a:avLst/>
          </a:prstGeom>
          <a:noFill/>
          <a:ln>
            <a:noFill/>
          </a:ln>
        </p:spPr>
      </p:pic>
      <p:sp>
        <p:nvSpPr>
          <p:cNvPr id="24" name="Rectangle 23"/>
          <p:cNvSpPr/>
          <p:nvPr/>
        </p:nvSpPr>
        <p:spPr>
          <a:xfrm>
            <a:off x="6568888" y="4995574"/>
            <a:ext cx="2304255" cy="954107"/>
          </a:xfrm>
          <a:prstGeom prst="rect">
            <a:avLst/>
          </a:prstGeom>
        </p:spPr>
        <p:txBody>
          <a:bodyPr wrap="square">
            <a:spAutoFit/>
          </a:bodyPr>
          <a:lstStyle/>
          <a:p>
            <a:pPr fontAlgn="auto">
              <a:spcBef>
                <a:spcPts val="0"/>
              </a:spcBef>
              <a:spcAft>
                <a:spcPts val="0"/>
              </a:spcAft>
            </a:pPr>
            <a:r>
              <a:rPr lang="en-US" altLang="ja-JP" sz="1400" b="1" dirty="0" smtClean="0">
                <a:solidFill>
                  <a:srgbClr val="FF6600"/>
                </a:solidFill>
                <a:latin typeface="Arial Rounded MT Bold" pitchFamily="34" charset="0"/>
                <a:ea typeface="HGP明朝E"/>
              </a:rPr>
              <a:t>At C. 2 station </a:t>
            </a:r>
            <a:br>
              <a:rPr lang="en-US" altLang="ja-JP" sz="1400" b="1" dirty="0" smtClean="0">
                <a:solidFill>
                  <a:srgbClr val="FF6600"/>
                </a:solidFill>
                <a:latin typeface="Arial Rounded MT Bold" pitchFamily="34" charset="0"/>
                <a:ea typeface="HGP明朝E"/>
              </a:rPr>
            </a:br>
            <a:r>
              <a:rPr lang="en-US" altLang="ja-JP" sz="1400" b="1" dirty="0" smtClean="0">
                <a:solidFill>
                  <a:srgbClr val="FF6600"/>
                </a:solidFill>
                <a:latin typeface="Arial Rounded MT Bold" pitchFamily="34" charset="0"/>
                <a:ea typeface="HGP明朝E"/>
              </a:rPr>
              <a:t>NSE = </a:t>
            </a:r>
            <a:r>
              <a:rPr lang="en-US" altLang="ja-JP" sz="1400" b="1" dirty="0">
                <a:solidFill>
                  <a:srgbClr val="FF6600"/>
                </a:solidFill>
                <a:latin typeface="Arial Rounded MT Bold" pitchFamily="34" charset="0"/>
                <a:ea typeface="HGP明朝E"/>
              </a:rPr>
              <a:t>0.91, </a:t>
            </a:r>
            <a:r>
              <a:rPr lang="en-US" altLang="ja-JP" sz="1400" b="1" dirty="0" smtClean="0">
                <a:solidFill>
                  <a:srgbClr val="FF6600"/>
                </a:solidFill>
                <a:latin typeface="Arial Rounded MT Bold" pitchFamily="34" charset="0"/>
                <a:ea typeface="HGP明朝E"/>
              </a:rPr>
              <a:t/>
            </a:r>
            <a:br>
              <a:rPr lang="en-US" altLang="ja-JP" sz="1400" b="1" dirty="0" smtClean="0">
                <a:solidFill>
                  <a:srgbClr val="FF6600"/>
                </a:solidFill>
                <a:latin typeface="Arial Rounded MT Bold" pitchFamily="34" charset="0"/>
                <a:ea typeface="HGP明朝E"/>
              </a:rPr>
            </a:br>
            <a:r>
              <a:rPr lang="en-US" altLang="ja-JP" sz="1400" b="1" dirty="0" smtClean="0">
                <a:solidFill>
                  <a:srgbClr val="FF6600"/>
                </a:solidFill>
                <a:latin typeface="Arial Rounded MT Bold" pitchFamily="34" charset="0"/>
                <a:ea typeface="HGP明朝E"/>
              </a:rPr>
              <a:t>RMSE = </a:t>
            </a:r>
            <a:r>
              <a:rPr lang="en-US" altLang="ja-JP" sz="1400" b="1" dirty="0">
                <a:solidFill>
                  <a:srgbClr val="FF6600"/>
                </a:solidFill>
                <a:latin typeface="Arial Rounded MT Bold" pitchFamily="34" charset="0"/>
                <a:ea typeface="HGP明朝E"/>
              </a:rPr>
              <a:t>388 m</a:t>
            </a:r>
            <a:r>
              <a:rPr lang="en-US" altLang="ja-JP" sz="1400" b="1" baseline="30000" dirty="0">
                <a:solidFill>
                  <a:srgbClr val="FF6600"/>
                </a:solidFill>
                <a:latin typeface="Arial Rounded MT Bold" pitchFamily="34" charset="0"/>
                <a:ea typeface="HGP明朝E"/>
              </a:rPr>
              <a:t>3</a:t>
            </a:r>
            <a:r>
              <a:rPr lang="en-US" altLang="ja-JP" sz="1400" b="1" dirty="0">
                <a:solidFill>
                  <a:srgbClr val="FF6600"/>
                </a:solidFill>
                <a:latin typeface="Arial Rounded MT Bold" pitchFamily="34" charset="0"/>
                <a:ea typeface="HGP明朝E"/>
              </a:rPr>
              <a:t>/s, and </a:t>
            </a:r>
            <a:r>
              <a:rPr lang="en-US" altLang="ja-JP" sz="1400" b="1" dirty="0" smtClean="0">
                <a:solidFill>
                  <a:srgbClr val="FF6600"/>
                </a:solidFill>
                <a:latin typeface="Arial Rounded MT Bold" pitchFamily="34" charset="0"/>
                <a:ea typeface="HGP明朝E"/>
              </a:rPr>
              <a:t/>
            </a:r>
            <a:br>
              <a:rPr lang="en-US" altLang="ja-JP" sz="1400" b="1" dirty="0" smtClean="0">
                <a:solidFill>
                  <a:srgbClr val="FF6600"/>
                </a:solidFill>
                <a:latin typeface="Arial Rounded MT Bold" pitchFamily="34" charset="0"/>
                <a:ea typeface="HGP明朝E"/>
              </a:rPr>
            </a:br>
            <a:r>
              <a:rPr lang="en-US" altLang="ja-JP" sz="1400" b="1" dirty="0" smtClean="0">
                <a:solidFill>
                  <a:srgbClr val="FF6600"/>
                </a:solidFill>
                <a:latin typeface="Arial Rounded MT Bold" pitchFamily="34" charset="0"/>
                <a:ea typeface="HGP明朝E"/>
              </a:rPr>
              <a:t>R</a:t>
            </a:r>
            <a:r>
              <a:rPr lang="en-US" altLang="ja-JP" sz="1400" b="1" baseline="30000" dirty="0" smtClean="0">
                <a:solidFill>
                  <a:srgbClr val="FF6600"/>
                </a:solidFill>
                <a:latin typeface="Arial Rounded MT Bold" pitchFamily="34" charset="0"/>
                <a:ea typeface="HGP明朝E"/>
              </a:rPr>
              <a:t>2 </a:t>
            </a:r>
            <a:r>
              <a:rPr lang="en-US" altLang="ja-JP" sz="1400" b="1" dirty="0" smtClean="0">
                <a:solidFill>
                  <a:srgbClr val="FF6600"/>
                </a:solidFill>
                <a:latin typeface="Arial Rounded MT Bold" pitchFamily="34" charset="0"/>
                <a:ea typeface="HGP明朝E"/>
              </a:rPr>
              <a:t>= 0.94</a:t>
            </a:r>
            <a:endParaRPr lang="ja-JP" altLang="en-US" sz="1400" b="1" dirty="0">
              <a:solidFill>
                <a:srgbClr val="FF6600"/>
              </a:solidFill>
              <a:latin typeface="Arial Rounded MT Bold" pitchFamily="34" charset="0"/>
              <a:ea typeface="HGP明朝E"/>
            </a:endParaRPr>
          </a:p>
        </p:txBody>
      </p:sp>
      <p:sp>
        <p:nvSpPr>
          <p:cNvPr id="4" name="Rectangle 3"/>
          <p:cNvSpPr/>
          <p:nvPr/>
        </p:nvSpPr>
        <p:spPr>
          <a:xfrm>
            <a:off x="3799248" y="5999083"/>
            <a:ext cx="5073895" cy="430887"/>
          </a:xfrm>
          <a:prstGeom prst="rect">
            <a:avLst/>
          </a:prstGeom>
        </p:spPr>
        <p:txBody>
          <a:bodyPr wrap="square">
            <a:spAutoFit/>
          </a:bodyPr>
          <a:lstStyle/>
          <a:p>
            <a:pPr fontAlgn="auto">
              <a:spcBef>
                <a:spcPts val="0"/>
              </a:spcBef>
              <a:spcAft>
                <a:spcPts val="0"/>
              </a:spcAft>
            </a:pPr>
            <a:r>
              <a:rPr lang="en-US" altLang="ja-JP" sz="1100" dirty="0">
                <a:solidFill>
                  <a:prstClr val="black"/>
                </a:solidFill>
                <a:latin typeface="Constantia"/>
                <a:ea typeface="HGP明朝E"/>
              </a:rPr>
              <a:t>The parameter for the 1K-FRM in the routing part was Manning’s roughness coefficient </a:t>
            </a:r>
            <a:r>
              <a:rPr lang="en-US" altLang="ja-JP" sz="1100" i="1" dirty="0">
                <a:solidFill>
                  <a:prstClr val="black"/>
                </a:solidFill>
                <a:latin typeface="Constantia"/>
                <a:ea typeface="HGP明朝E"/>
              </a:rPr>
              <a:t>n </a:t>
            </a:r>
            <a:r>
              <a:rPr lang="en-US" altLang="ja-JP" sz="1100" dirty="0">
                <a:solidFill>
                  <a:prstClr val="black"/>
                </a:solidFill>
                <a:latin typeface="Constantia"/>
                <a:ea typeface="HGP明朝E"/>
              </a:rPr>
              <a:t>= 0.03 m</a:t>
            </a:r>
            <a:r>
              <a:rPr lang="en-US" altLang="ja-JP" sz="1100" baseline="30000" dirty="0">
                <a:solidFill>
                  <a:prstClr val="black"/>
                </a:solidFill>
                <a:latin typeface="Constantia"/>
                <a:ea typeface="HGP明朝E"/>
              </a:rPr>
              <a:t>-1/3</a:t>
            </a:r>
            <a:r>
              <a:rPr lang="en-US" altLang="ja-JP" sz="1100" dirty="0">
                <a:solidFill>
                  <a:prstClr val="black"/>
                </a:solidFill>
                <a:latin typeface="Constantia"/>
                <a:ea typeface="HGP明朝E"/>
              </a:rPr>
              <a:t>s and 0.7 m</a:t>
            </a:r>
            <a:r>
              <a:rPr lang="en-US" altLang="ja-JP" sz="1100" baseline="30000" dirty="0">
                <a:solidFill>
                  <a:prstClr val="black"/>
                </a:solidFill>
                <a:latin typeface="Constantia"/>
                <a:ea typeface="HGP明朝E"/>
              </a:rPr>
              <a:t>-1/3</a:t>
            </a:r>
            <a:r>
              <a:rPr lang="en-US" altLang="ja-JP" sz="1100" dirty="0">
                <a:solidFill>
                  <a:prstClr val="black"/>
                </a:solidFill>
                <a:latin typeface="Constantia"/>
                <a:ea typeface="HGP明朝E"/>
              </a:rPr>
              <a:t>s for channel and slope flows, respectively</a:t>
            </a:r>
            <a:endParaRPr lang="ja-JP" altLang="en-US" sz="1100" dirty="0">
              <a:solidFill>
                <a:prstClr val="black"/>
              </a:solidFill>
              <a:latin typeface="Constantia"/>
              <a:ea typeface="HGP明朝E"/>
            </a:endParaRPr>
          </a:p>
        </p:txBody>
      </p:sp>
      <p:sp>
        <p:nvSpPr>
          <p:cNvPr id="25" name="TextBox 19"/>
          <p:cNvSpPr txBox="1"/>
          <p:nvPr/>
        </p:nvSpPr>
        <p:spPr>
          <a:xfrm>
            <a:off x="0" y="260648"/>
            <a:ext cx="9144000" cy="769441"/>
          </a:xfrm>
          <a:prstGeom prst="rect">
            <a:avLst/>
          </a:prstGeom>
          <a:noFill/>
        </p:spPr>
        <p:txBody>
          <a:bodyPr wrap="square" rtlCol="0">
            <a:spAutoFit/>
          </a:bodyPr>
          <a:lstStyle/>
          <a:p>
            <a:pPr algn="ctr" fontAlgn="auto">
              <a:spcBef>
                <a:spcPts val="0"/>
              </a:spcBef>
              <a:spcAft>
                <a:spcPts val="0"/>
              </a:spcAft>
            </a:pPr>
            <a:r>
              <a:rPr lang="en-US" sz="44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Discharge simulation results</a:t>
            </a:r>
            <a:endParaRPr lang="en-US" sz="44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17434369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0" y="116632"/>
            <a:ext cx="9144000" cy="1323439"/>
          </a:xfrm>
          <a:prstGeom prst="rect">
            <a:avLst/>
          </a:prstGeom>
          <a:noFill/>
        </p:spPr>
        <p:txBody>
          <a:bodyPr wrap="square" rtlCol="0">
            <a:spAutoFit/>
          </a:bodyPr>
          <a:lstStyle/>
          <a:p>
            <a:pPr algn="ctr" fontAlgn="auto">
              <a:spcBef>
                <a:spcPts val="0"/>
              </a:spcBef>
              <a:spcAft>
                <a:spcPts val="0"/>
              </a:spcAft>
            </a:pPr>
            <a:r>
              <a:rPr lang="en-US" sz="40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E</a:t>
            </a:r>
            <a:r>
              <a:rPr lang="en-US" sz="40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ffect of the </a:t>
            </a:r>
            <a:r>
              <a:rPr lang="en-US" sz="4000" dirty="0" err="1"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Bhumibol</a:t>
            </a:r>
            <a:r>
              <a:rPr lang="en-US" sz="40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 and </a:t>
            </a:r>
            <a:r>
              <a:rPr lang="en-US" sz="4000" dirty="0" err="1"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Sirikit</a:t>
            </a:r>
            <a:r>
              <a:rPr lang="en-US" sz="40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 dam</a:t>
            </a:r>
          </a:p>
          <a:p>
            <a:pPr algn="ctr" fontAlgn="auto">
              <a:spcBef>
                <a:spcPts val="0"/>
              </a:spcBef>
              <a:spcAft>
                <a:spcPts val="0"/>
              </a:spcAft>
            </a:pPr>
            <a:r>
              <a:rPr lang="en-US" sz="40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on flood 2011</a:t>
            </a:r>
          </a:p>
        </p:txBody>
      </p:sp>
      <p:pic>
        <p:nvPicPr>
          <p:cNvPr id="25" name="Picture 2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2374669"/>
            <a:ext cx="6696744" cy="4150675"/>
          </a:xfrm>
          <a:prstGeom prst="rect">
            <a:avLst/>
          </a:prstGeom>
          <a:noFill/>
          <a:ln>
            <a:noFill/>
          </a:ln>
        </p:spPr>
      </p:pic>
      <p:sp>
        <p:nvSpPr>
          <p:cNvPr id="2" name="Rectangle 1"/>
          <p:cNvSpPr/>
          <p:nvPr/>
        </p:nvSpPr>
        <p:spPr>
          <a:xfrm>
            <a:off x="6838" y="1373867"/>
            <a:ext cx="9144000" cy="830997"/>
          </a:xfrm>
          <a:prstGeom prst="rect">
            <a:avLst/>
          </a:prstGeom>
        </p:spPr>
        <p:txBody>
          <a:bodyPr wrap="square">
            <a:spAutoFit/>
          </a:bodyPr>
          <a:lstStyle/>
          <a:p>
            <a:pPr algn="ctr" fontAlgn="auto">
              <a:spcBef>
                <a:spcPts val="0"/>
              </a:spcBef>
              <a:spcAft>
                <a:spcPts val="0"/>
              </a:spcAft>
            </a:pPr>
            <a:r>
              <a:rPr lang="en-US" altLang="ja-JP" sz="2400" dirty="0">
                <a:solidFill>
                  <a:srgbClr val="FF0000"/>
                </a:solidFill>
                <a:latin typeface="Arial Rounded MT Bold" panose="020F0704030504030204" pitchFamily="34" charset="0"/>
                <a:ea typeface="HGP明朝E"/>
              </a:rPr>
              <a:t>Comparison of simulated discharge between actual situation, </a:t>
            </a:r>
            <a:r>
              <a:rPr lang="en-US" altLang="ja-JP" sz="2400" dirty="0" smtClean="0">
                <a:solidFill>
                  <a:srgbClr val="FF0000"/>
                </a:solidFill>
                <a:latin typeface="Arial Rounded MT Bold" panose="020F0704030504030204" pitchFamily="34" charset="0"/>
                <a:ea typeface="HGP明朝E"/>
              </a:rPr>
              <a:t/>
            </a:r>
            <a:br>
              <a:rPr lang="en-US" altLang="ja-JP" sz="2400" dirty="0" smtClean="0">
                <a:solidFill>
                  <a:srgbClr val="FF0000"/>
                </a:solidFill>
                <a:latin typeface="Arial Rounded MT Bold" panose="020F0704030504030204" pitchFamily="34" charset="0"/>
                <a:ea typeface="HGP明朝E"/>
              </a:rPr>
            </a:br>
            <a:r>
              <a:rPr lang="en-US" altLang="ja-JP" sz="2400" dirty="0" smtClean="0">
                <a:solidFill>
                  <a:srgbClr val="FF0000"/>
                </a:solidFill>
                <a:latin typeface="Arial Rounded MT Bold" panose="020F0704030504030204" pitchFamily="34" charset="0"/>
                <a:ea typeface="HGP明朝E"/>
              </a:rPr>
              <a:t>and </a:t>
            </a:r>
            <a:r>
              <a:rPr lang="en-US" altLang="ja-JP" sz="2400" dirty="0">
                <a:solidFill>
                  <a:srgbClr val="FF0000"/>
                </a:solidFill>
                <a:latin typeface="Arial Rounded MT Bold" panose="020F0704030504030204" pitchFamily="34" charset="0"/>
                <a:ea typeface="HGP明朝E"/>
              </a:rPr>
              <a:t>without the BB and SK dams at C.2 station.</a:t>
            </a:r>
            <a:endParaRPr lang="ja-JP" altLang="ja-JP" sz="2400" b="1" dirty="0">
              <a:solidFill>
                <a:srgbClr val="FF0000"/>
              </a:solidFill>
              <a:latin typeface="Arial Rounded MT Bold" panose="020F0704030504030204" pitchFamily="34" charset="0"/>
              <a:ea typeface="HGP明朝E"/>
            </a:endParaRPr>
          </a:p>
        </p:txBody>
      </p:sp>
    </p:spTree>
    <p:extLst>
      <p:ext uri="{BB962C8B-B14F-4D97-AF65-F5344CB8AC3E}">
        <p14:creationId xmlns:p14="http://schemas.microsoft.com/office/powerpoint/2010/main" val="12205887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Research items</a:t>
            </a:r>
            <a:endParaRPr kumimoji="1" lang="ja-JP" altLang="en-US" dirty="0"/>
          </a:p>
        </p:txBody>
      </p:sp>
      <p:sp>
        <p:nvSpPr>
          <p:cNvPr id="4" name="コンテンツ プレースホルダー 3"/>
          <p:cNvSpPr>
            <a:spLocks noGrp="1"/>
          </p:cNvSpPr>
          <p:nvPr>
            <p:ph idx="1"/>
          </p:nvPr>
        </p:nvSpPr>
        <p:spPr>
          <a:xfrm>
            <a:off x="107504" y="1968280"/>
            <a:ext cx="4104455" cy="4819700"/>
          </a:xfrm>
        </p:spPr>
        <p:txBody>
          <a:bodyPr>
            <a:noAutofit/>
          </a:bodyPr>
          <a:lstStyle/>
          <a:p>
            <a:r>
              <a:rPr kumimoji="1" lang="en-US" altLang="ja-JP" sz="2400" b="1" dirty="0" smtClean="0">
                <a:solidFill>
                  <a:srgbClr val="FFFF00"/>
                </a:solidFill>
              </a:rPr>
              <a:t>Projection of extreme </a:t>
            </a:r>
          </a:p>
          <a:p>
            <a:pPr lvl="1"/>
            <a:r>
              <a:rPr lang="en-US" altLang="ja-JP" sz="2000" dirty="0" smtClean="0"/>
              <a:t>Use of latest high-resolution GCM</a:t>
            </a:r>
          </a:p>
          <a:p>
            <a:pPr lvl="1"/>
            <a:r>
              <a:rPr kumimoji="1" lang="en-US" altLang="ja-JP" sz="2000" dirty="0" smtClean="0"/>
              <a:t>Dynamic perturbation</a:t>
            </a:r>
          </a:p>
          <a:p>
            <a:r>
              <a:rPr lang="en-US" altLang="ja-JP" sz="2400" b="1" dirty="0" smtClean="0">
                <a:solidFill>
                  <a:srgbClr val="FFFF00"/>
                </a:solidFill>
              </a:rPr>
              <a:t>Reduction of uncertainty</a:t>
            </a:r>
          </a:p>
          <a:p>
            <a:pPr lvl="1"/>
            <a:r>
              <a:rPr kumimoji="1" lang="en-US" altLang="ja-JP" sz="2000" dirty="0" smtClean="0"/>
              <a:t>Improvement of model</a:t>
            </a:r>
          </a:p>
          <a:p>
            <a:pPr lvl="1"/>
            <a:r>
              <a:rPr kumimoji="1" lang="en-US" altLang="ja-JP" sz="2000" dirty="0" smtClean="0"/>
              <a:t>Ensemble projection</a:t>
            </a:r>
          </a:p>
          <a:p>
            <a:pPr lvl="1"/>
            <a:r>
              <a:rPr lang="en-US" altLang="ja-JP" sz="2000" dirty="0" smtClean="0"/>
              <a:t>TC ensemble</a:t>
            </a:r>
          </a:p>
          <a:p>
            <a:pPr lvl="1"/>
            <a:r>
              <a:rPr lang="en-US" altLang="ja-JP" sz="2000" dirty="0" smtClean="0"/>
              <a:t>Statistical downscaling</a:t>
            </a:r>
          </a:p>
          <a:p>
            <a:pPr lvl="1"/>
            <a:r>
              <a:rPr lang="en-US" altLang="ja-JP" sz="2000" dirty="0" smtClean="0"/>
              <a:t>Bias correction</a:t>
            </a:r>
          </a:p>
          <a:p>
            <a:pPr lvl="1"/>
            <a:r>
              <a:rPr lang="en-US" altLang="ja-JP" sz="2000" dirty="0" err="1" smtClean="0"/>
              <a:t>etc</a:t>
            </a:r>
            <a:endParaRPr lang="en-US" altLang="ja-JP" sz="2000" dirty="0" smtClean="0"/>
          </a:p>
          <a:p>
            <a:pPr marL="228600" lvl="1" indent="0">
              <a:buNone/>
            </a:pPr>
            <a:endParaRPr kumimoji="1" lang="ja-JP" altLang="en-US" sz="2000" dirty="0"/>
          </a:p>
        </p:txBody>
      </p:sp>
      <p:sp>
        <p:nvSpPr>
          <p:cNvPr id="3" name="スライド番号プレースホルダー 2"/>
          <p:cNvSpPr>
            <a:spLocks noGrp="1"/>
          </p:cNvSpPr>
          <p:nvPr>
            <p:ph type="sldNum" sz="quarter" idx="12"/>
          </p:nvPr>
        </p:nvSpPr>
        <p:spPr/>
        <p:txBody>
          <a:bodyPr/>
          <a:lstStyle/>
          <a:p>
            <a:fld id="{11B39FA3-C061-439E-B7DB-E1E635BAAD2A}" type="slidenum">
              <a:rPr lang="ja-JP" altLang="en-US" smtClean="0"/>
              <a:pPr/>
              <a:t>4</a:t>
            </a:fld>
            <a:endParaRPr lang="ja-JP" altLang="en-US"/>
          </a:p>
        </p:txBody>
      </p:sp>
      <p:graphicFrame>
        <p:nvGraphicFramePr>
          <p:cNvPr id="5" name="図表 4"/>
          <p:cNvGraphicFramePr/>
          <p:nvPr>
            <p:extLst>
              <p:ext uri="{D42A27DB-BD31-4B8C-83A1-F6EECF244321}">
                <p14:modId xmlns:p14="http://schemas.microsoft.com/office/powerpoint/2010/main" val="3989111115"/>
              </p:ext>
            </p:extLst>
          </p:nvPr>
        </p:nvGraphicFramePr>
        <p:xfrm>
          <a:off x="2868488" y="1412776"/>
          <a:ext cx="6744072"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75119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4395" y="1340768"/>
            <a:ext cx="8455511" cy="5056094"/>
            <a:chOff x="204395" y="935915"/>
            <a:chExt cx="8455511" cy="5056094"/>
          </a:xfrm>
        </p:grpSpPr>
        <p:grpSp>
          <p:nvGrpSpPr>
            <p:cNvPr id="24" name="Group 23"/>
            <p:cNvGrpSpPr/>
            <p:nvPr/>
          </p:nvGrpSpPr>
          <p:grpSpPr>
            <a:xfrm>
              <a:off x="204395" y="935915"/>
              <a:ext cx="8455511" cy="5056094"/>
              <a:chOff x="204395" y="935915"/>
              <a:chExt cx="8455511" cy="5056094"/>
            </a:xfrm>
          </p:grpSpPr>
          <p:grpSp>
            <p:nvGrpSpPr>
              <p:cNvPr id="25" name="Group 24"/>
              <p:cNvGrpSpPr/>
              <p:nvPr/>
            </p:nvGrpSpPr>
            <p:grpSpPr>
              <a:xfrm>
                <a:off x="204395" y="935915"/>
                <a:ext cx="8455511" cy="5056094"/>
                <a:chOff x="204395" y="935915"/>
                <a:chExt cx="8455511" cy="5056094"/>
              </a:xfrm>
            </p:grpSpPr>
            <p:grpSp>
              <p:nvGrpSpPr>
                <p:cNvPr id="27" name="Group 26"/>
                <p:cNvGrpSpPr/>
                <p:nvPr/>
              </p:nvGrpSpPr>
              <p:grpSpPr>
                <a:xfrm>
                  <a:off x="247012" y="980728"/>
                  <a:ext cx="8179100" cy="4680520"/>
                  <a:chOff x="247012" y="980728"/>
                  <a:chExt cx="8179100" cy="4680520"/>
                </a:xfrm>
              </p:grpSpPr>
              <p:sp>
                <p:nvSpPr>
                  <p:cNvPr id="30" name="Rounded Rectangle 29"/>
                  <p:cNvSpPr/>
                  <p:nvPr/>
                </p:nvSpPr>
                <p:spPr>
                  <a:xfrm>
                    <a:off x="6374566" y="1105200"/>
                    <a:ext cx="2051546" cy="566319"/>
                  </a:xfrm>
                  <a:prstGeom prst="roundRect">
                    <a:avLst/>
                  </a:prstGeom>
                  <a:ln w="9525">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fontAlgn="auto">
                      <a:spcBef>
                        <a:spcPts val="0"/>
                      </a:spcBef>
                      <a:spcAft>
                        <a:spcPts val="0"/>
                      </a:spcAft>
                    </a:pPr>
                    <a:r>
                      <a:rPr lang="en-US" sz="1200" b="1" dirty="0" smtClean="0">
                        <a:solidFill>
                          <a:srgbClr val="1F497D"/>
                        </a:solidFill>
                        <a:latin typeface="Arial Rounded MT Bold" panose="020F0704030504030204" pitchFamily="34" charset="0"/>
                      </a:rPr>
                      <a:t>Observation Data</a:t>
                    </a:r>
                  </a:p>
                </p:txBody>
              </p:sp>
              <p:sp>
                <p:nvSpPr>
                  <p:cNvPr id="31" name="Rounded Rectangle 30"/>
                  <p:cNvSpPr/>
                  <p:nvPr/>
                </p:nvSpPr>
                <p:spPr>
                  <a:xfrm>
                    <a:off x="247012" y="2996952"/>
                    <a:ext cx="4339770" cy="1372083"/>
                  </a:xfrm>
                  <a:prstGeom prst="roundRect">
                    <a:avLst/>
                  </a:prstGeom>
                  <a:ln w="9525">
                    <a:solidFill>
                      <a:schemeClr val="accent2">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r>
                      <a:rPr lang="en-US" sz="1600" b="1" dirty="0" smtClean="0">
                        <a:solidFill>
                          <a:srgbClr val="1F497D"/>
                        </a:solidFill>
                        <a:latin typeface="Arial Rounded MT Bold" panose="020F0704030504030204" pitchFamily="34" charset="0"/>
                      </a:rPr>
                      <a:t>Flow Routing Model</a:t>
                    </a:r>
                    <a:br>
                      <a:rPr lang="en-US" sz="1600" b="1" dirty="0" smtClean="0">
                        <a:solidFill>
                          <a:srgbClr val="1F497D"/>
                        </a:solidFill>
                        <a:latin typeface="Arial Rounded MT Bold" panose="020F0704030504030204" pitchFamily="34" charset="0"/>
                      </a:rPr>
                    </a:br>
                    <a:r>
                      <a:rPr lang="en-US" sz="1600" b="1" dirty="0" smtClean="0">
                        <a:solidFill>
                          <a:srgbClr val="1F497D"/>
                        </a:solidFill>
                        <a:latin typeface="Arial Rounded MT Bold" panose="020F0704030504030204" pitchFamily="34" charset="0"/>
                      </a:rPr>
                      <a:t>(1K-FRM)</a:t>
                    </a:r>
                    <a:endParaRPr lang="en-US" sz="1600" b="1" dirty="0">
                      <a:solidFill>
                        <a:prstClr val="black"/>
                      </a:solidFill>
                      <a:latin typeface="Arial Rounded MT Bold" panose="020F0704030504030204" pitchFamily="34" charset="0"/>
                    </a:endParaRPr>
                  </a:p>
                </p:txBody>
              </p:sp>
              <p:sp>
                <p:nvSpPr>
                  <p:cNvPr id="32" name="Right Arrow 31"/>
                  <p:cNvSpPr/>
                  <p:nvPr/>
                </p:nvSpPr>
                <p:spPr>
                  <a:xfrm rot="5400000">
                    <a:off x="2037290" y="2617347"/>
                    <a:ext cx="558492" cy="200722"/>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a:solidFill>
                        <a:prstClr val="white"/>
                      </a:solidFill>
                      <a:latin typeface="Arial Rounded MT Bold" panose="020F0704030504030204" pitchFamily="34" charset="0"/>
                    </a:endParaRPr>
                  </a:p>
                </p:txBody>
              </p:sp>
              <p:sp>
                <p:nvSpPr>
                  <p:cNvPr id="33" name="Rounded Rectangle 32"/>
                  <p:cNvSpPr/>
                  <p:nvPr/>
                </p:nvSpPr>
                <p:spPr>
                  <a:xfrm>
                    <a:off x="741705" y="4909817"/>
                    <a:ext cx="3171465" cy="751431"/>
                  </a:xfrm>
                  <a:prstGeom prst="roundRect">
                    <a:avLst/>
                  </a:prstGeom>
                  <a:ln w="9525">
                    <a:solidFill>
                      <a:schemeClr val="accent2">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r>
                      <a:rPr lang="en-US" b="1" dirty="0" smtClean="0">
                        <a:solidFill>
                          <a:srgbClr val="04617B">
                            <a:lumMod val="75000"/>
                          </a:srgbClr>
                        </a:solidFill>
                        <a:latin typeface="Arial Rounded MT Bold" panose="020F0704030504030204" pitchFamily="34" charset="0"/>
                      </a:rPr>
                      <a:t>Simulated Discharge</a:t>
                    </a:r>
                    <a:endParaRPr lang="en-US" b="1" dirty="0">
                      <a:solidFill>
                        <a:srgbClr val="04617B">
                          <a:lumMod val="75000"/>
                        </a:srgbClr>
                      </a:solidFill>
                      <a:latin typeface="Arial Rounded MT Bold" panose="020F0704030504030204" pitchFamily="34" charset="0"/>
                    </a:endParaRPr>
                  </a:p>
                </p:txBody>
              </p:sp>
              <p:sp>
                <p:nvSpPr>
                  <p:cNvPr id="34" name="Rounded Rectangle 33"/>
                  <p:cNvSpPr/>
                  <p:nvPr/>
                </p:nvSpPr>
                <p:spPr>
                  <a:xfrm>
                    <a:off x="251520" y="2997104"/>
                    <a:ext cx="1120395" cy="136800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en-US" sz="1200" b="1" dirty="0">
                        <a:solidFill>
                          <a:srgbClr val="C00000"/>
                        </a:solidFill>
                        <a:latin typeface="Arial Rounded MT Bold" panose="020F0704030504030204" pitchFamily="34" charset="0"/>
                      </a:rPr>
                      <a:t>Reservoir Operation </a:t>
                    </a:r>
                    <a:r>
                      <a:rPr lang="en-US" sz="1200" b="1" dirty="0" smtClean="0">
                        <a:solidFill>
                          <a:srgbClr val="C00000"/>
                        </a:solidFill>
                        <a:latin typeface="Arial Rounded MT Bold" panose="020F0704030504030204" pitchFamily="34" charset="0"/>
                      </a:rPr>
                      <a:t>Model</a:t>
                    </a:r>
                    <a:endParaRPr lang="en-US" sz="1200" dirty="0">
                      <a:solidFill>
                        <a:srgbClr val="C00000"/>
                      </a:solidFill>
                      <a:latin typeface="Arial Rounded MT Bold" panose="020F0704030504030204" pitchFamily="34" charset="0"/>
                    </a:endParaRPr>
                  </a:p>
                </p:txBody>
              </p:sp>
              <p:sp>
                <p:nvSpPr>
                  <p:cNvPr id="35" name="Rounded Rectangle 34"/>
                  <p:cNvSpPr/>
                  <p:nvPr/>
                </p:nvSpPr>
                <p:spPr>
                  <a:xfrm>
                    <a:off x="871230" y="980728"/>
                    <a:ext cx="3052698" cy="1457733"/>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fontAlgn="auto">
                      <a:spcBef>
                        <a:spcPts val="0"/>
                      </a:spcBef>
                      <a:spcAft>
                        <a:spcPts val="0"/>
                      </a:spcAft>
                    </a:pPr>
                    <a:r>
                      <a:rPr lang="en-US" sz="2400" b="1" dirty="0" smtClean="0">
                        <a:solidFill>
                          <a:srgbClr val="1F497D"/>
                        </a:solidFill>
                        <a:latin typeface="Arial Rounded MT Bold" panose="020F0704030504030204" pitchFamily="34" charset="0"/>
                      </a:rPr>
                      <a:t>Hydrologic Model</a:t>
                    </a:r>
                  </a:p>
                  <a:p>
                    <a:pPr algn="ctr" fontAlgn="auto">
                      <a:spcBef>
                        <a:spcPts val="0"/>
                      </a:spcBef>
                      <a:spcAft>
                        <a:spcPts val="0"/>
                      </a:spcAft>
                    </a:pPr>
                    <a:r>
                      <a:rPr lang="en-US" sz="1200" b="1" dirty="0" smtClean="0">
                        <a:solidFill>
                          <a:srgbClr val="1F497D"/>
                        </a:solidFill>
                        <a:latin typeface="Arial Rounded MT Bold" panose="020F0704030504030204" pitchFamily="34" charset="0"/>
                      </a:rPr>
                      <a:t>Based on Infiltration Variable Capacity concept</a:t>
                    </a:r>
                    <a:endParaRPr lang="en-US" sz="1200" b="1" dirty="0">
                      <a:solidFill>
                        <a:prstClr val="black"/>
                      </a:solidFill>
                      <a:latin typeface="Arial Rounded MT Bold" panose="020F0704030504030204" pitchFamily="34" charset="0"/>
                    </a:endParaRPr>
                  </a:p>
                </p:txBody>
              </p:sp>
              <p:sp>
                <p:nvSpPr>
                  <p:cNvPr id="36" name="Right Arrow 35"/>
                  <p:cNvSpPr/>
                  <p:nvPr/>
                </p:nvSpPr>
                <p:spPr>
                  <a:xfrm rot="10800000">
                    <a:off x="3989197" y="1278585"/>
                    <a:ext cx="2385368" cy="219535"/>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a:solidFill>
                        <a:prstClr val="white"/>
                      </a:solidFill>
                      <a:latin typeface="Arial Rounded MT Bold" panose="020F0704030504030204" pitchFamily="34" charset="0"/>
                    </a:endParaRPr>
                  </a:p>
                </p:txBody>
              </p:sp>
            </p:grpSp>
            <p:sp>
              <p:nvSpPr>
                <p:cNvPr id="29" name="Freeform 28"/>
                <p:cNvSpPr/>
                <p:nvPr/>
              </p:nvSpPr>
              <p:spPr>
                <a:xfrm>
                  <a:off x="204395" y="935915"/>
                  <a:ext cx="8455511" cy="5056094"/>
                </a:xfrm>
                <a:custGeom>
                  <a:avLst/>
                  <a:gdLst>
                    <a:gd name="connsiteX0" fmla="*/ 0 w 8455511"/>
                    <a:gd name="connsiteY0" fmla="*/ 43031 h 5056094"/>
                    <a:gd name="connsiteX1" fmla="*/ 0 w 8455511"/>
                    <a:gd name="connsiteY1" fmla="*/ 5056094 h 5056094"/>
                    <a:gd name="connsiteX2" fmla="*/ 4539727 w 8455511"/>
                    <a:gd name="connsiteY2" fmla="*/ 5056094 h 5056094"/>
                    <a:gd name="connsiteX3" fmla="*/ 4539727 w 8455511"/>
                    <a:gd name="connsiteY3" fmla="*/ 860612 h 5056094"/>
                    <a:gd name="connsiteX4" fmla="*/ 8455511 w 8455511"/>
                    <a:gd name="connsiteY4" fmla="*/ 860612 h 5056094"/>
                    <a:gd name="connsiteX5" fmla="*/ 8455511 w 8455511"/>
                    <a:gd name="connsiteY5" fmla="*/ 0 h 5056094"/>
                    <a:gd name="connsiteX6" fmla="*/ 0 w 8455511"/>
                    <a:gd name="connsiteY6" fmla="*/ 43031 h 50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5511" h="5056094">
                      <a:moveTo>
                        <a:pt x="0" y="43031"/>
                      </a:moveTo>
                      <a:lnTo>
                        <a:pt x="0" y="5056094"/>
                      </a:lnTo>
                      <a:lnTo>
                        <a:pt x="4539727" y="5056094"/>
                      </a:lnTo>
                      <a:lnTo>
                        <a:pt x="4539727" y="860612"/>
                      </a:lnTo>
                      <a:lnTo>
                        <a:pt x="8455511" y="860612"/>
                      </a:lnTo>
                      <a:lnTo>
                        <a:pt x="8455511" y="0"/>
                      </a:lnTo>
                      <a:lnTo>
                        <a:pt x="0" y="43031"/>
                      </a:lnTo>
                      <a:close/>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sp>
            <p:nvSpPr>
              <p:cNvPr id="26" name="Right Arrow 25"/>
              <p:cNvSpPr/>
              <p:nvPr/>
            </p:nvSpPr>
            <p:spPr>
              <a:xfrm rot="5400000">
                <a:off x="2065121" y="4520090"/>
                <a:ext cx="521639" cy="219533"/>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a:solidFill>
                    <a:prstClr val="white"/>
                  </a:solidFill>
                  <a:latin typeface="Arial Rounded MT Bold" panose="020F0704030504030204" pitchFamily="34" charset="0"/>
                </a:endParaRPr>
              </a:p>
            </p:txBody>
          </p:sp>
        </p:grpSp>
        <p:sp>
          <p:nvSpPr>
            <p:cNvPr id="38" name="Rounded Rectangle 37"/>
            <p:cNvSpPr/>
            <p:nvPr/>
          </p:nvSpPr>
          <p:spPr>
            <a:xfrm>
              <a:off x="3451605" y="2996952"/>
              <a:ext cx="1120395" cy="136800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en-US" sz="1200" b="1" dirty="0" smtClean="0">
                  <a:solidFill>
                    <a:srgbClr val="C00000"/>
                  </a:solidFill>
                  <a:latin typeface="Arial Rounded MT Bold" panose="020F0704030504030204" pitchFamily="34" charset="0"/>
                </a:rPr>
                <a:t>Inundation  Model</a:t>
              </a:r>
              <a:endParaRPr lang="en-US" sz="1200" dirty="0">
                <a:solidFill>
                  <a:srgbClr val="C00000"/>
                </a:solidFill>
                <a:latin typeface="Arial Rounded MT Bold" panose="020F0704030504030204" pitchFamily="34" charset="0"/>
              </a:endParaRPr>
            </a:p>
          </p:txBody>
        </p:sp>
      </p:grpSp>
      <p:grpSp>
        <p:nvGrpSpPr>
          <p:cNvPr id="3" name="Group 2"/>
          <p:cNvGrpSpPr/>
          <p:nvPr/>
        </p:nvGrpSpPr>
        <p:grpSpPr>
          <a:xfrm>
            <a:off x="3995935" y="2264006"/>
            <a:ext cx="4669734" cy="4293698"/>
            <a:chOff x="3995935" y="1859153"/>
            <a:chExt cx="4669734" cy="4293698"/>
          </a:xfrm>
        </p:grpSpPr>
        <p:grpSp>
          <p:nvGrpSpPr>
            <p:cNvPr id="11" name="Group 10"/>
            <p:cNvGrpSpPr/>
            <p:nvPr/>
          </p:nvGrpSpPr>
          <p:grpSpPr>
            <a:xfrm>
              <a:off x="3995935" y="1859153"/>
              <a:ext cx="4430177" cy="566319"/>
              <a:chOff x="3995935" y="1859153"/>
              <a:chExt cx="4430177" cy="566319"/>
            </a:xfrm>
          </p:grpSpPr>
          <p:sp>
            <p:nvSpPr>
              <p:cNvPr id="21" name="Right Arrow 20"/>
              <p:cNvSpPr/>
              <p:nvPr/>
            </p:nvSpPr>
            <p:spPr>
              <a:xfrm rot="10800000">
                <a:off x="3995935" y="2032543"/>
                <a:ext cx="2713552" cy="219535"/>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a:solidFill>
                    <a:prstClr val="white"/>
                  </a:solidFill>
                  <a:latin typeface="Arial Rounded MT Bold" panose="020F0704030504030204" pitchFamily="34" charset="0"/>
                </a:endParaRPr>
              </a:p>
            </p:txBody>
          </p:sp>
          <p:sp>
            <p:nvSpPr>
              <p:cNvPr id="22" name="Rounded Rectangle 21"/>
              <p:cNvSpPr/>
              <p:nvPr/>
            </p:nvSpPr>
            <p:spPr>
              <a:xfrm>
                <a:off x="6769928" y="1859153"/>
                <a:ext cx="1656184" cy="566319"/>
              </a:xfrm>
              <a:prstGeom prst="roundRect">
                <a:avLst/>
              </a:prstGeom>
              <a:ln w="9525">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fontAlgn="auto">
                  <a:spcBef>
                    <a:spcPts val="0"/>
                  </a:spcBef>
                  <a:spcAft>
                    <a:spcPts val="0"/>
                  </a:spcAft>
                </a:pPr>
                <a:r>
                  <a:rPr lang="en-US" sz="1200" b="1" dirty="0" smtClean="0">
                    <a:solidFill>
                      <a:srgbClr val="1F497D"/>
                    </a:solidFill>
                    <a:latin typeface="Arial Rounded MT Bold" panose="020F0704030504030204" pitchFamily="34" charset="0"/>
                  </a:rPr>
                  <a:t>GCM Data</a:t>
                </a:r>
              </a:p>
            </p:txBody>
          </p:sp>
        </p:grpSp>
        <p:pic>
          <p:nvPicPr>
            <p:cNvPr id="49" name="Picture 4" descr="Schematic for Global Atmospheric Mode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1631" y="2707243"/>
              <a:ext cx="3634038" cy="3445608"/>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Rectangle 49"/>
          <p:cNvSpPr/>
          <p:nvPr/>
        </p:nvSpPr>
        <p:spPr>
          <a:xfrm>
            <a:off x="6848649" y="5994093"/>
            <a:ext cx="2295351" cy="584775"/>
          </a:xfrm>
          <a:prstGeom prst="rect">
            <a:avLst/>
          </a:prstGeom>
        </p:spPr>
        <p:txBody>
          <a:bodyPr wrap="square">
            <a:spAutoFit/>
          </a:bodyPr>
          <a:lstStyle/>
          <a:p>
            <a:pPr fontAlgn="auto">
              <a:spcBef>
                <a:spcPts val="0"/>
              </a:spcBef>
              <a:spcAft>
                <a:spcPts val="0"/>
              </a:spcAft>
            </a:pPr>
            <a:r>
              <a:rPr lang="en-US" altLang="ja-JP" sz="800" dirty="0">
                <a:solidFill>
                  <a:prstClr val="black"/>
                </a:solidFill>
                <a:latin typeface="Arial Rounded MT Bold" pitchFamily="34" charset="0"/>
                <a:ea typeface="HGP明朝E"/>
              </a:rPr>
              <a:t>Sources of Photo </a:t>
            </a:r>
            <a:r>
              <a:rPr lang="en-US" altLang="ja-JP" sz="800" dirty="0" smtClean="0">
                <a:solidFill>
                  <a:prstClr val="black"/>
                </a:solidFill>
                <a:latin typeface="Arial Rounded MT Bold" pitchFamily="34" charset="0"/>
                <a:ea typeface="HGP明朝E"/>
              </a:rPr>
              <a:t>: http</a:t>
            </a:r>
            <a:r>
              <a:rPr lang="en-US" altLang="ja-JP" sz="800" dirty="0">
                <a:solidFill>
                  <a:prstClr val="black"/>
                </a:solidFill>
                <a:latin typeface="Arial Rounded MT Bold" panose="020F0704030504030204" pitchFamily="34" charset="0"/>
                <a:ea typeface="HGP明朝E"/>
              </a:rPr>
              <a:t>://celebrating200years.noaa.gov/breakthroughs/climate_model/modeling_schematic.html</a:t>
            </a:r>
            <a:endParaRPr lang="ja-JP" altLang="en-US" sz="800" dirty="0">
              <a:solidFill>
                <a:prstClr val="black"/>
              </a:solidFill>
              <a:latin typeface="Arial Rounded MT Bold" panose="020F0704030504030204" pitchFamily="34" charset="0"/>
              <a:ea typeface="HGP明朝E"/>
            </a:endParaRPr>
          </a:p>
        </p:txBody>
      </p:sp>
      <p:sp>
        <p:nvSpPr>
          <p:cNvPr id="40" name="TextBox 19"/>
          <p:cNvSpPr txBox="1"/>
          <p:nvPr/>
        </p:nvSpPr>
        <p:spPr>
          <a:xfrm>
            <a:off x="0" y="211287"/>
            <a:ext cx="9144000" cy="646331"/>
          </a:xfrm>
          <a:prstGeom prst="rect">
            <a:avLst/>
          </a:prstGeom>
          <a:noFill/>
        </p:spPr>
        <p:txBody>
          <a:bodyPr wrap="square" rtlCol="0">
            <a:spAutoFit/>
          </a:bodyPr>
          <a:lstStyle/>
          <a:p>
            <a:pPr algn="ctr" fontAlgn="auto">
              <a:spcBef>
                <a:spcPts val="0"/>
              </a:spcBef>
              <a:spcAft>
                <a:spcPts val="0"/>
              </a:spcAft>
            </a:pPr>
            <a:r>
              <a:rPr lang="en-US" sz="36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Discharge simulation using GCM outputs</a:t>
            </a:r>
            <a:endParaRPr lang="en-US" sz="36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35716734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81234" y="1080026"/>
            <a:ext cx="8855262" cy="2492990"/>
          </a:xfrm>
          <a:prstGeom prst="rect">
            <a:avLst/>
          </a:prstGeom>
        </p:spPr>
        <p:txBody>
          <a:bodyPr wrap="square">
            <a:spAutoFit/>
          </a:bodyPr>
          <a:lstStyle/>
          <a:p>
            <a:pPr fontAlgn="auto">
              <a:spcBef>
                <a:spcPts val="0"/>
              </a:spcBef>
              <a:spcAft>
                <a:spcPts val="0"/>
              </a:spcAft>
            </a:pPr>
            <a:r>
              <a:rPr lang="en-US" altLang="ja-JP" sz="2000" dirty="0" smtClean="0">
                <a:solidFill>
                  <a:prstClr val="black"/>
                </a:solidFill>
                <a:latin typeface="Arial Rounded MT Bold" panose="020F0704030504030204" pitchFamily="34" charset="0"/>
                <a:ea typeface="HGP明朝E"/>
              </a:rPr>
              <a:t>The latest version is MRI-AGCM3.2s: </a:t>
            </a:r>
            <a:r>
              <a:rPr lang="en-US" altLang="ja-JP" sz="2000" dirty="0">
                <a:solidFill>
                  <a:prstClr val="black"/>
                </a:solidFill>
                <a:latin typeface="Arial Rounded MT Bold" pitchFamily="34" charset="0"/>
                <a:ea typeface="HGP明朝E"/>
              </a:rPr>
              <a:t>1920×960 of grid cells of about 20 km spatial </a:t>
            </a:r>
            <a:r>
              <a:rPr lang="en-US" altLang="ja-JP" sz="2000" dirty="0" smtClean="0">
                <a:solidFill>
                  <a:prstClr val="black"/>
                </a:solidFill>
                <a:latin typeface="Arial Rounded MT Bold" pitchFamily="34" charset="0"/>
                <a:ea typeface="HGP明朝E"/>
              </a:rPr>
              <a:t>resolutions (</a:t>
            </a:r>
            <a:r>
              <a:rPr lang="en-US" altLang="ja-JP" sz="2000" dirty="0">
                <a:solidFill>
                  <a:prstClr val="black"/>
                </a:solidFill>
                <a:latin typeface="Arial Rounded MT Bold" pitchFamily="34" charset="0"/>
                <a:ea typeface="HGP明朝E"/>
              </a:rPr>
              <a:t>cut 20 x 48 of grid cell throughout the Chao Phraya River Basin</a:t>
            </a:r>
            <a:r>
              <a:rPr lang="en-US" altLang="ja-JP" sz="2000" dirty="0" smtClean="0">
                <a:solidFill>
                  <a:prstClr val="black"/>
                </a:solidFill>
                <a:latin typeface="Arial Rounded MT Bold" pitchFamily="34" charset="0"/>
                <a:ea typeface="HGP明朝E"/>
              </a:rPr>
              <a:t>).</a:t>
            </a:r>
            <a:endParaRPr lang="en-US" altLang="ja-JP" sz="2000" dirty="0">
              <a:solidFill>
                <a:prstClr val="black"/>
              </a:solidFill>
              <a:latin typeface="Arial Rounded MT Bold" pitchFamily="34" charset="0"/>
              <a:ea typeface="HGP明朝E"/>
            </a:endParaRPr>
          </a:p>
          <a:p>
            <a:pPr fontAlgn="auto">
              <a:spcBef>
                <a:spcPts val="0"/>
              </a:spcBef>
              <a:spcAft>
                <a:spcPts val="0"/>
              </a:spcAft>
            </a:pPr>
            <a:r>
              <a:rPr lang="en-US" altLang="ja-JP" sz="2000" dirty="0" smtClean="0">
                <a:solidFill>
                  <a:prstClr val="black"/>
                </a:solidFill>
                <a:latin typeface="Arial Rounded MT Bold" pitchFamily="34" charset="0"/>
                <a:ea typeface="HGP明朝E"/>
              </a:rPr>
              <a:t>Three climate </a:t>
            </a:r>
            <a:r>
              <a:rPr lang="en-US" altLang="ja-JP" sz="2000" dirty="0">
                <a:solidFill>
                  <a:prstClr val="black"/>
                </a:solidFill>
                <a:latin typeface="Arial Rounded MT Bold" pitchFamily="34" charset="0"/>
                <a:ea typeface="HGP明朝E"/>
              </a:rPr>
              <a:t>experiments </a:t>
            </a:r>
            <a:r>
              <a:rPr lang="en-US" altLang="ja-JP" sz="2000" dirty="0" smtClean="0">
                <a:solidFill>
                  <a:prstClr val="black"/>
                </a:solidFill>
                <a:latin typeface="Arial Rounded MT Bold" pitchFamily="34" charset="0"/>
                <a:ea typeface="HGP明朝E"/>
              </a:rPr>
              <a:t>under </a:t>
            </a:r>
            <a:r>
              <a:rPr lang="en-US" altLang="ja-JP" sz="2000" dirty="0">
                <a:solidFill>
                  <a:prstClr val="black"/>
                </a:solidFill>
                <a:latin typeface="Arial Rounded MT Bold" pitchFamily="34" charset="0"/>
                <a:ea typeface="HGP明朝E"/>
              </a:rPr>
              <a:t>the SRES A1B scenario</a:t>
            </a:r>
            <a:r>
              <a:rPr lang="en-US" altLang="ja-JP" sz="2000" dirty="0" smtClean="0">
                <a:solidFill>
                  <a:prstClr val="black"/>
                </a:solidFill>
                <a:latin typeface="Arial Rounded MT Bold" pitchFamily="34" charset="0"/>
                <a:ea typeface="HGP明朝E"/>
              </a:rPr>
              <a:t>.</a:t>
            </a:r>
          </a:p>
          <a:p>
            <a:pPr fontAlgn="auto">
              <a:spcBef>
                <a:spcPts val="0"/>
              </a:spcBef>
              <a:spcAft>
                <a:spcPts val="0"/>
              </a:spcAft>
            </a:pPr>
            <a:endParaRPr lang="en-US" altLang="ja-JP" sz="2000" dirty="0">
              <a:solidFill>
                <a:prstClr val="black"/>
              </a:solidFill>
              <a:latin typeface="Arial Rounded MT Bold" pitchFamily="34" charset="0"/>
              <a:ea typeface="HGP明朝E"/>
            </a:endParaRPr>
          </a:p>
          <a:p>
            <a:pPr fontAlgn="auto">
              <a:spcBef>
                <a:spcPts val="0"/>
              </a:spcBef>
              <a:spcAft>
                <a:spcPts val="0"/>
              </a:spcAft>
            </a:pPr>
            <a:r>
              <a:rPr lang="en-US" altLang="ja-JP" sz="2000" dirty="0">
                <a:solidFill>
                  <a:prstClr val="black"/>
                </a:solidFill>
                <a:latin typeface="Arial Rounded MT Bold" pitchFamily="34" charset="0"/>
                <a:ea typeface="HGP明朝E"/>
              </a:rPr>
              <a:t> 1. Present climate </a:t>
            </a:r>
            <a:r>
              <a:rPr lang="en-US" altLang="ja-JP" sz="2000" dirty="0" smtClean="0">
                <a:solidFill>
                  <a:prstClr val="black"/>
                </a:solidFill>
                <a:latin typeface="Arial Rounded MT Bold" pitchFamily="34" charset="0"/>
                <a:ea typeface="HGP明朝E"/>
              </a:rPr>
              <a:t>experiment : SPA </a:t>
            </a:r>
            <a:r>
              <a:rPr lang="en-US" altLang="ja-JP" sz="2000" dirty="0">
                <a:solidFill>
                  <a:prstClr val="black"/>
                </a:solidFill>
                <a:latin typeface="Arial Rounded MT Bold" pitchFamily="34" charset="0"/>
                <a:ea typeface="HGP明朝E"/>
              </a:rPr>
              <a:t>(1979-2008).</a:t>
            </a:r>
          </a:p>
          <a:p>
            <a:pPr fontAlgn="auto">
              <a:spcBef>
                <a:spcPts val="0"/>
              </a:spcBef>
              <a:spcAft>
                <a:spcPts val="0"/>
              </a:spcAft>
            </a:pPr>
            <a:r>
              <a:rPr lang="en-US" altLang="ja-JP" sz="2000" dirty="0">
                <a:solidFill>
                  <a:prstClr val="black"/>
                </a:solidFill>
                <a:latin typeface="Arial Rounded MT Bold" pitchFamily="34" charset="0"/>
                <a:ea typeface="HGP明朝E"/>
              </a:rPr>
              <a:t> 2. Near future climate </a:t>
            </a:r>
            <a:r>
              <a:rPr lang="en-US" altLang="ja-JP" sz="2000" dirty="0" smtClean="0">
                <a:solidFill>
                  <a:prstClr val="black"/>
                </a:solidFill>
                <a:latin typeface="Arial Rounded MT Bold" pitchFamily="34" charset="0"/>
                <a:ea typeface="HGP明朝E"/>
              </a:rPr>
              <a:t>experiment : SNA </a:t>
            </a:r>
            <a:r>
              <a:rPr lang="en-US" altLang="ja-JP" sz="2000" dirty="0">
                <a:solidFill>
                  <a:prstClr val="black"/>
                </a:solidFill>
                <a:latin typeface="Arial Rounded MT Bold" pitchFamily="34" charset="0"/>
                <a:ea typeface="HGP明朝E"/>
              </a:rPr>
              <a:t>(2015-2044).</a:t>
            </a:r>
            <a:br>
              <a:rPr lang="en-US" altLang="ja-JP" sz="2000" dirty="0">
                <a:solidFill>
                  <a:prstClr val="black"/>
                </a:solidFill>
                <a:latin typeface="Arial Rounded MT Bold" pitchFamily="34" charset="0"/>
                <a:ea typeface="HGP明朝E"/>
              </a:rPr>
            </a:br>
            <a:r>
              <a:rPr lang="en-US" altLang="ja-JP" sz="2000" dirty="0">
                <a:solidFill>
                  <a:prstClr val="black"/>
                </a:solidFill>
                <a:latin typeface="Arial Rounded MT Bold" pitchFamily="34" charset="0"/>
                <a:ea typeface="HGP明朝E"/>
              </a:rPr>
              <a:t> 3. Future climate </a:t>
            </a:r>
            <a:r>
              <a:rPr lang="en-US" altLang="ja-JP" sz="2000" dirty="0" smtClean="0">
                <a:solidFill>
                  <a:prstClr val="black"/>
                </a:solidFill>
                <a:latin typeface="Arial Rounded MT Bold" pitchFamily="34" charset="0"/>
                <a:ea typeface="HGP明朝E"/>
              </a:rPr>
              <a:t>experiment : SFA </a:t>
            </a:r>
            <a:r>
              <a:rPr lang="en-US" altLang="ja-JP" sz="2000" dirty="0">
                <a:solidFill>
                  <a:prstClr val="black"/>
                </a:solidFill>
                <a:latin typeface="Arial Rounded MT Bold" pitchFamily="34" charset="0"/>
                <a:ea typeface="HGP明朝E"/>
              </a:rPr>
              <a:t>(</a:t>
            </a:r>
            <a:r>
              <a:rPr lang="en-US" altLang="ja-JP" sz="2000" dirty="0" smtClean="0">
                <a:solidFill>
                  <a:prstClr val="black"/>
                </a:solidFill>
                <a:latin typeface="Arial Rounded MT Bold" pitchFamily="34" charset="0"/>
                <a:ea typeface="HGP明朝E"/>
              </a:rPr>
              <a:t>2075-2144</a:t>
            </a:r>
            <a:r>
              <a:rPr lang="en-US" altLang="ja-JP" sz="2000" dirty="0">
                <a:solidFill>
                  <a:prstClr val="black"/>
                </a:solidFill>
                <a:latin typeface="Arial Rounded MT Bold" pitchFamily="34" charset="0"/>
                <a:ea typeface="HGP明朝E"/>
              </a:rPr>
              <a:t>). </a:t>
            </a:r>
            <a:endParaRPr lang="ja-JP" altLang="en-US" sz="2000" dirty="0">
              <a:solidFill>
                <a:prstClr val="black"/>
              </a:solidFill>
              <a:latin typeface="Arial Rounded MT Bold" pitchFamily="34" charset="0"/>
              <a:ea typeface="HGP明朝E"/>
            </a:endParaRPr>
          </a:p>
          <a:p>
            <a:pPr algn="just" fontAlgn="auto">
              <a:spcBef>
                <a:spcPts val="0"/>
              </a:spcBef>
              <a:spcAft>
                <a:spcPts val="0"/>
              </a:spcAft>
            </a:pPr>
            <a:endParaRPr lang="en-US" altLang="ja-JP" sz="1600" dirty="0" smtClean="0">
              <a:solidFill>
                <a:prstClr val="black"/>
              </a:solidFill>
              <a:latin typeface="Arial Rounded MT Bold" panose="020F0704030504030204" pitchFamily="34" charset="0"/>
              <a:ea typeface="HGP明朝E"/>
            </a:endParaRPr>
          </a:p>
        </p:txBody>
      </p:sp>
      <p:pic>
        <p:nvPicPr>
          <p:cNvPr id="27" name="Picture 4" descr="Schematic for Global Atmospheric Mod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3717032"/>
            <a:ext cx="2664296" cy="2526148"/>
          </a:xfrm>
          <a:prstGeom prst="rect">
            <a:avLst/>
          </a:prstGeom>
          <a:noFill/>
          <a:extLst>
            <a:ext uri="{909E8E84-426E-40DD-AFC4-6F175D3DCCD1}">
              <a14:hiddenFill xmlns:a14="http://schemas.microsoft.com/office/drawing/2010/main">
                <a:solidFill>
                  <a:srgbClr val="FFFFFF"/>
                </a:solidFill>
              </a14:hiddenFill>
            </a:ext>
          </a:extLst>
        </p:spPr>
      </p:pic>
      <p:sp>
        <p:nvSpPr>
          <p:cNvPr id="24" name="Striped Right Arrow 23"/>
          <p:cNvSpPr/>
          <p:nvPr/>
        </p:nvSpPr>
        <p:spPr>
          <a:xfrm>
            <a:off x="3475976" y="4509120"/>
            <a:ext cx="1024016" cy="537126"/>
          </a:xfrm>
          <a:prstGeom prst="stripedRigh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ja-JP" sz="1400" dirty="0" smtClean="0">
                <a:solidFill>
                  <a:srgbClr val="FFC000"/>
                </a:solidFill>
                <a:latin typeface="Arial Rounded MT Bold" panose="020F0704030504030204" pitchFamily="34" charset="0"/>
              </a:rPr>
              <a:t>Output</a:t>
            </a:r>
            <a:endParaRPr lang="ja-JP" altLang="en-US" sz="1400" dirty="0">
              <a:solidFill>
                <a:srgbClr val="FFC000"/>
              </a:solidFill>
              <a:latin typeface="Arial Rounded MT Bold" panose="020F0704030504030204" pitchFamily="34" charset="0"/>
            </a:endParaRPr>
          </a:p>
        </p:txBody>
      </p:sp>
      <p:grpSp>
        <p:nvGrpSpPr>
          <p:cNvPr id="2" name="グループ化 1"/>
          <p:cNvGrpSpPr/>
          <p:nvPr/>
        </p:nvGrpSpPr>
        <p:grpSpPr>
          <a:xfrm>
            <a:off x="4788024" y="3559017"/>
            <a:ext cx="4020685" cy="3038335"/>
            <a:chOff x="5015811" y="3703033"/>
            <a:chExt cx="4020685" cy="3038335"/>
          </a:xfrm>
        </p:grpSpPr>
        <p:pic>
          <p:nvPicPr>
            <p:cNvPr id="26" name="Picture 2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3703033"/>
              <a:ext cx="3888432" cy="3038335"/>
            </a:xfrm>
            <a:prstGeom prst="rect">
              <a:avLst/>
            </a:prstGeom>
            <a:noFill/>
            <a:ln>
              <a:noFill/>
            </a:ln>
          </p:spPr>
        </p:pic>
        <p:sp>
          <p:nvSpPr>
            <p:cNvPr id="25" name="Rounded Rectangle 24"/>
            <p:cNvSpPr/>
            <p:nvPr/>
          </p:nvSpPr>
          <p:spPr>
            <a:xfrm>
              <a:off x="5148064" y="3703033"/>
              <a:ext cx="1865370" cy="504056"/>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0" name="Rounded Rectangle 29"/>
            <p:cNvSpPr/>
            <p:nvPr/>
          </p:nvSpPr>
          <p:spPr>
            <a:xfrm>
              <a:off x="5015811" y="5503233"/>
              <a:ext cx="1760125" cy="504056"/>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1" name="Rounded Rectangle 30"/>
            <p:cNvSpPr/>
            <p:nvPr/>
          </p:nvSpPr>
          <p:spPr>
            <a:xfrm>
              <a:off x="7297387" y="5503233"/>
              <a:ext cx="1710797" cy="504056"/>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sp>
        <p:nvSpPr>
          <p:cNvPr id="21" name="TextBox 19"/>
          <p:cNvSpPr txBox="1"/>
          <p:nvPr/>
        </p:nvSpPr>
        <p:spPr>
          <a:xfrm>
            <a:off x="0" y="211287"/>
            <a:ext cx="9144000" cy="646331"/>
          </a:xfrm>
          <a:prstGeom prst="rect">
            <a:avLst/>
          </a:prstGeom>
          <a:noFill/>
        </p:spPr>
        <p:txBody>
          <a:bodyPr wrap="square" rtlCol="0">
            <a:spAutoFit/>
          </a:bodyPr>
          <a:lstStyle/>
          <a:p>
            <a:pPr algn="ctr" fontAlgn="auto">
              <a:spcBef>
                <a:spcPts val="0"/>
              </a:spcBef>
              <a:spcAft>
                <a:spcPts val="0"/>
              </a:spcAft>
            </a:pPr>
            <a:r>
              <a:rPr lang="en-US" sz="36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GCM outputs used for discharge simulation</a:t>
            </a:r>
            <a:endParaRPr lang="en-US" sz="36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23904834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88730"/>
            <a:ext cx="4578838" cy="400110"/>
          </a:xfrm>
          <a:prstGeom prst="rect">
            <a:avLst/>
          </a:prstGeom>
        </p:spPr>
        <p:txBody>
          <a:bodyPr wrap="square">
            <a:spAutoFit/>
          </a:bodyPr>
          <a:lstStyle/>
          <a:p>
            <a:pPr algn="ctr" fontAlgn="auto">
              <a:spcBef>
                <a:spcPts val="0"/>
              </a:spcBef>
              <a:spcAft>
                <a:spcPts val="0"/>
              </a:spcAft>
            </a:pPr>
            <a:r>
              <a:rPr lang="en-US" altLang="ja-JP" sz="2000" dirty="0" smtClean="0">
                <a:solidFill>
                  <a:prstClr val="black"/>
                </a:solidFill>
                <a:latin typeface="Arial Rounded MT Bold" panose="020F0704030504030204" pitchFamily="34" charset="0"/>
                <a:ea typeface="HGP明朝E"/>
              </a:rPr>
              <a:t>Variability </a:t>
            </a:r>
            <a:r>
              <a:rPr lang="en-US" altLang="ja-JP" sz="2000" dirty="0">
                <a:solidFill>
                  <a:prstClr val="black"/>
                </a:solidFill>
                <a:latin typeface="Arial Rounded MT Bold" panose="020F0704030504030204" pitchFamily="34" charset="0"/>
                <a:ea typeface="HGP明朝E"/>
              </a:rPr>
              <a:t>and trends of GCM </a:t>
            </a:r>
            <a:r>
              <a:rPr lang="en-US" altLang="ja-JP" sz="2000" dirty="0" smtClean="0">
                <a:solidFill>
                  <a:prstClr val="black"/>
                </a:solidFill>
                <a:latin typeface="Arial Rounded MT Bold" panose="020F0704030504030204" pitchFamily="34" charset="0"/>
                <a:ea typeface="HGP明朝E"/>
              </a:rPr>
              <a:t>outputs               </a:t>
            </a:r>
            <a:endParaRPr lang="ja-JP" altLang="en-US" sz="2000" dirty="0">
              <a:solidFill>
                <a:prstClr val="black"/>
              </a:solidFill>
              <a:latin typeface="Arial Rounded MT Bold" panose="020F0704030504030204" pitchFamily="34" charset="0"/>
              <a:ea typeface="HGP明朝E"/>
            </a:endParaRPr>
          </a:p>
        </p:txBody>
      </p:sp>
      <p:sp>
        <p:nvSpPr>
          <p:cNvPr id="3" name="Rectangle 2"/>
          <p:cNvSpPr/>
          <p:nvPr/>
        </p:nvSpPr>
        <p:spPr>
          <a:xfrm>
            <a:off x="-396132" y="1975505"/>
            <a:ext cx="5510131" cy="523220"/>
          </a:xfrm>
          <a:prstGeom prst="rect">
            <a:avLst/>
          </a:prstGeom>
        </p:spPr>
        <p:txBody>
          <a:bodyPr wrap="square">
            <a:spAutoFit/>
          </a:bodyPr>
          <a:lstStyle/>
          <a:p>
            <a:pPr algn="ctr" fontAlgn="auto">
              <a:spcBef>
                <a:spcPts val="0"/>
              </a:spcBef>
              <a:spcAft>
                <a:spcPts val="0"/>
              </a:spcAft>
            </a:pPr>
            <a:r>
              <a:rPr lang="en-US" altLang="ja-JP" sz="1400" dirty="0">
                <a:solidFill>
                  <a:srgbClr val="0000CC"/>
                </a:solidFill>
                <a:latin typeface="Arial Rounded MT Bold" panose="020F0704030504030204" pitchFamily="34" charset="0"/>
                <a:ea typeface="HGP明朝E"/>
              </a:rPr>
              <a:t> Annual rainfall and (b) evapotranspiration data </a:t>
            </a:r>
            <a:r>
              <a:rPr lang="en-US" altLang="ja-JP" sz="1400" dirty="0" smtClean="0">
                <a:solidFill>
                  <a:srgbClr val="0000CC"/>
                </a:solidFill>
                <a:latin typeface="Arial Rounded MT Bold" panose="020F0704030504030204" pitchFamily="34" charset="0"/>
                <a:ea typeface="HGP明朝E"/>
              </a:rPr>
              <a:t>at </a:t>
            </a:r>
            <a:br>
              <a:rPr lang="en-US" altLang="ja-JP" sz="1400" dirty="0" smtClean="0">
                <a:solidFill>
                  <a:srgbClr val="0000CC"/>
                </a:solidFill>
                <a:latin typeface="Arial Rounded MT Bold" panose="020F0704030504030204" pitchFamily="34" charset="0"/>
                <a:ea typeface="HGP明朝E"/>
              </a:rPr>
            </a:br>
            <a:r>
              <a:rPr lang="en-US" altLang="ja-JP" sz="1400" dirty="0" smtClean="0">
                <a:solidFill>
                  <a:srgbClr val="0000CC"/>
                </a:solidFill>
                <a:latin typeface="Arial Rounded MT Bold" panose="020F0704030504030204" pitchFamily="34" charset="0"/>
                <a:ea typeface="HGP明朝E"/>
              </a:rPr>
              <a:t>the </a:t>
            </a:r>
            <a:r>
              <a:rPr lang="en-US" altLang="ja-JP" sz="1400" dirty="0">
                <a:solidFill>
                  <a:srgbClr val="0000CC"/>
                </a:solidFill>
                <a:latin typeface="Arial Rounded MT Bold" panose="020F0704030504030204" pitchFamily="34" charset="0"/>
                <a:ea typeface="HGP明朝E"/>
              </a:rPr>
              <a:t>C.2 station grid.</a:t>
            </a:r>
            <a:endParaRPr lang="ja-JP" altLang="en-US" sz="1400" dirty="0">
              <a:solidFill>
                <a:srgbClr val="0000CC"/>
              </a:solidFill>
              <a:latin typeface="Arial Rounded MT Bold" panose="020F0704030504030204" pitchFamily="34" charset="0"/>
              <a:ea typeface="HGP明朝E"/>
            </a:endParaRP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5595070"/>
            <a:ext cx="4380982" cy="114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66" y="2498725"/>
            <a:ext cx="4504534" cy="293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Rectangle 72"/>
          <p:cNvSpPr/>
          <p:nvPr/>
        </p:nvSpPr>
        <p:spPr>
          <a:xfrm>
            <a:off x="4499992" y="1527175"/>
            <a:ext cx="4572000" cy="461665"/>
          </a:xfrm>
          <a:prstGeom prst="rect">
            <a:avLst/>
          </a:prstGeom>
        </p:spPr>
        <p:txBody>
          <a:bodyPr wrap="square">
            <a:spAutoFit/>
          </a:bodyPr>
          <a:lstStyle/>
          <a:p>
            <a:pPr algn="ctr" fontAlgn="auto">
              <a:spcBef>
                <a:spcPts val="0"/>
              </a:spcBef>
              <a:spcAft>
                <a:spcPts val="0"/>
              </a:spcAft>
            </a:pPr>
            <a:r>
              <a:rPr lang="en-US" altLang="ja-JP" dirty="0">
                <a:solidFill>
                  <a:prstClr val="black"/>
                </a:solidFill>
                <a:latin typeface="Arial Rounded MT Bold" panose="020F0704030504030204" pitchFamily="34" charset="0"/>
                <a:ea typeface="HGP明朝E"/>
              </a:rPr>
              <a:t>      </a:t>
            </a:r>
            <a:r>
              <a:rPr lang="en-US" altLang="ja-JP" sz="2400" dirty="0">
                <a:solidFill>
                  <a:prstClr val="black"/>
                </a:solidFill>
                <a:latin typeface="Arial Rounded MT Bold" panose="020F0704030504030204" pitchFamily="34" charset="0"/>
                <a:ea typeface="HGP明朝E"/>
              </a:rPr>
              <a:t>Change in river discharge</a:t>
            </a:r>
            <a:endParaRPr lang="ja-JP" altLang="en-US" sz="2400" dirty="0">
              <a:solidFill>
                <a:prstClr val="black"/>
              </a:solidFill>
              <a:latin typeface="Arial Rounded MT Bold" panose="020F0704030504030204" pitchFamily="34" charset="0"/>
              <a:ea typeface="HGP明朝E"/>
            </a:endParaRPr>
          </a:p>
        </p:txBody>
      </p:sp>
      <p:sp>
        <p:nvSpPr>
          <p:cNvPr id="74" name="Rectangle 73"/>
          <p:cNvSpPr/>
          <p:nvPr/>
        </p:nvSpPr>
        <p:spPr>
          <a:xfrm>
            <a:off x="4567755" y="1975505"/>
            <a:ext cx="4576246" cy="523220"/>
          </a:xfrm>
          <a:prstGeom prst="rect">
            <a:avLst/>
          </a:prstGeom>
        </p:spPr>
        <p:txBody>
          <a:bodyPr wrap="square">
            <a:spAutoFit/>
          </a:bodyPr>
          <a:lstStyle/>
          <a:p>
            <a:pPr algn="ctr" fontAlgn="auto">
              <a:spcBef>
                <a:spcPts val="0"/>
              </a:spcBef>
              <a:spcAft>
                <a:spcPts val="0"/>
              </a:spcAft>
            </a:pPr>
            <a:r>
              <a:rPr lang="en-US" altLang="ja-JP" sz="1400" dirty="0">
                <a:solidFill>
                  <a:srgbClr val="0000CC"/>
                </a:solidFill>
                <a:latin typeface="Arial Rounded MT Bold" panose="020F0704030504030204" pitchFamily="34" charset="0"/>
                <a:ea typeface="HGP明朝E"/>
              </a:rPr>
              <a:t> Comparison of observed and simulated discharge with GCM outputs </a:t>
            </a:r>
            <a:r>
              <a:rPr lang="en-US" altLang="ja-JP" sz="1400" dirty="0" smtClean="0">
                <a:solidFill>
                  <a:srgbClr val="0000CC"/>
                </a:solidFill>
                <a:latin typeface="Arial Rounded MT Bold" panose="020F0704030504030204" pitchFamily="34" charset="0"/>
                <a:ea typeface="HGP明朝E"/>
              </a:rPr>
              <a:t>at </a:t>
            </a:r>
            <a:r>
              <a:rPr lang="en-US" altLang="ja-JP" sz="1400" dirty="0">
                <a:solidFill>
                  <a:srgbClr val="0000CC"/>
                </a:solidFill>
                <a:latin typeface="Arial Rounded MT Bold" panose="020F0704030504030204" pitchFamily="34" charset="0"/>
                <a:ea typeface="HGP明朝E"/>
              </a:rPr>
              <a:t>the C.2 station</a:t>
            </a:r>
            <a:endParaRPr lang="ja-JP" altLang="en-US" sz="1400" dirty="0">
              <a:solidFill>
                <a:srgbClr val="0000CC"/>
              </a:solidFill>
              <a:latin typeface="Arial Rounded MT Bold" panose="020F0704030504030204" pitchFamily="34" charset="0"/>
              <a:ea typeface="HGP明朝E"/>
            </a:endParaRPr>
          </a:p>
        </p:txBody>
      </p:sp>
      <p:sp>
        <p:nvSpPr>
          <p:cNvPr id="5" name="Rectangle 4"/>
          <p:cNvSpPr/>
          <p:nvPr/>
        </p:nvSpPr>
        <p:spPr>
          <a:xfrm>
            <a:off x="4788024" y="5706554"/>
            <a:ext cx="4248472" cy="738664"/>
          </a:xfrm>
          <a:prstGeom prst="rect">
            <a:avLst/>
          </a:prstGeom>
        </p:spPr>
        <p:txBody>
          <a:bodyPr wrap="square">
            <a:spAutoFit/>
          </a:bodyPr>
          <a:lstStyle/>
          <a:p>
            <a:pPr algn="just" fontAlgn="auto">
              <a:spcBef>
                <a:spcPts val="0"/>
              </a:spcBef>
              <a:spcAft>
                <a:spcPts val="0"/>
              </a:spcAft>
            </a:pPr>
            <a:r>
              <a:rPr lang="en-US" altLang="ja-JP" sz="1400" dirty="0" smtClean="0">
                <a:solidFill>
                  <a:srgbClr val="FF0000"/>
                </a:solidFill>
                <a:latin typeface="Arial Rounded MT Bold" panose="020F0704030504030204" pitchFamily="34" charset="0"/>
                <a:ea typeface="HGP明朝E"/>
              </a:rPr>
              <a:t>Trends </a:t>
            </a:r>
            <a:r>
              <a:rPr lang="en-US" altLang="ja-JP" sz="1400" dirty="0">
                <a:solidFill>
                  <a:srgbClr val="FF0000"/>
                </a:solidFill>
                <a:latin typeface="Arial Rounded MT Bold" panose="020F0704030504030204" pitchFamily="34" charset="0"/>
                <a:ea typeface="HGP明朝E"/>
              </a:rPr>
              <a:t>of both observed and simulated discharge are compatible to increase at the </a:t>
            </a:r>
            <a:r>
              <a:rPr lang="en-US" altLang="ja-JP" sz="1400" dirty="0" smtClean="0">
                <a:solidFill>
                  <a:srgbClr val="FF0000"/>
                </a:solidFill>
                <a:latin typeface="Arial Rounded MT Bold" panose="020F0704030504030204" pitchFamily="34" charset="0"/>
                <a:ea typeface="HGP明朝E"/>
              </a:rPr>
              <a:t>1.8 % </a:t>
            </a:r>
            <a:r>
              <a:rPr lang="en-US" altLang="ja-JP" sz="1400" dirty="0">
                <a:solidFill>
                  <a:srgbClr val="FF0000"/>
                </a:solidFill>
                <a:latin typeface="Arial Rounded MT Bold" panose="020F0704030504030204" pitchFamily="34" charset="0"/>
                <a:ea typeface="HGP明朝E"/>
              </a:rPr>
              <a:t>and </a:t>
            </a:r>
            <a:r>
              <a:rPr lang="en-US" altLang="ja-JP" sz="1400" dirty="0" smtClean="0">
                <a:solidFill>
                  <a:srgbClr val="FF0000"/>
                </a:solidFill>
                <a:latin typeface="Arial Rounded MT Bold" panose="020F0704030504030204" pitchFamily="34" charset="0"/>
                <a:ea typeface="HGP明朝E"/>
              </a:rPr>
              <a:t>2.5 </a:t>
            </a:r>
            <a:r>
              <a:rPr lang="en-US" altLang="ja-JP" sz="1400" dirty="0">
                <a:solidFill>
                  <a:srgbClr val="FF0000"/>
                </a:solidFill>
                <a:latin typeface="Arial Rounded MT Bold" panose="020F0704030504030204" pitchFamily="34" charset="0"/>
                <a:ea typeface="HGP明朝E"/>
              </a:rPr>
              <a:t>% </a:t>
            </a:r>
            <a:r>
              <a:rPr lang="en-US" altLang="ja-JP" sz="1400" dirty="0" smtClean="0">
                <a:solidFill>
                  <a:srgbClr val="FF0000"/>
                </a:solidFill>
                <a:latin typeface="Arial Rounded MT Bold" panose="020F0704030504030204" pitchFamily="34" charset="0"/>
                <a:ea typeface="HGP明朝E"/>
              </a:rPr>
              <a:t>level.</a:t>
            </a:r>
            <a:endParaRPr lang="ja-JP" altLang="en-US" sz="1400" dirty="0">
              <a:solidFill>
                <a:srgbClr val="FF0000"/>
              </a:solidFill>
              <a:latin typeface="Arial Rounded MT Bold" panose="020F0704030504030204" pitchFamily="34" charset="0"/>
              <a:ea typeface="HGP明朝E"/>
            </a:endParaRPr>
          </a:p>
        </p:txBody>
      </p:sp>
      <p:sp>
        <p:nvSpPr>
          <p:cNvPr id="4" name="TextBox 3"/>
          <p:cNvSpPr txBox="1"/>
          <p:nvPr/>
        </p:nvSpPr>
        <p:spPr>
          <a:xfrm>
            <a:off x="3413725" y="5973581"/>
            <a:ext cx="540533" cy="230832"/>
          </a:xfrm>
          <a:prstGeom prst="rect">
            <a:avLst/>
          </a:prstGeom>
          <a:noFill/>
        </p:spPr>
        <p:txBody>
          <a:bodyPr wrap="none" rtlCol="0">
            <a:spAutoFit/>
          </a:bodyPr>
          <a:lstStyle/>
          <a:p>
            <a:pPr fontAlgn="auto">
              <a:spcBef>
                <a:spcPts val="0"/>
              </a:spcBef>
              <a:spcAft>
                <a:spcPts val="0"/>
              </a:spcAft>
            </a:pPr>
            <a:r>
              <a:rPr lang="en-US" altLang="ja-JP" sz="9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(-1.9%)</a:t>
            </a:r>
            <a:endParaRPr lang="ja-JP" altLang="en-US" sz="900" dirty="0">
              <a:solidFill>
                <a:srgbClr val="FF0000"/>
              </a:solidFill>
              <a:latin typeface="Times New Roman" panose="02020603050405020304" pitchFamily="18" charset="0"/>
              <a:ea typeface="HGP明朝E"/>
              <a:cs typeface="Times New Roman" panose="02020603050405020304" pitchFamily="18" charset="0"/>
            </a:endParaRPr>
          </a:p>
        </p:txBody>
      </p:sp>
      <p:sp>
        <p:nvSpPr>
          <p:cNvPr id="21" name="TextBox 20"/>
          <p:cNvSpPr txBox="1"/>
          <p:nvPr/>
        </p:nvSpPr>
        <p:spPr>
          <a:xfrm>
            <a:off x="3383395" y="6156326"/>
            <a:ext cx="540533" cy="230832"/>
          </a:xfrm>
          <a:prstGeom prst="rect">
            <a:avLst/>
          </a:prstGeom>
          <a:noFill/>
        </p:spPr>
        <p:txBody>
          <a:bodyPr wrap="none" rtlCol="0">
            <a:spAutoFit/>
          </a:bodyPr>
          <a:lstStyle/>
          <a:p>
            <a:pPr fontAlgn="auto">
              <a:spcBef>
                <a:spcPts val="0"/>
              </a:spcBef>
              <a:spcAft>
                <a:spcPts val="0"/>
              </a:spcAft>
            </a:pPr>
            <a:r>
              <a:rPr lang="en-US" altLang="ja-JP" sz="9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(-0.6%)</a:t>
            </a:r>
            <a:endParaRPr lang="ja-JP" altLang="en-US" sz="900" dirty="0">
              <a:solidFill>
                <a:srgbClr val="FF0000"/>
              </a:solidFill>
              <a:latin typeface="Times New Roman" panose="02020603050405020304" pitchFamily="18" charset="0"/>
              <a:ea typeface="HGP明朝E"/>
              <a:cs typeface="Times New Roman" panose="02020603050405020304" pitchFamily="18" charset="0"/>
            </a:endParaRPr>
          </a:p>
        </p:txBody>
      </p:sp>
      <p:sp>
        <p:nvSpPr>
          <p:cNvPr id="22" name="TextBox 21"/>
          <p:cNvSpPr txBox="1"/>
          <p:nvPr/>
        </p:nvSpPr>
        <p:spPr>
          <a:xfrm>
            <a:off x="3383395" y="6340546"/>
            <a:ext cx="540533" cy="230832"/>
          </a:xfrm>
          <a:prstGeom prst="rect">
            <a:avLst/>
          </a:prstGeom>
          <a:noFill/>
        </p:spPr>
        <p:txBody>
          <a:bodyPr wrap="none" rtlCol="0">
            <a:spAutoFit/>
          </a:bodyPr>
          <a:lstStyle/>
          <a:p>
            <a:pPr fontAlgn="auto">
              <a:spcBef>
                <a:spcPts val="0"/>
              </a:spcBef>
              <a:spcAft>
                <a:spcPts val="0"/>
              </a:spcAft>
            </a:pPr>
            <a:r>
              <a:rPr lang="en-US" altLang="ja-JP" sz="9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(-7.2%)</a:t>
            </a:r>
            <a:endParaRPr lang="ja-JP" altLang="en-US" sz="900" dirty="0">
              <a:solidFill>
                <a:srgbClr val="FF0000"/>
              </a:solidFill>
              <a:latin typeface="Times New Roman" panose="02020603050405020304" pitchFamily="18" charset="0"/>
              <a:ea typeface="HGP明朝E"/>
              <a:cs typeface="Times New Roman" panose="02020603050405020304" pitchFamily="18" charset="0"/>
            </a:endParaRPr>
          </a:p>
        </p:txBody>
      </p:sp>
      <p:sp>
        <p:nvSpPr>
          <p:cNvPr id="23" name="TextBox 22"/>
          <p:cNvSpPr txBox="1"/>
          <p:nvPr/>
        </p:nvSpPr>
        <p:spPr>
          <a:xfrm>
            <a:off x="4151630" y="5964155"/>
            <a:ext cx="567784" cy="230832"/>
          </a:xfrm>
          <a:prstGeom prst="rect">
            <a:avLst/>
          </a:prstGeom>
          <a:noFill/>
        </p:spPr>
        <p:txBody>
          <a:bodyPr wrap="none" rtlCol="0">
            <a:spAutoFit/>
          </a:bodyPr>
          <a:lstStyle/>
          <a:p>
            <a:pPr fontAlgn="auto">
              <a:spcBef>
                <a:spcPts val="0"/>
              </a:spcBef>
              <a:spcAft>
                <a:spcPts val="0"/>
              </a:spcAft>
            </a:pPr>
            <a:r>
              <a:rPr lang="en-US" altLang="ja-JP" sz="900" dirty="0" smtClean="0">
                <a:solidFill>
                  <a:srgbClr val="7CCA62">
                    <a:lumMod val="50000"/>
                  </a:srgbClr>
                </a:solidFill>
                <a:latin typeface="Times New Roman" panose="02020603050405020304" pitchFamily="18" charset="0"/>
                <a:ea typeface="Tahoma" panose="020B0604030504040204" pitchFamily="34" charset="0"/>
                <a:cs typeface="Times New Roman" panose="02020603050405020304" pitchFamily="18" charset="0"/>
              </a:rPr>
              <a:t>(+4.6%)</a:t>
            </a:r>
            <a:endParaRPr lang="ja-JP" altLang="en-US" sz="900" dirty="0">
              <a:solidFill>
                <a:srgbClr val="7CCA62">
                  <a:lumMod val="50000"/>
                </a:srgbClr>
              </a:solidFill>
              <a:latin typeface="Times New Roman" panose="02020603050405020304" pitchFamily="18" charset="0"/>
              <a:ea typeface="HGP明朝E"/>
              <a:cs typeface="Times New Roman" panose="02020603050405020304" pitchFamily="18" charset="0"/>
            </a:endParaRPr>
          </a:p>
        </p:txBody>
      </p:sp>
      <p:sp>
        <p:nvSpPr>
          <p:cNvPr id="24" name="TextBox 23"/>
          <p:cNvSpPr txBox="1"/>
          <p:nvPr/>
        </p:nvSpPr>
        <p:spPr>
          <a:xfrm>
            <a:off x="4148232" y="6156326"/>
            <a:ext cx="567784" cy="230832"/>
          </a:xfrm>
          <a:prstGeom prst="rect">
            <a:avLst/>
          </a:prstGeom>
          <a:noFill/>
        </p:spPr>
        <p:txBody>
          <a:bodyPr wrap="none" rtlCol="0">
            <a:spAutoFit/>
          </a:bodyPr>
          <a:lstStyle/>
          <a:p>
            <a:pPr fontAlgn="auto">
              <a:spcBef>
                <a:spcPts val="0"/>
              </a:spcBef>
              <a:spcAft>
                <a:spcPts val="0"/>
              </a:spcAft>
            </a:pPr>
            <a:r>
              <a:rPr lang="en-US" altLang="ja-JP" sz="900" dirty="0" smtClean="0">
                <a:solidFill>
                  <a:srgbClr val="7CCA62">
                    <a:lumMod val="50000"/>
                  </a:srgbClr>
                </a:solidFill>
                <a:latin typeface="Times New Roman" panose="02020603050405020304" pitchFamily="18" charset="0"/>
                <a:ea typeface="Tahoma" panose="020B0604030504040204" pitchFamily="34" charset="0"/>
                <a:cs typeface="Times New Roman" panose="02020603050405020304" pitchFamily="18" charset="0"/>
              </a:rPr>
              <a:t>(+4.1%)</a:t>
            </a:r>
            <a:endParaRPr lang="ja-JP" altLang="en-US" sz="900" dirty="0">
              <a:solidFill>
                <a:srgbClr val="7CCA62">
                  <a:lumMod val="50000"/>
                </a:srgbClr>
              </a:solidFill>
              <a:latin typeface="Times New Roman" panose="02020603050405020304" pitchFamily="18" charset="0"/>
              <a:ea typeface="HGP明朝E"/>
              <a:cs typeface="Times New Roman" panose="02020603050405020304" pitchFamily="18" charset="0"/>
            </a:endParaRPr>
          </a:p>
        </p:txBody>
      </p:sp>
      <p:sp>
        <p:nvSpPr>
          <p:cNvPr id="25" name="TextBox 24"/>
          <p:cNvSpPr txBox="1"/>
          <p:nvPr/>
        </p:nvSpPr>
        <p:spPr>
          <a:xfrm>
            <a:off x="4148232" y="6331052"/>
            <a:ext cx="567784" cy="230832"/>
          </a:xfrm>
          <a:prstGeom prst="rect">
            <a:avLst/>
          </a:prstGeom>
          <a:noFill/>
        </p:spPr>
        <p:txBody>
          <a:bodyPr wrap="none" rtlCol="0">
            <a:spAutoFit/>
          </a:bodyPr>
          <a:lstStyle/>
          <a:p>
            <a:pPr fontAlgn="auto">
              <a:spcBef>
                <a:spcPts val="0"/>
              </a:spcBef>
              <a:spcAft>
                <a:spcPts val="0"/>
              </a:spcAft>
            </a:pPr>
            <a:r>
              <a:rPr lang="en-US" altLang="ja-JP" sz="900" dirty="0" smtClean="0">
                <a:solidFill>
                  <a:srgbClr val="7CCA62">
                    <a:lumMod val="50000"/>
                  </a:srgbClr>
                </a:solidFill>
                <a:latin typeface="Times New Roman" panose="02020603050405020304" pitchFamily="18" charset="0"/>
                <a:ea typeface="Tahoma" panose="020B0604030504040204" pitchFamily="34" charset="0"/>
                <a:cs typeface="Times New Roman" panose="02020603050405020304" pitchFamily="18" charset="0"/>
              </a:rPr>
              <a:t>(+6.8%)</a:t>
            </a:r>
            <a:endParaRPr lang="ja-JP" altLang="en-US" sz="900" dirty="0">
              <a:solidFill>
                <a:srgbClr val="7CCA62">
                  <a:lumMod val="50000"/>
                </a:srgbClr>
              </a:solidFill>
              <a:latin typeface="Times New Roman" panose="02020603050405020304" pitchFamily="18" charset="0"/>
              <a:ea typeface="HGP明朝E"/>
              <a:cs typeface="Times New Roman" panose="02020603050405020304" pitchFamily="18" charset="0"/>
            </a:endParaRPr>
          </a:p>
        </p:txBody>
      </p:sp>
      <p:grpSp>
        <p:nvGrpSpPr>
          <p:cNvPr id="9224" name="Group 9223"/>
          <p:cNvGrpSpPr/>
          <p:nvPr/>
        </p:nvGrpSpPr>
        <p:grpSpPr>
          <a:xfrm>
            <a:off x="4578838" y="2498725"/>
            <a:ext cx="4385650" cy="2937173"/>
            <a:chOff x="4578838" y="1916831"/>
            <a:chExt cx="4385650" cy="2937173"/>
          </a:xfrm>
        </p:grpSpPr>
        <p:pic>
          <p:nvPicPr>
            <p:cNvPr id="72" name="Picture 7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8838" y="1916831"/>
              <a:ext cx="4385650" cy="2937173"/>
            </a:xfrm>
            <a:prstGeom prst="rect">
              <a:avLst/>
            </a:prstGeom>
            <a:noFill/>
            <a:ln>
              <a:noFill/>
            </a:ln>
          </p:spPr>
        </p:pic>
        <p:cxnSp>
          <p:nvCxnSpPr>
            <p:cNvPr id="7" name="Straight Connector 6"/>
            <p:cNvCxnSpPr/>
            <p:nvPr/>
          </p:nvCxnSpPr>
          <p:spPr>
            <a:xfrm flipV="1">
              <a:off x="5123524" y="4216325"/>
              <a:ext cx="3706473" cy="72008"/>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5138377" y="4005064"/>
              <a:ext cx="3691620" cy="105349"/>
            </a:xfrm>
            <a:prstGeom prst="line">
              <a:avLst/>
            </a:prstGeom>
            <a:ln w="127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8" name="TextBox 19"/>
          <p:cNvSpPr txBox="1"/>
          <p:nvPr/>
        </p:nvSpPr>
        <p:spPr>
          <a:xfrm>
            <a:off x="0" y="-27384"/>
            <a:ext cx="9144000" cy="1323439"/>
          </a:xfrm>
          <a:prstGeom prst="rect">
            <a:avLst/>
          </a:prstGeom>
          <a:noFill/>
        </p:spPr>
        <p:txBody>
          <a:bodyPr wrap="square" rtlCol="0">
            <a:spAutoFit/>
          </a:bodyPr>
          <a:lstStyle/>
          <a:p>
            <a:pPr algn="ctr" fontAlgn="auto">
              <a:spcBef>
                <a:spcPts val="0"/>
              </a:spcBef>
              <a:spcAft>
                <a:spcPts val="0"/>
              </a:spcAft>
            </a:pPr>
            <a:r>
              <a:rPr lang="en-US" sz="40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River flow simulation used for GCM outputs without bias corrections</a:t>
            </a:r>
            <a:endParaRPr lang="en-US" sz="40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25608372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490" y="2996952"/>
            <a:ext cx="417451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7544" y="1556792"/>
            <a:ext cx="8142308" cy="923330"/>
          </a:xfrm>
          <a:prstGeom prst="rect">
            <a:avLst/>
          </a:prstGeom>
          <a:noFill/>
        </p:spPr>
        <p:txBody>
          <a:bodyPr wrap="square" rtlCol="0">
            <a:spAutoFit/>
          </a:bodyPr>
          <a:lstStyle/>
          <a:p>
            <a:pPr marL="0" lvl="2" fontAlgn="auto">
              <a:spcBef>
                <a:spcPts val="0"/>
              </a:spcBef>
              <a:spcAft>
                <a:spcPts val="0"/>
              </a:spcAft>
              <a:tabLst>
                <a:tab pos="0" algn="l"/>
              </a:tabLst>
            </a:pPr>
            <a:r>
              <a:rPr lang="en-US" altLang="ja-JP" sz="2000" dirty="0">
                <a:solidFill>
                  <a:prstClr val="black"/>
                </a:solidFill>
                <a:latin typeface="Arial Rounded MT Bold" panose="020F0704030504030204" pitchFamily="34" charset="0"/>
                <a:ea typeface="Arial Unicode MS" panose="020B0604020202020204" pitchFamily="50" charset="-128"/>
                <a:cs typeface="Arial Unicode MS" panose="020B0604020202020204" pitchFamily="50" charset="-128"/>
              </a:rPr>
              <a:t>GCM Data </a:t>
            </a:r>
            <a:r>
              <a:rPr lang="en-US" altLang="ja-JP" sz="2000" dirty="0" smtClean="0">
                <a:solidFill>
                  <a:prstClr val="black"/>
                </a:solidFill>
                <a:latin typeface="Arial Rounded MT Bold" panose="020F0704030504030204" pitchFamily="34" charset="0"/>
                <a:ea typeface="Arial Unicode MS" panose="020B0604020202020204" pitchFamily="50" charset="-128"/>
                <a:cs typeface="Arial Unicode MS" panose="020B0604020202020204" pitchFamily="50" charset="-128"/>
              </a:rPr>
              <a:t> : </a:t>
            </a:r>
            <a:r>
              <a:rPr lang="en-US" altLang="ja-JP" sz="2000" dirty="0" smtClean="0">
                <a:solidFill>
                  <a:prstClr val="black">
                    <a:lumMod val="85000"/>
                    <a:lumOff val="15000"/>
                  </a:prstClr>
                </a:solidFill>
                <a:latin typeface="Arial Rounded MT Bold" panose="020F0704030504030204" pitchFamily="34" charset="0"/>
                <a:ea typeface="HGP明朝E"/>
              </a:rPr>
              <a:t>MRI-AGCM3.2S,</a:t>
            </a:r>
            <a:br>
              <a:rPr lang="en-US" altLang="ja-JP" sz="2000" dirty="0" smtClean="0">
                <a:solidFill>
                  <a:prstClr val="black">
                    <a:lumMod val="85000"/>
                    <a:lumOff val="15000"/>
                  </a:prstClr>
                </a:solidFill>
                <a:latin typeface="Arial Rounded MT Bold" panose="020F0704030504030204" pitchFamily="34" charset="0"/>
                <a:ea typeface="HGP明朝E"/>
              </a:rPr>
            </a:br>
            <a:r>
              <a:rPr lang="en-US" altLang="ja-JP" sz="2000" dirty="0" smtClean="0">
                <a:solidFill>
                  <a:prstClr val="black">
                    <a:lumMod val="85000"/>
                    <a:lumOff val="15000"/>
                  </a:prstClr>
                </a:solidFill>
                <a:latin typeface="Arial Rounded MT Bold" panose="020F0704030504030204" pitchFamily="34" charset="0"/>
                <a:ea typeface="HGP明朝E"/>
              </a:rPr>
              <a:t>         </a:t>
            </a:r>
            <a:r>
              <a:rPr lang="en-US" altLang="ja-JP" sz="1600" dirty="0" smtClean="0">
                <a:solidFill>
                  <a:prstClr val="black"/>
                </a:solidFill>
                <a:latin typeface="Arial Rounded MT Bold" panose="020F0704030504030204" pitchFamily="34" charset="0"/>
                <a:ea typeface="Arial Unicode MS" panose="020B0604020202020204" pitchFamily="50" charset="-128"/>
                <a:cs typeface="Arial Unicode MS" panose="020B0604020202020204" pitchFamily="50" charset="-128"/>
              </a:rPr>
              <a:t>Resolution </a:t>
            </a:r>
            <a:r>
              <a:rPr lang="en-US" altLang="ja-JP" sz="1600" dirty="0">
                <a:solidFill>
                  <a:prstClr val="black"/>
                </a:solidFill>
                <a:latin typeface="Arial Rounded MT Bold" panose="020F0704030504030204" pitchFamily="34" charset="0"/>
                <a:ea typeface="Arial Unicode MS" panose="020B0604020202020204" pitchFamily="50" charset="-128"/>
                <a:cs typeface="Arial Unicode MS" panose="020B0604020202020204" pitchFamily="50" charset="-128"/>
              </a:rPr>
              <a:t>0.1875 </a:t>
            </a:r>
            <a:r>
              <a:rPr lang="en-US" altLang="ja-JP" sz="1600" dirty="0" smtClean="0">
                <a:solidFill>
                  <a:prstClr val="black"/>
                </a:solidFill>
                <a:latin typeface="Arial Rounded MT Bold" panose="020F0704030504030204" pitchFamily="34" charset="0"/>
                <a:ea typeface="Arial Unicode MS" panose="020B0604020202020204" pitchFamily="50" charset="-128"/>
                <a:cs typeface="Arial Unicode MS" panose="020B0604020202020204" pitchFamily="50" charset="-128"/>
              </a:rPr>
              <a:t>degree, </a:t>
            </a:r>
            <a:r>
              <a:rPr lang="en-US" altLang="ja-JP" sz="1600" dirty="0">
                <a:solidFill>
                  <a:prstClr val="black"/>
                </a:solidFill>
                <a:latin typeface="Arial Rounded MT Bold" panose="020F0704030504030204" pitchFamily="34" charset="0"/>
                <a:ea typeface="Arial Unicode MS" panose="020B0604020202020204" pitchFamily="50" charset="-128"/>
                <a:cs typeface="Arial Unicode MS" panose="020B0604020202020204" pitchFamily="50" charset="-128"/>
              </a:rPr>
              <a:t>1,120 Grids (Cols=28 Rows=40) </a:t>
            </a:r>
            <a:endParaRPr lang="en-US" altLang="ja-JP" sz="1600" dirty="0" smtClean="0">
              <a:solidFill>
                <a:prstClr val="black"/>
              </a:solidFill>
              <a:latin typeface="Arial Rounded MT Bold" panose="020F0704030504030204" pitchFamily="34" charset="0"/>
              <a:ea typeface="Arial Unicode MS" panose="020B0604020202020204" pitchFamily="50" charset="-128"/>
              <a:cs typeface="Arial Unicode MS" panose="020B0604020202020204" pitchFamily="50" charset="-128"/>
            </a:endParaRPr>
          </a:p>
          <a:p>
            <a:pPr lvl="2" indent="-914400" fontAlgn="auto">
              <a:spcBef>
                <a:spcPts val="0"/>
              </a:spcBef>
              <a:spcAft>
                <a:spcPts val="0"/>
              </a:spcAft>
              <a:tabLst>
                <a:tab pos="0" algn="l"/>
              </a:tabLst>
            </a:pPr>
            <a:endParaRPr lang="ja-JP" altLang="ja-JP" sz="1400" dirty="0">
              <a:solidFill>
                <a:prstClr val="black"/>
              </a:solidFill>
              <a:latin typeface="Arial Rounded MT Bold" panose="020F0704030504030204" pitchFamily="34" charset="0"/>
              <a:ea typeface="Arial Unicode MS" panose="020B0604020202020204" pitchFamily="50" charset="-128"/>
              <a:cs typeface="Arial Unicode MS" panose="020B0604020202020204" pitchFamily="50" charset="-128"/>
            </a:endParaRPr>
          </a:p>
        </p:txBody>
      </p:sp>
      <p:sp>
        <p:nvSpPr>
          <p:cNvPr id="4" name="Rectangle 3"/>
          <p:cNvSpPr/>
          <p:nvPr/>
        </p:nvSpPr>
        <p:spPr>
          <a:xfrm>
            <a:off x="4992867" y="2605549"/>
            <a:ext cx="3899613" cy="4031873"/>
          </a:xfrm>
          <a:prstGeom prst="rect">
            <a:avLst/>
          </a:prstGeom>
        </p:spPr>
        <p:txBody>
          <a:bodyPr wrap="square">
            <a:spAutoFit/>
          </a:bodyPr>
          <a:lstStyle/>
          <a:p>
            <a:pPr fontAlgn="auto">
              <a:spcBef>
                <a:spcPts val="0"/>
              </a:spcBef>
              <a:spcAft>
                <a:spcPts val="0"/>
              </a:spcAft>
            </a:pPr>
            <a:r>
              <a:rPr lang="en-US" altLang="ja-JP" sz="2400" u="sng" dirty="0">
                <a:solidFill>
                  <a:srgbClr val="FF0000"/>
                </a:solidFill>
                <a:latin typeface="Arial Rounded MT Bold" panose="020F0704030504030204" pitchFamily="34" charset="0"/>
                <a:ea typeface="HGP明朝E"/>
              </a:rPr>
              <a:t>Reference truth </a:t>
            </a:r>
            <a:r>
              <a:rPr lang="en-US" altLang="ja-JP" sz="2400" u="sng" dirty="0" smtClean="0">
                <a:solidFill>
                  <a:srgbClr val="FF0000"/>
                </a:solidFill>
                <a:latin typeface="Arial Rounded MT Bold" panose="020F0704030504030204" pitchFamily="34" charset="0"/>
                <a:ea typeface="HGP明朝E"/>
              </a:rPr>
              <a:t>data</a:t>
            </a:r>
          </a:p>
          <a:p>
            <a:pPr fontAlgn="auto">
              <a:spcBef>
                <a:spcPts val="0"/>
              </a:spcBef>
              <a:spcAft>
                <a:spcPts val="0"/>
              </a:spcAft>
            </a:pPr>
            <a:r>
              <a:rPr lang="en-US" altLang="ja-JP" sz="2000" b="1" dirty="0" smtClean="0">
                <a:solidFill>
                  <a:srgbClr val="00B050"/>
                </a:solidFill>
                <a:latin typeface="Arial Rounded MT Bold" panose="020F0704030504030204" pitchFamily="34" charset="0"/>
                <a:ea typeface="Arial Unicode MS" panose="020B0604020202020204" pitchFamily="50" charset="-128"/>
                <a:cs typeface="Arial Unicode MS" panose="020B0604020202020204" pitchFamily="50" charset="-128"/>
              </a:rPr>
              <a:t>1.</a:t>
            </a:r>
            <a:r>
              <a:rPr lang="ja-JP" altLang="en-US" sz="2000" b="1" dirty="0">
                <a:solidFill>
                  <a:srgbClr val="00B050"/>
                </a:solidFill>
                <a:latin typeface="Arial Rounded MT Bold" panose="020F0704030504030204" pitchFamily="34" charset="0"/>
                <a:ea typeface="Arial Unicode MS" panose="020B0604020202020204" pitchFamily="50" charset="-128"/>
                <a:cs typeface="Arial Unicode MS" panose="020B0604020202020204" pitchFamily="50" charset="-128"/>
              </a:rPr>
              <a:t> </a:t>
            </a:r>
            <a:r>
              <a:rPr lang="en-US" altLang="ja-JP" sz="2000" b="1" dirty="0" smtClean="0">
                <a:solidFill>
                  <a:srgbClr val="00B050"/>
                </a:solidFill>
                <a:latin typeface="Arial Rounded MT Bold" panose="020F0704030504030204" pitchFamily="34" charset="0"/>
                <a:ea typeface="Arial Unicode MS" panose="020B0604020202020204" pitchFamily="50" charset="-128"/>
                <a:cs typeface="Arial Unicode MS" panose="020B0604020202020204" pitchFamily="50" charset="-128"/>
              </a:rPr>
              <a:t>APHODITE daily rainfall </a:t>
            </a:r>
            <a:r>
              <a:rPr lang="en-US" altLang="ja-JP" sz="1600" dirty="0">
                <a:solidFill>
                  <a:prstClr val="black"/>
                </a:solidFill>
                <a:latin typeface="Arial Rounded MT Bold" panose="020F0704030504030204" pitchFamily="34" charset="0"/>
                <a:ea typeface="Arial Unicode MS" panose="020B0604020202020204" pitchFamily="50" charset="-128"/>
                <a:cs typeface="Arial Unicode MS" panose="020B0604020202020204" pitchFamily="50" charset="-128"/>
              </a:rPr>
              <a:t>: </a:t>
            </a:r>
            <a:endParaRPr lang="en-US" altLang="ja-JP" sz="1600" dirty="0" smtClean="0">
              <a:solidFill>
                <a:prstClr val="black"/>
              </a:solidFill>
              <a:latin typeface="Arial Rounded MT Bold" panose="020F0704030504030204" pitchFamily="34" charset="0"/>
              <a:ea typeface="Arial Unicode MS" panose="020B0604020202020204" pitchFamily="50" charset="-128"/>
              <a:cs typeface="Arial Unicode MS" panose="020B0604020202020204" pitchFamily="50" charset="-128"/>
            </a:endParaRPr>
          </a:p>
          <a:p>
            <a:pPr fontAlgn="auto">
              <a:spcBef>
                <a:spcPts val="0"/>
              </a:spcBef>
              <a:spcAft>
                <a:spcPts val="0"/>
              </a:spcAft>
            </a:pPr>
            <a:r>
              <a:rPr lang="en-US" altLang="ja-JP" sz="1600" dirty="0" smtClean="0">
                <a:solidFill>
                  <a:prstClr val="black"/>
                </a:solidFill>
                <a:latin typeface="Arial Rounded MT Bold" panose="020F0704030504030204" pitchFamily="34" charset="0"/>
                <a:ea typeface="Arial Unicode MS" panose="020B0604020202020204" pitchFamily="50" charset="-128"/>
                <a:cs typeface="Arial Unicode MS" panose="020B0604020202020204" pitchFamily="50" charset="-128"/>
              </a:rPr>
              <a:t>Resolution </a:t>
            </a:r>
            <a:r>
              <a:rPr lang="en-US" altLang="ja-JP" sz="1600" dirty="0">
                <a:solidFill>
                  <a:prstClr val="black"/>
                </a:solidFill>
                <a:latin typeface="Arial Rounded MT Bold" panose="020F0704030504030204" pitchFamily="34" charset="0"/>
                <a:ea typeface="Arial Unicode MS" panose="020B0604020202020204" pitchFamily="50" charset="-128"/>
                <a:cs typeface="Arial Unicode MS" panose="020B0604020202020204" pitchFamily="50" charset="-128"/>
              </a:rPr>
              <a:t>0.25 degree, </a:t>
            </a:r>
            <a:r>
              <a:rPr lang="en-US" altLang="ja-JP" sz="1600" dirty="0">
                <a:solidFill>
                  <a:prstClr val="black"/>
                </a:solidFill>
                <a:latin typeface="Arial Rounded MT Bold" panose="020F0704030504030204" pitchFamily="34" charset="0"/>
                <a:ea typeface="HGP明朝E"/>
              </a:rPr>
              <a:t>770 grids (Cols=22 Rows=35) available for 1979-2007 </a:t>
            </a:r>
            <a:endParaRPr lang="ja-JP" altLang="en-US" sz="1600" dirty="0">
              <a:solidFill>
                <a:prstClr val="black"/>
              </a:solidFill>
              <a:latin typeface="Arial Rounded MT Bold" panose="020F0704030504030204" pitchFamily="34" charset="0"/>
              <a:ea typeface="HGP明朝E"/>
            </a:endParaRPr>
          </a:p>
          <a:p>
            <a:pPr fontAlgn="auto">
              <a:spcBef>
                <a:spcPts val="0"/>
              </a:spcBef>
              <a:spcAft>
                <a:spcPts val="0"/>
              </a:spcAft>
            </a:pPr>
            <a:endParaRPr lang="en-US" altLang="ja-JP" sz="1600" dirty="0" smtClean="0">
              <a:solidFill>
                <a:prstClr val="black"/>
              </a:solidFill>
              <a:latin typeface="Arial Rounded MT Bold" panose="020F0704030504030204" pitchFamily="34" charset="0"/>
              <a:ea typeface="HGP明朝E"/>
            </a:endParaRPr>
          </a:p>
          <a:p>
            <a:pPr fontAlgn="auto">
              <a:spcBef>
                <a:spcPts val="0"/>
              </a:spcBef>
              <a:spcAft>
                <a:spcPts val="0"/>
              </a:spcAft>
            </a:pPr>
            <a:r>
              <a:rPr lang="en-US" altLang="ja-JP" sz="2000" b="1" dirty="0" smtClean="0">
                <a:solidFill>
                  <a:srgbClr val="00B050"/>
                </a:solidFill>
                <a:latin typeface="Arial Rounded MT Bold" panose="020F0704030504030204" pitchFamily="34" charset="0"/>
                <a:ea typeface="HGP明朝E"/>
              </a:rPr>
              <a:t>2. Evapotranspiration </a:t>
            </a:r>
            <a:r>
              <a:rPr lang="en-US" altLang="ja-JP" sz="1600" dirty="0" smtClean="0">
                <a:solidFill>
                  <a:srgbClr val="00B050"/>
                </a:solidFill>
                <a:latin typeface="Arial Rounded MT Bold" panose="020F0704030504030204" pitchFamily="34" charset="0"/>
                <a:ea typeface="HGP明朝E"/>
              </a:rPr>
              <a:t>:</a:t>
            </a:r>
          </a:p>
          <a:p>
            <a:pPr fontAlgn="auto">
              <a:spcBef>
                <a:spcPts val="0"/>
              </a:spcBef>
              <a:spcAft>
                <a:spcPts val="0"/>
              </a:spcAft>
            </a:pPr>
            <a:r>
              <a:rPr lang="en-US" altLang="ja-JP" sz="1600" dirty="0" smtClean="0">
                <a:solidFill>
                  <a:prstClr val="black"/>
                </a:solidFill>
                <a:latin typeface="Arial Rounded MT Bold" panose="020F0704030504030204" pitchFamily="34" charset="0"/>
                <a:ea typeface="HGP明朝E"/>
              </a:rPr>
              <a:t>A monthly mean </a:t>
            </a:r>
            <a:r>
              <a:rPr lang="en-US" altLang="ja-JP" sz="1600" dirty="0">
                <a:solidFill>
                  <a:prstClr val="black"/>
                </a:solidFill>
                <a:latin typeface="Arial Rounded MT Bold" panose="020F0704030504030204" pitchFamily="34" charset="0"/>
                <a:ea typeface="HGP明朝E"/>
              </a:rPr>
              <a:t>reference crop evapotranspiration (</a:t>
            </a:r>
            <a:r>
              <a:rPr lang="en-US" altLang="ja-JP" sz="1600" dirty="0" err="1">
                <a:solidFill>
                  <a:prstClr val="black"/>
                </a:solidFill>
                <a:latin typeface="Arial Rounded MT Bold" panose="020F0704030504030204" pitchFamily="34" charset="0"/>
                <a:ea typeface="HGP明朝E"/>
              </a:rPr>
              <a:t>ETo</a:t>
            </a:r>
            <a:r>
              <a:rPr lang="en-US" altLang="ja-JP" sz="1600" dirty="0">
                <a:solidFill>
                  <a:prstClr val="black"/>
                </a:solidFill>
                <a:latin typeface="Arial Rounded MT Bold" panose="020F0704030504030204" pitchFamily="34" charset="0"/>
                <a:ea typeface="HGP明朝E"/>
              </a:rPr>
              <a:t>) calculated by the Royal Irrigation Department of Thailand (</a:t>
            </a:r>
            <a:r>
              <a:rPr lang="en-US" altLang="ja-JP" sz="1600" b="1" dirty="0">
                <a:solidFill>
                  <a:srgbClr val="00B050"/>
                </a:solidFill>
                <a:latin typeface="Arial Rounded MT Bold" panose="020F0704030504030204" pitchFamily="34" charset="0"/>
                <a:ea typeface="HGP明朝E"/>
              </a:rPr>
              <a:t>RID</a:t>
            </a:r>
            <a:r>
              <a:rPr lang="en-US" altLang="ja-JP" sz="1600" dirty="0">
                <a:solidFill>
                  <a:prstClr val="black"/>
                </a:solidFill>
                <a:latin typeface="Arial Rounded MT Bold" panose="020F0704030504030204" pitchFamily="34" charset="0"/>
                <a:ea typeface="HGP明朝E"/>
              </a:rPr>
              <a:t>) using the FAO Penman-</a:t>
            </a:r>
            <a:r>
              <a:rPr lang="en-US" altLang="ja-JP" sz="1600" dirty="0" err="1">
                <a:solidFill>
                  <a:prstClr val="black"/>
                </a:solidFill>
                <a:latin typeface="Arial Rounded MT Bold" panose="020F0704030504030204" pitchFamily="34" charset="0"/>
                <a:ea typeface="HGP明朝E"/>
              </a:rPr>
              <a:t>Monteith</a:t>
            </a:r>
            <a:r>
              <a:rPr lang="en-US" altLang="ja-JP" sz="1600" dirty="0">
                <a:solidFill>
                  <a:prstClr val="black"/>
                </a:solidFill>
                <a:latin typeface="Arial Rounded MT Bold" panose="020F0704030504030204" pitchFamily="34" charset="0"/>
                <a:ea typeface="HGP明朝E"/>
              </a:rPr>
              <a:t> method </a:t>
            </a:r>
            <a:r>
              <a:rPr lang="en-US" altLang="ja-JP" sz="1600" dirty="0" smtClean="0">
                <a:solidFill>
                  <a:prstClr val="black"/>
                </a:solidFill>
                <a:latin typeface="Arial Rounded MT Bold" panose="020F0704030504030204" pitchFamily="34" charset="0"/>
                <a:ea typeface="HGP明朝E"/>
              </a:rPr>
              <a:t>with </a:t>
            </a:r>
            <a:r>
              <a:rPr lang="en-US" altLang="ja-JP" sz="1600" dirty="0">
                <a:solidFill>
                  <a:prstClr val="black"/>
                </a:solidFill>
                <a:latin typeface="Arial Rounded MT Bold" panose="020F0704030504030204" pitchFamily="34" charset="0"/>
                <a:ea typeface="HGP明朝E"/>
              </a:rPr>
              <a:t>recorded climatology data for the 30 years from 1981 to </a:t>
            </a:r>
            <a:r>
              <a:rPr lang="en-US" altLang="ja-JP" sz="1600" dirty="0" smtClean="0">
                <a:solidFill>
                  <a:prstClr val="black"/>
                </a:solidFill>
                <a:latin typeface="Arial Rounded MT Bold" panose="020F0704030504030204" pitchFamily="34" charset="0"/>
                <a:ea typeface="HGP明朝E"/>
              </a:rPr>
              <a:t>2010. </a:t>
            </a:r>
          </a:p>
          <a:p>
            <a:pPr fontAlgn="auto">
              <a:spcBef>
                <a:spcPts val="0"/>
              </a:spcBef>
              <a:spcAft>
                <a:spcPts val="0"/>
              </a:spcAft>
            </a:pPr>
            <a:r>
              <a:rPr lang="en-US" altLang="ja-JP" sz="1600" dirty="0" smtClean="0">
                <a:solidFill>
                  <a:prstClr val="black"/>
                </a:solidFill>
                <a:latin typeface="Arial Rounded MT Bold" panose="020F0704030504030204" pitchFamily="34" charset="0"/>
                <a:ea typeface="HGP明朝E"/>
              </a:rPr>
              <a:t>The </a:t>
            </a:r>
            <a:r>
              <a:rPr lang="en-US" altLang="ja-JP" sz="1600" dirty="0">
                <a:solidFill>
                  <a:prstClr val="black"/>
                </a:solidFill>
                <a:latin typeface="Arial Rounded MT Bold" panose="020F0704030504030204" pitchFamily="34" charset="0"/>
                <a:ea typeface="HGP明朝E"/>
              </a:rPr>
              <a:t>data were collected from 26 </a:t>
            </a:r>
            <a:r>
              <a:rPr lang="en-US" altLang="ja-JP" sz="1600" dirty="0" smtClean="0">
                <a:solidFill>
                  <a:prstClr val="black"/>
                </a:solidFill>
                <a:latin typeface="Arial Rounded MT Bold" panose="020F0704030504030204" pitchFamily="34" charset="0"/>
                <a:ea typeface="HGP明朝E"/>
              </a:rPr>
              <a:t>observing stations.</a:t>
            </a:r>
          </a:p>
          <a:p>
            <a:pPr fontAlgn="auto">
              <a:spcBef>
                <a:spcPts val="0"/>
              </a:spcBef>
              <a:spcAft>
                <a:spcPts val="0"/>
              </a:spcAft>
            </a:pPr>
            <a:endParaRPr lang="ja-JP" altLang="en-US" sz="1600" dirty="0">
              <a:solidFill>
                <a:prstClr val="black"/>
              </a:solidFill>
              <a:latin typeface="Arial Rounded MT Bold" panose="020F0704030504030204" pitchFamily="34" charset="0"/>
              <a:ea typeface="HGP明朝E"/>
            </a:endParaRPr>
          </a:p>
        </p:txBody>
      </p:sp>
      <p:sp>
        <p:nvSpPr>
          <p:cNvPr id="21" name="TextBox 19"/>
          <p:cNvSpPr txBox="1"/>
          <p:nvPr/>
        </p:nvSpPr>
        <p:spPr>
          <a:xfrm>
            <a:off x="0" y="116632"/>
            <a:ext cx="9144000" cy="1323439"/>
          </a:xfrm>
          <a:prstGeom prst="rect">
            <a:avLst/>
          </a:prstGeom>
          <a:noFill/>
        </p:spPr>
        <p:txBody>
          <a:bodyPr wrap="square" rtlCol="0">
            <a:spAutoFit/>
          </a:bodyPr>
          <a:lstStyle/>
          <a:p>
            <a:pPr algn="ctr" fontAlgn="auto">
              <a:spcBef>
                <a:spcPts val="0"/>
              </a:spcBef>
              <a:spcAft>
                <a:spcPts val="0"/>
              </a:spcAft>
            </a:pPr>
            <a:r>
              <a:rPr lang="en-US" sz="40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Bias correction of GCM outputs, </a:t>
            </a:r>
          </a:p>
          <a:p>
            <a:pPr algn="ctr" fontAlgn="auto">
              <a:spcBef>
                <a:spcPts val="0"/>
              </a:spcBef>
              <a:spcAft>
                <a:spcPts val="0"/>
              </a:spcAft>
            </a:pPr>
            <a:r>
              <a:rPr lang="en-US" sz="40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p</a:t>
            </a:r>
            <a:r>
              <a:rPr lang="en-US" sz="40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recipitation and evapotranspiration</a:t>
            </a:r>
            <a:endParaRPr lang="en-US" sz="40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12646313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0" y="332656"/>
            <a:ext cx="9144000" cy="707886"/>
          </a:xfrm>
          <a:prstGeom prst="rect">
            <a:avLst/>
          </a:prstGeom>
          <a:noFill/>
        </p:spPr>
        <p:txBody>
          <a:bodyPr wrap="square" rtlCol="0">
            <a:spAutoFit/>
          </a:bodyPr>
          <a:lstStyle/>
          <a:p>
            <a:pPr algn="ctr" fontAlgn="auto">
              <a:spcBef>
                <a:spcPts val="0"/>
              </a:spcBef>
              <a:spcAft>
                <a:spcPts val="0"/>
              </a:spcAft>
            </a:pPr>
            <a:r>
              <a:rPr lang="ja-JP" altLang="ja-JP" sz="2400" b="1" dirty="0" smtClean="0">
                <a:solidFill>
                  <a:prstClr val="black"/>
                </a:solidFill>
                <a:latin typeface="Arial Rounded MT Bold" pitchFamily="34" charset="0"/>
                <a:ea typeface="HGP明朝E"/>
              </a:rPr>
              <a:t> </a:t>
            </a:r>
            <a:r>
              <a:rPr lang="en-US" altLang="ja-JP" sz="40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Bias </a:t>
            </a:r>
            <a:r>
              <a:rPr lang="en-US" altLang="ja-JP" sz="40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correction of daily precipitation</a:t>
            </a:r>
            <a:endParaRPr lang="en-US" altLang="ja-JP" sz="40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 name="Rectangle 1"/>
          <p:cNvSpPr/>
          <p:nvPr/>
        </p:nvSpPr>
        <p:spPr>
          <a:xfrm>
            <a:off x="0" y="1187460"/>
            <a:ext cx="9143999" cy="523220"/>
          </a:xfrm>
          <a:prstGeom prst="rect">
            <a:avLst/>
          </a:prstGeom>
        </p:spPr>
        <p:txBody>
          <a:bodyPr wrap="square">
            <a:spAutoFit/>
          </a:bodyPr>
          <a:lstStyle/>
          <a:p>
            <a:pPr algn="ctr" fontAlgn="auto">
              <a:spcBef>
                <a:spcPts val="0"/>
              </a:spcBef>
              <a:spcAft>
                <a:spcPts val="0"/>
              </a:spcAft>
            </a:pPr>
            <a:r>
              <a:rPr lang="en-US" sz="2800" b="1" dirty="0" err="1">
                <a:solidFill>
                  <a:srgbClr val="FF0000"/>
                </a:solidFill>
                <a:ea typeface="+mn-ea"/>
                <a:cs typeface="Arial" panose="020B0604020202020204" pitchFamily="34" charset="0"/>
              </a:rPr>
              <a:t>Quantile-Quantile</a:t>
            </a:r>
            <a:r>
              <a:rPr lang="en-US" sz="2800" b="1" dirty="0">
                <a:solidFill>
                  <a:srgbClr val="FF0000"/>
                </a:solidFill>
                <a:ea typeface="+mn-ea"/>
                <a:cs typeface="Arial" panose="020B0604020202020204" pitchFamily="34" charset="0"/>
              </a:rPr>
              <a:t> method</a:t>
            </a:r>
          </a:p>
        </p:txBody>
      </p:sp>
      <mc:AlternateContent xmlns:mc="http://schemas.openxmlformats.org/markup-compatibility/2006" xmlns:a14="http://schemas.microsoft.com/office/drawing/2010/main">
        <mc:Choice Requires="a14">
          <p:sp>
            <p:nvSpPr>
              <p:cNvPr id="3" name="Rectangle 2"/>
              <p:cNvSpPr/>
              <p:nvPr/>
            </p:nvSpPr>
            <p:spPr>
              <a:xfrm>
                <a:off x="107504" y="1844824"/>
                <a:ext cx="8856984" cy="1386085"/>
              </a:xfrm>
              <a:prstGeom prst="rect">
                <a:avLst/>
              </a:prstGeom>
            </p:spPr>
            <p:txBody>
              <a:bodyPr wrap="square">
                <a:spAutoFit/>
              </a:bodyPr>
              <a:lstStyle/>
              <a:p>
                <a:pPr algn="just" fontAlgn="auto">
                  <a:spcBef>
                    <a:spcPts val="0"/>
                  </a:spcBef>
                  <a:spcAft>
                    <a:spcPts val="0"/>
                  </a:spcAft>
                </a:pPr>
                <a:r>
                  <a:rPr lang="en-US" altLang="ja-JP" sz="1600" dirty="0">
                    <a:solidFill>
                      <a:prstClr val="black"/>
                    </a:solidFill>
                    <a:latin typeface="Arial Rounded MT Bold" panose="020F0704030504030204" pitchFamily="34" charset="0"/>
                    <a:ea typeface="HGP明朝E"/>
                  </a:rPr>
                  <a:t>The GCM precipitation is mapped onto the observation precipitation at respective NEP of </a:t>
                </a:r>
                <a:r>
                  <a:rPr lang="en-US" altLang="ja-JP" sz="1600" dirty="0" smtClean="0">
                    <a:solidFill>
                      <a:prstClr val="black"/>
                    </a:solidFill>
                    <a:latin typeface="Arial Rounded MT Bold" panose="020F0704030504030204" pitchFamily="34" charset="0"/>
                    <a:ea typeface="HGP明朝E"/>
                  </a:rPr>
                  <a:t>GCM </a:t>
                </a:r>
                <a:r>
                  <a:rPr lang="en-US" altLang="ja-JP" sz="1600" dirty="0" err="1">
                    <a:solidFill>
                      <a:prstClr val="black"/>
                    </a:solidFill>
                    <a:latin typeface="Arial Rounded MT Bold" panose="020F0704030504030204" pitchFamily="34" charset="0"/>
                    <a:ea typeface="HGP明朝E"/>
                  </a:rPr>
                  <a:t>quantile</a:t>
                </a:r>
                <a:r>
                  <a:rPr lang="en-US" altLang="ja-JP" sz="1600" dirty="0">
                    <a:solidFill>
                      <a:prstClr val="black"/>
                    </a:solidFill>
                    <a:latin typeface="Arial Rounded MT Bold" panose="020F0704030504030204" pitchFamily="34" charset="0"/>
                    <a:ea typeface="HGP明朝E"/>
                  </a:rPr>
                  <a:t> to observation </a:t>
                </a:r>
                <a:r>
                  <a:rPr lang="en-US" altLang="ja-JP" sz="1600" dirty="0" err="1" smtClean="0">
                    <a:solidFill>
                      <a:prstClr val="black"/>
                    </a:solidFill>
                    <a:latin typeface="Arial Rounded MT Bold" panose="020F0704030504030204" pitchFamily="34" charset="0"/>
                    <a:ea typeface="HGP明朝E"/>
                  </a:rPr>
                  <a:t>quantile</a:t>
                </a:r>
                <a:r>
                  <a:rPr lang="en-US" altLang="ja-JP" sz="1600" dirty="0" smtClean="0">
                    <a:solidFill>
                      <a:prstClr val="black"/>
                    </a:solidFill>
                    <a:latin typeface="Arial Rounded MT Bold" panose="020F0704030504030204" pitchFamily="34" charset="0"/>
                    <a:ea typeface="HGP明朝E"/>
                  </a:rPr>
                  <a:t>. </a:t>
                </a:r>
                <a:r>
                  <a:rPr lang="en-US" altLang="ja-JP" sz="1600" dirty="0">
                    <a:solidFill>
                      <a:prstClr val="black"/>
                    </a:solidFill>
                    <a:latin typeface="Arial Rounded MT Bold" panose="020F0704030504030204" pitchFamily="34" charset="0"/>
                    <a:ea typeface="HGP明朝E"/>
                  </a:rPr>
                  <a:t>This relationship can be mathematically expressed by the inverse of the observation data CDF </a:t>
                </a:r>
                <a:r>
                  <a:rPr lang="en-US" altLang="ja-JP" sz="1600" dirty="0" smtClean="0">
                    <a:solidFill>
                      <a:prstClr val="black"/>
                    </a:solidFill>
                    <a:latin typeface="Arial Rounded MT Bold" panose="020F0704030504030204" pitchFamily="34" charset="0"/>
                    <a:ea typeface="HGP明朝E"/>
                  </a:rPr>
                  <a:t>as follows.</a:t>
                </a:r>
              </a:p>
              <a:p>
                <a:pPr algn="just" fontAlgn="auto">
                  <a:spcBef>
                    <a:spcPts val="0"/>
                  </a:spcBef>
                  <a:spcAft>
                    <a:spcPts val="0"/>
                  </a:spcAft>
                </a:pPr>
                <a:endParaRPr lang="ja-JP" altLang="ja-JP" sz="1600" dirty="0">
                  <a:solidFill>
                    <a:prstClr val="black"/>
                  </a:solidFill>
                  <a:latin typeface="Arial Rounded MT Bold" panose="020F0704030504030204" pitchFamily="34" charset="0"/>
                  <a:ea typeface="HGP明朝E"/>
                </a:endParaRPr>
              </a:p>
              <a:p>
                <a:pPr algn="ctr" fontAlgn="auto">
                  <a:spcBef>
                    <a:spcPts val="0"/>
                  </a:spcBef>
                  <a:spcAft>
                    <a:spcPts val="0"/>
                  </a:spcAft>
                </a:pPr>
                <a14:m>
                  <m:oMath xmlns:m="http://schemas.openxmlformats.org/officeDocument/2006/math">
                    <m:sSub>
                      <m:sSubPr>
                        <m:ctrlPr>
                          <a:rPr lang="ja-JP" altLang="ja-JP" b="1" i="1" smtClean="0">
                            <a:solidFill>
                              <a:srgbClr val="0000CC"/>
                            </a:solidFill>
                            <a:latin typeface="Cambria Math"/>
                          </a:rPr>
                        </m:ctrlPr>
                      </m:sSubPr>
                      <m:e>
                        <m:r>
                          <a:rPr lang="en-US" altLang="ja-JP" b="1" i="1">
                            <a:solidFill>
                              <a:srgbClr val="0000CC"/>
                            </a:solidFill>
                            <a:latin typeface="Cambria Math"/>
                          </a:rPr>
                          <m:t>𝑷</m:t>
                        </m:r>
                      </m:e>
                      <m:sub>
                        <m:r>
                          <a:rPr lang="en-US" altLang="ja-JP" b="1" i="1">
                            <a:solidFill>
                              <a:srgbClr val="0000CC"/>
                            </a:solidFill>
                            <a:latin typeface="Cambria Math"/>
                          </a:rPr>
                          <m:t>𝒊</m:t>
                        </m:r>
                        <m:r>
                          <a:rPr lang="en-US" altLang="ja-JP" b="1" i="1">
                            <a:solidFill>
                              <a:srgbClr val="0000CC"/>
                            </a:solidFill>
                            <a:latin typeface="Cambria Math"/>
                          </a:rPr>
                          <m:t>_</m:t>
                        </m:r>
                        <m:r>
                          <a:rPr lang="en-US" altLang="ja-JP" b="1" i="1">
                            <a:solidFill>
                              <a:srgbClr val="0000CC"/>
                            </a:solidFill>
                            <a:latin typeface="Cambria Math"/>
                          </a:rPr>
                          <m:t>𝑪𝑶𝑹</m:t>
                        </m:r>
                        <m:r>
                          <a:rPr lang="en-US" altLang="ja-JP" b="1" i="1">
                            <a:solidFill>
                              <a:srgbClr val="0000CC"/>
                            </a:solidFill>
                            <a:latin typeface="Cambria Math"/>
                          </a:rPr>
                          <m:t>:</m:t>
                        </m:r>
                        <m:r>
                          <a:rPr lang="en-US" altLang="ja-JP" b="1" i="1">
                            <a:solidFill>
                              <a:srgbClr val="0000CC"/>
                            </a:solidFill>
                            <a:latin typeface="Cambria Math"/>
                          </a:rPr>
                          <m:t>𝑺𝑷𝑨</m:t>
                        </m:r>
                      </m:sub>
                    </m:sSub>
                    <m:r>
                      <a:rPr lang="en-US" altLang="ja-JP" b="1" i="1">
                        <a:solidFill>
                          <a:srgbClr val="0000CC"/>
                        </a:solidFill>
                        <a:latin typeface="Cambria Math"/>
                      </a:rPr>
                      <m:t>= </m:t>
                    </m:r>
                    <m:sSubSup>
                      <m:sSubSupPr>
                        <m:ctrlPr>
                          <a:rPr lang="ja-JP" altLang="ja-JP" b="1" i="1">
                            <a:solidFill>
                              <a:srgbClr val="0000CC"/>
                            </a:solidFill>
                            <a:latin typeface="Cambria Math"/>
                          </a:rPr>
                        </m:ctrlPr>
                      </m:sSubSupPr>
                      <m:e>
                        <m:r>
                          <a:rPr lang="en-US" altLang="ja-JP" b="1" i="1">
                            <a:solidFill>
                              <a:srgbClr val="0000CC"/>
                            </a:solidFill>
                            <a:latin typeface="Cambria Math"/>
                          </a:rPr>
                          <m:t>𝑭</m:t>
                        </m:r>
                      </m:e>
                      <m:sub>
                        <m:r>
                          <a:rPr lang="en-US" altLang="ja-JP" b="1" i="1">
                            <a:solidFill>
                              <a:srgbClr val="0000CC"/>
                            </a:solidFill>
                            <a:latin typeface="Cambria Math"/>
                          </a:rPr>
                          <m:t>𝒐𝒃𝒔</m:t>
                        </m:r>
                      </m:sub>
                      <m:sup>
                        <m:r>
                          <a:rPr lang="en-US" altLang="ja-JP" b="1" i="1">
                            <a:solidFill>
                              <a:srgbClr val="0000CC"/>
                            </a:solidFill>
                            <a:latin typeface="Cambria Math"/>
                          </a:rPr>
                          <m:t>−</m:t>
                        </m:r>
                        <m:r>
                          <a:rPr lang="en-US" altLang="ja-JP" b="1" i="1">
                            <a:solidFill>
                              <a:srgbClr val="0000CC"/>
                            </a:solidFill>
                            <a:latin typeface="Cambria Math"/>
                          </a:rPr>
                          <m:t>𝟏</m:t>
                        </m:r>
                      </m:sup>
                    </m:sSubSup>
                    <m:r>
                      <a:rPr lang="en-US" altLang="ja-JP" b="1" i="1">
                        <a:solidFill>
                          <a:srgbClr val="0000CC"/>
                        </a:solidFill>
                        <a:latin typeface="Cambria Math"/>
                      </a:rPr>
                      <m:t>(</m:t>
                    </m:r>
                    <m:sSub>
                      <m:sSubPr>
                        <m:ctrlPr>
                          <a:rPr lang="ja-JP" altLang="ja-JP" b="1" i="1">
                            <a:solidFill>
                              <a:srgbClr val="0000CC"/>
                            </a:solidFill>
                            <a:latin typeface="Cambria Math"/>
                          </a:rPr>
                        </m:ctrlPr>
                      </m:sSubPr>
                      <m:e>
                        <m:r>
                          <a:rPr lang="en-US" altLang="ja-JP" b="1" i="1">
                            <a:solidFill>
                              <a:srgbClr val="0000CC"/>
                            </a:solidFill>
                            <a:latin typeface="Cambria Math"/>
                          </a:rPr>
                          <m:t>𝑭</m:t>
                        </m:r>
                      </m:e>
                      <m:sub>
                        <m:r>
                          <a:rPr lang="en-US" altLang="ja-JP" b="1" i="1">
                            <a:solidFill>
                              <a:srgbClr val="0000CC"/>
                            </a:solidFill>
                            <a:latin typeface="Cambria Math"/>
                          </a:rPr>
                          <m:t>𝑹𝑨𝑾</m:t>
                        </m:r>
                        <m:r>
                          <a:rPr lang="en-US" altLang="ja-JP" b="1" i="1">
                            <a:solidFill>
                              <a:srgbClr val="0000CC"/>
                            </a:solidFill>
                            <a:latin typeface="Cambria Math"/>
                          </a:rPr>
                          <m:t>:</m:t>
                        </m:r>
                        <m:r>
                          <a:rPr lang="en-US" altLang="ja-JP" b="1" i="1">
                            <a:solidFill>
                              <a:srgbClr val="0000CC"/>
                            </a:solidFill>
                            <a:latin typeface="Cambria Math"/>
                          </a:rPr>
                          <m:t>𝑺𝑷𝑨</m:t>
                        </m:r>
                      </m:sub>
                    </m:sSub>
                    <m:r>
                      <a:rPr lang="en-US" altLang="ja-JP" b="1" i="1">
                        <a:solidFill>
                          <a:srgbClr val="0000CC"/>
                        </a:solidFill>
                        <a:latin typeface="Cambria Math"/>
                      </a:rPr>
                      <m:t>(</m:t>
                    </m:r>
                    <m:sSub>
                      <m:sSubPr>
                        <m:ctrlPr>
                          <a:rPr lang="ja-JP" altLang="ja-JP" b="1" i="1">
                            <a:solidFill>
                              <a:srgbClr val="0000CC"/>
                            </a:solidFill>
                            <a:latin typeface="Cambria Math"/>
                          </a:rPr>
                        </m:ctrlPr>
                      </m:sSubPr>
                      <m:e>
                        <m:r>
                          <a:rPr lang="en-US" altLang="ja-JP" b="1" i="1">
                            <a:solidFill>
                              <a:srgbClr val="0000CC"/>
                            </a:solidFill>
                            <a:latin typeface="Cambria Math"/>
                          </a:rPr>
                          <m:t>𝑷</m:t>
                        </m:r>
                      </m:e>
                      <m:sub>
                        <m:r>
                          <a:rPr lang="en-US" altLang="ja-JP" b="1" i="1">
                            <a:solidFill>
                              <a:srgbClr val="0000CC"/>
                            </a:solidFill>
                            <a:latin typeface="Cambria Math"/>
                          </a:rPr>
                          <m:t>𝒊</m:t>
                        </m:r>
                        <m:r>
                          <a:rPr lang="en-US" altLang="ja-JP" b="1" i="1">
                            <a:solidFill>
                              <a:srgbClr val="0000CC"/>
                            </a:solidFill>
                            <a:latin typeface="Cambria Math"/>
                          </a:rPr>
                          <m:t>_</m:t>
                        </m:r>
                        <m:r>
                          <a:rPr lang="en-US" altLang="ja-JP" b="1" i="1">
                            <a:solidFill>
                              <a:srgbClr val="0000CC"/>
                            </a:solidFill>
                            <a:latin typeface="Cambria Math"/>
                          </a:rPr>
                          <m:t>𝑹𝑨𝑾</m:t>
                        </m:r>
                        <m:r>
                          <a:rPr lang="en-US" altLang="ja-JP" b="1" i="1">
                            <a:solidFill>
                              <a:srgbClr val="0000CC"/>
                            </a:solidFill>
                            <a:latin typeface="Cambria Math"/>
                          </a:rPr>
                          <m:t>:</m:t>
                        </m:r>
                        <m:r>
                          <a:rPr lang="en-US" altLang="ja-JP" b="1" i="1">
                            <a:solidFill>
                              <a:srgbClr val="0000CC"/>
                            </a:solidFill>
                            <a:latin typeface="Cambria Math"/>
                          </a:rPr>
                          <m:t>𝑺𝑷𝑨</m:t>
                        </m:r>
                      </m:sub>
                    </m:sSub>
                  </m:oMath>
                </a14:m>
                <a:r>
                  <a:rPr lang="en-US" altLang="ja-JP" b="1" dirty="0">
                    <a:solidFill>
                      <a:srgbClr val="0000CC"/>
                    </a:solidFill>
                    <a:latin typeface="Arial Rounded MT Bold" panose="020F0704030504030204" pitchFamily="34" charset="0"/>
                    <a:ea typeface="HGP明朝E"/>
                  </a:rPr>
                  <a:t>)) </a:t>
                </a:r>
                <a:endParaRPr lang="ja-JP" altLang="en-US" b="1" dirty="0">
                  <a:solidFill>
                    <a:prstClr val="black"/>
                  </a:solidFill>
                  <a:latin typeface="Arial Rounded MT Bold" panose="020F0704030504030204" pitchFamily="34" charset="0"/>
                  <a:ea typeface="HGP明朝E"/>
                </a:endParaRPr>
              </a:p>
            </p:txBody>
          </p:sp>
        </mc:Choice>
        <mc:Fallback xmlns="">
          <p:sp>
            <p:nvSpPr>
              <p:cNvPr id="3" name="Rectangle 2"/>
              <p:cNvSpPr>
                <a:spLocks noRot="1" noChangeAspect="1" noMove="1" noResize="1" noEditPoints="1" noAdjustHandles="1" noChangeArrowheads="1" noChangeShapeType="1" noTextEdit="1"/>
              </p:cNvSpPr>
              <p:nvPr/>
            </p:nvSpPr>
            <p:spPr>
              <a:xfrm>
                <a:off x="107504" y="1844824"/>
                <a:ext cx="8856984" cy="1386085"/>
              </a:xfrm>
              <a:prstGeom prst="rect">
                <a:avLst/>
              </a:prstGeom>
              <a:blipFill rotWithShape="1">
                <a:blip r:embed="rId3"/>
                <a:stretch>
                  <a:fillRect l="-413" t="-1322" r="-344" b="-5727"/>
                </a:stretch>
              </a:blipFill>
            </p:spPr>
            <p:txBody>
              <a:bodyPr/>
              <a:lstStyle/>
              <a:p>
                <a:r>
                  <a:rPr lang="ja-JP" altLang="en-US">
                    <a:noFill/>
                  </a:rPr>
                  <a:t> </a:t>
                </a:r>
              </a:p>
            </p:txBody>
          </p:sp>
        </mc:Fallback>
      </mc:AlternateContent>
      <p:grpSp>
        <p:nvGrpSpPr>
          <p:cNvPr id="5" name="Group 4"/>
          <p:cNvGrpSpPr/>
          <p:nvPr/>
        </p:nvGrpSpPr>
        <p:grpSpPr>
          <a:xfrm>
            <a:off x="1331640" y="3356992"/>
            <a:ext cx="6840760" cy="3312368"/>
            <a:chOff x="1331640" y="3356992"/>
            <a:chExt cx="6175496" cy="2797279"/>
          </a:xfrm>
        </p:grpSpPr>
        <p:pic>
          <p:nvPicPr>
            <p:cNvPr id="22" name="Picture 2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640" y="3356992"/>
              <a:ext cx="6175496" cy="2520280"/>
            </a:xfrm>
            <a:prstGeom prst="rect">
              <a:avLst/>
            </a:prstGeom>
            <a:noFill/>
            <a:ln>
              <a:noFill/>
            </a:ln>
          </p:spPr>
        </p:pic>
        <p:sp>
          <p:nvSpPr>
            <p:cNvPr id="4" name="Rectangle 3"/>
            <p:cNvSpPr/>
            <p:nvPr/>
          </p:nvSpPr>
          <p:spPr>
            <a:xfrm>
              <a:off x="1331640" y="5877272"/>
              <a:ext cx="6175496" cy="276999"/>
            </a:xfrm>
            <a:prstGeom prst="rect">
              <a:avLst/>
            </a:prstGeom>
          </p:spPr>
          <p:txBody>
            <a:bodyPr wrap="square">
              <a:spAutoFit/>
            </a:bodyPr>
            <a:lstStyle/>
            <a:p>
              <a:pPr algn="ctr" fontAlgn="auto">
                <a:spcBef>
                  <a:spcPts val="0"/>
                </a:spcBef>
                <a:spcAft>
                  <a:spcPts val="0"/>
                </a:spcAft>
              </a:pPr>
              <a:r>
                <a:rPr lang="en-US" altLang="ja-JP" sz="1200" b="1" dirty="0">
                  <a:solidFill>
                    <a:srgbClr val="0000CC"/>
                  </a:solidFill>
                  <a:latin typeface="Arial Rounded MT Bold" panose="020F0704030504030204" pitchFamily="34" charset="0"/>
                  <a:ea typeface="HGP明朝E"/>
                </a:rPr>
                <a:t>Transformation of the raw GCM precipitation data in baseline period.</a:t>
              </a:r>
              <a:endParaRPr lang="ja-JP" altLang="en-US" sz="1200" b="1" dirty="0">
                <a:solidFill>
                  <a:srgbClr val="0000CC"/>
                </a:solidFill>
                <a:latin typeface="Arial Rounded MT Bold" panose="020F0704030504030204" pitchFamily="34" charset="0"/>
                <a:ea typeface="HGP明朝E"/>
              </a:endParaRPr>
            </a:p>
          </p:txBody>
        </p:sp>
      </p:grpSp>
    </p:spTree>
    <p:extLst>
      <p:ext uri="{BB962C8B-B14F-4D97-AF65-F5344CB8AC3E}">
        <p14:creationId xmlns:p14="http://schemas.microsoft.com/office/powerpoint/2010/main" val="7137754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0284" y="116632"/>
            <a:ext cx="9144000" cy="707886"/>
          </a:xfrm>
          <a:prstGeom prst="rect">
            <a:avLst/>
          </a:prstGeom>
          <a:noFill/>
        </p:spPr>
        <p:txBody>
          <a:bodyPr wrap="square" rtlCol="0">
            <a:spAutoFit/>
          </a:bodyPr>
          <a:lstStyle/>
          <a:p>
            <a:pPr algn="ctr" fontAlgn="auto">
              <a:spcBef>
                <a:spcPts val="0"/>
              </a:spcBef>
              <a:spcAft>
                <a:spcPts val="0"/>
              </a:spcAft>
            </a:pPr>
            <a:r>
              <a:rPr lang="ja-JP" altLang="ja-JP" sz="2400" b="1" dirty="0" smtClean="0">
                <a:solidFill>
                  <a:prstClr val="black"/>
                </a:solidFill>
                <a:latin typeface="Arial Rounded MT Bold" pitchFamily="34" charset="0"/>
                <a:ea typeface="HGP明朝E"/>
              </a:rPr>
              <a:t> </a:t>
            </a:r>
            <a:r>
              <a:rPr lang="en-US" altLang="ja-JP" sz="40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Bias Correction of Evapotranspiration</a:t>
            </a:r>
            <a:endParaRPr lang="en-US" altLang="ja-JP" sz="40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21" name="Picture 2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103" y="1063769"/>
            <a:ext cx="4301905" cy="2809925"/>
          </a:xfrm>
          <a:prstGeom prst="rect">
            <a:avLst/>
          </a:prstGeom>
          <a:noFill/>
          <a:ln>
            <a:noFill/>
          </a:ln>
        </p:spPr>
      </p:pic>
      <p:pic>
        <p:nvPicPr>
          <p:cNvPr id="23" name="Picture 2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9284" y="1968029"/>
            <a:ext cx="3339180" cy="2181051"/>
          </a:xfrm>
          <a:prstGeom prst="rect">
            <a:avLst/>
          </a:prstGeom>
          <a:noFill/>
          <a:ln>
            <a:noFill/>
          </a:ln>
        </p:spPr>
      </p:pic>
      <p:pic>
        <p:nvPicPr>
          <p:cNvPr id="24" name="Picture 2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0031" y="4423622"/>
            <a:ext cx="3328033" cy="2173730"/>
          </a:xfrm>
          <a:prstGeom prst="rect">
            <a:avLst/>
          </a:prstGeom>
          <a:noFill/>
          <a:ln>
            <a:noFill/>
          </a:ln>
        </p:spPr>
      </p:pic>
      <p:pic>
        <p:nvPicPr>
          <p:cNvPr id="25" name="Picture 24"/>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21531" y="4411317"/>
            <a:ext cx="3346744" cy="2186035"/>
          </a:xfrm>
          <a:prstGeom prst="rect">
            <a:avLst/>
          </a:prstGeom>
          <a:noFill/>
          <a:ln>
            <a:noFill/>
          </a:ln>
        </p:spPr>
      </p:pic>
      <p:sp>
        <p:nvSpPr>
          <p:cNvPr id="2" name="Rectangle 1"/>
          <p:cNvSpPr/>
          <p:nvPr/>
        </p:nvSpPr>
        <p:spPr>
          <a:xfrm>
            <a:off x="6516216" y="1321604"/>
            <a:ext cx="2232248"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pPr>
            <a:r>
              <a:rPr lang="en-US" altLang="ja-JP" sz="1400" b="1" dirty="0">
                <a:solidFill>
                  <a:srgbClr val="0000CC"/>
                </a:solidFill>
                <a:latin typeface="Arial Rounded MT Bold" panose="020F0704030504030204" pitchFamily="34" charset="0"/>
              </a:rPr>
              <a:t>Averages of mean monthly evapotranspiration</a:t>
            </a:r>
            <a:endParaRPr lang="ja-JP" altLang="en-US" sz="1400" dirty="0">
              <a:solidFill>
                <a:srgbClr val="0000CC"/>
              </a:solidFill>
              <a:latin typeface="Arial Rounded MT Bold" panose="020F0704030504030204" pitchFamily="34" charset="0"/>
            </a:endParaRPr>
          </a:p>
        </p:txBody>
      </p:sp>
      <p:sp>
        <p:nvSpPr>
          <p:cNvPr id="3" name="TextBox 2"/>
          <p:cNvSpPr txBox="1"/>
          <p:nvPr/>
        </p:nvSpPr>
        <p:spPr>
          <a:xfrm>
            <a:off x="6516215" y="3296017"/>
            <a:ext cx="2175905" cy="276999"/>
          </a:xfrm>
          <a:prstGeom prst="rect">
            <a:avLst/>
          </a:prstGeom>
          <a:noFill/>
        </p:spPr>
        <p:txBody>
          <a:bodyPr wrap="square" rtlCol="0">
            <a:spAutoFit/>
          </a:bodyPr>
          <a:lstStyle/>
          <a:p>
            <a:pPr fontAlgn="auto">
              <a:spcBef>
                <a:spcPts val="0"/>
              </a:spcBef>
              <a:spcAft>
                <a:spcPts val="0"/>
              </a:spcAft>
            </a:pPr>
            <a:r>
              <a:rPr lang="en-US" altLang="ja-JP" sz="1200" b="1" dirty="0" smtClean="0">
                <a:solidFill>
                  <a:srgbClr val="FF0000"/>
                </a:solidFill>
                <a:latin typeface="Constantia"/>
                <a:ea typeface="HGP明朝E"/>
              </a:rPr>
              <a:t>Present climate experiment </a:t>
            </a:r>
            <a:endParaRPr lang="ja-JP" altLang="en-US" sz="1200" b="1" dirty="0">
              <a:solidFill>
                <a:srgbClr val="FF0000"/>
              </a:solidFill>
              <a:latin typeface="Constantia"/>
              <a:ea typeface="HGP明朝E"/>
            </a:endParaRPr>
          </a:p>
        </p:txBody>
      </p:sp>
      <p:sp>
        <p:nvSpPr>
          <p:cNvPr id="26" name="TextBox 25"/>
          <p:cNvSpPr txBox="1"/>
          <p:nvPr/>
        </p:nvSpPr>
        <p:spPr>
          <a:xfrm>
            <a:off x="2699792" y="5960313"/>
            <a:ext cx="2592288" cy="276999"/>
          </a:xfrm>
          <a:prstGeom prst="rect">
            <a:avLst/>
          </a:prstGeom>
          <a:noFill/>
        </p:spPr>
        <p:txBody>
          <a:bodyPr wrap="square" rtlCol="0">
            <a:spAutoFit/>
          </a:bodyPr>
          <a:lstStyle/>
          <a:p>
            <a:pPr fontAlgn="auto">
              <a:spcBef>
                <a:spcPts val="0"/>
              </a:spcBef>
              <a:spcAft>
                <a:spcPts val="0"/>
              </a:spcAft>
            </a:pPr>
            <a:r>
              <a:rPr lang="en-US" altLang="ja-JP" sz="1200" b="1" dirty="0" smtClean="0">
                <a:solidFill>
                  <a:srgbClr val="FF0000"/>
                </a:solidFill>
                <a:latin typeface="Constantia"/>
                <a:ea typeface="HGP明朝E"/>
              </a:rPr>
              <a:t>Near future climate experiment</a:t>
            </a:r>
            <a:endParaRPr lang="ja-JP" altLang="en-US" sz="1200" b="1" dirty="0">
              <a:solidFill>
                <a:srgbClr val="FF0000"/>
              </a:solidFill>
              <a:latin typeface="Constantia"/>
              <a:ea typeface="HGP明朝E"/>
            </a:endParaRPr>
          </a:p>
        </p:txBody>
      </p:sp>
      <p:sp>
        <p:nvSpPr>
          <p:cNvPr id="27" name="TextBox 26"/>
          <p:cNvSpPr txBox="1"/>
          <p:nvPr/>
        </p:nvSpPr>
        <p:spPr>
          <a:xfrm>
            <a:off x="6516216" y="5816297"/>
            <a:ext cx="2175904" cy="276999"/>
          </a:xfrm>
          <a:prstGeom prst="rect">
            <a:avLst/>
          </a:prstGeom>
          <a:noFill/>
        </p:spPr>
        <p:txBody>
          <a:bodyPr wrap="square" rtlCol="0">
            <a:spAutoFit/>
          </a:bodyPr>
          <a:lstStyle/>
          <a:p>
            <a:pPr fontAlgn="auto">
              <a:spcBef>
                <a:spcPts val="0"/>
              </a:spcBef>
              <a:spcAft>
                <a:spcPts val="0"/>
              </a:spcAft>
            </a:pPr>
            <a:r>
              <a:rPr lang="en-US" altLang="ja-JP" sz="1200" b="1" dirty="0" smtClean="0">
                <a:solidFill>
                  <a:srgbClr val="FF0000"/>
                </a:solidFill>
                <a:latin typeface="Constantia"/>
                <a:ea typeface="HGP明朝E"/>
              </a:rPr>
              <a:t>Future climate experiment</a:t>
            </a:r>
            <a:endParaRPr lang="ja-JP" altLang="en-US" sz="1200" b="1" dirty="0">
              <a:solidFill>
                <a:srgbClr val="FF0000"/>
              </a:solidFill>
              <a:latin typeface="Constantia"/>
              <a:ea typeface="HGP明朝E"/>
            </a:endParaRPr>
          </a:p>
        </p:txBody>
      </p:sp>
      <p:sp>
        <p:nvSpPr>
          <p:cNvPr id="4" name="Rectangle 3"/>
          <p:cNvSpPr/>
          <p:nvPr/>
        </p:nvSpPr>
        <p:spPr>
          <a:xfrm>
            <a:off x="663130" y="3872081"/>
            <a:ext cx="4052886" cy="276999"/>
          </a:xfrm>
          <a:prstGeom prst="rect">
            <a:avLst/>
          </a:prstGeom>
          <a:ln w="9525"/>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pPr>
            <a:r>
              <a:rPr lang="en-US" altLang="ja-JP" sz="1200" b="1" dirty="0">
                <a:solidFill>
                  <a:srgbClr val="0000CC"/>
                </a:solidFill>
                <a:latin typeface="Arial Rounded MT Bold" panose="020F0704030504030204" pitchFamily="34" charset="0"/>
              </a:rPr>
              <a:t>Histograms comparing mean monthly evapotranspiration</a:t>
            </a:r>
            <a:endParaRPr lang="ja-JP" altLang="en-US" sz="1200" dirty="0">
              <a:solidFill>
                <a:srgbClr val="0000CC"/>
              </a:solidFill>
              <a:latin typeface="Arial Rounded MT Bold" panose="020F0704030504030204" pitchFamily="34" charset="0"/>
            </a:endParaRPr>
          </a:p>
        </p:txBody>
      </p:sp>
      <p:sp>
        <p:nvSpPr>
          <p:cNvPr id="6" name="Rounded Rectangle 5"/>
          <p:cNvSpPr/>
          <p:nvPr/>
        </p:nvSpPr>
        <p:spPr>
          <a:xfrm>
            <a:off x="912875" y="1351801"/>
            <a:ext cx="1210853" cy="1821011"/>
          </a:xfrm>
          <a:prstGeom prst="roundRect">
            <a:avLst/>
          </a:prstGeom>
          <a:noFill/>
          <a:ln>
            <a:solidFill>
              <a:srgbClr val="FF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 name="TextBox 6"/>
          <p:cNvSpPr txBox="1"/>
          <p:nvPr/>
        </p:nvSpPr>
        <p:spPr>
          <a:xfrm>
            <a:off x="827584" y="1063769"/>
            <a:ext cx="1678088" cy="276999"/>
          </a:xfrm>
          <a:prstGeom prst="rect">
            <a:avLst/>
          </a:prstGeom>
          <a:noFill/>
        </p:spPr>
        <p:txBody>
          <a:bodyPr wrap="none" rtlCol="0">
            <a:spAutoFit/>
          </a:bodyPr>
          <a:lstStyle/>
          <a:p>
            <a:pPr fontAlgn="auto">
              <a:spcBef>
                <a:spcPts val="0"/>
              </a:spcBef>
              <a:spcAft>
                <a:spcPts val="0"/>
              </a:spcAft>
            </a:pPr>
            <a:r>
              <a:rPr lang="en-US" altLang="ja-JP" sz="1200" b="1" dirty="0" smtClean="0">
                <a:solidFill>
                  <a:srgbClr val="CC6600"/>
                </a:solidFill>
                <a:latin typeface="Constantia"/>
                <a:ea typeface="HGP明朝E"/>
              </a:rPr>
              <a:t>Irrigation area effect</a:t>
            </a:r>
            <a:endParaRPr lang="ja-JP" altLang="en-US" sz="1200" b="1" dirty="0">
              <a:solidFill>
                <a:srgbClr val="CC6600"/>
              </a:solidFill>
              <a:latin typeface="Constantia"/>
              <a:ea typeface="HGP明朝E"/>
            </a:endParaRPr>
          </a:p>
        </p:txBody>
      </p:sp>
    </p:spTree>
    <p:extLst>
      <p:ext uri="{BB962C8B-B14F-4D97-AF65-F5344CB8AC3E}">
        <p14:creationId xmlns:p14="http://schemas.microsoft.com/office/powerpoint/2010/main" val="4822298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0" y="44624"/>
            <a:ext cx="9144000" cy="523220"/>
          </a:xfrm>
          <a:prstGeom prst="rect">
            <a:avLst/>
          </a:prstGeom>
          <a:noFill/>
        </p:spPr>
        <p:txBody>
          <a:bodyPr wrap="square" rtlCol="0">
            <a:spAutoFit/>
          </a:bodyPr>
          <a:lstStyle/>
          <a:p>
            <a:pPr algn="ctr" fontAlgn="auto">
              <a:spcBef>
                <a:spcPts val="0"/>
              </a:spcBef>
              <a:spcAft>
                <a:spcPts val="0"/>
              </a:spcAft>
            </a:pPr>
            <a:r>
              <a:rPr lang="en-US" altLang="ja-JP" sz="28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River </a:t>
            </a:r>
            <a:r>
              <a:rPr lang="en-US" altLang="ja-JP" sz="28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discharge assessment under a changing climate</a:t>
            </a:r>
          </a:p>
        </p:txBody>
      </p:sp>
      <p:pic>
        <p:nvPicPr>
          <p:cNvPr id="23" name="Picture 22"/>
          <p:cNvPicPr/>
          <p:nvPr/>
        </p:nvPicPr>
        <p:blipFill rotWithShape="1">
          <a:blip r:embed="rId3" cstate="print">
            <a:extLst>
              <a:ext uri="{28A0092B-C50C-407E-A947-70E740481C1C}">
                <a14:useLocalDpi xmlns:a14="http://schemas.microsoft.com/office/drawing/2010/main" val="0"/>
              </a:ext>
            </a:extLst>
          </a:blip>
          <a:srcRect t="7792"/>
          <a:stretch/>
        </p:blipFill>
        <p:spPr bwMode="auto">
          <a:xfrm>
            <a:off x="336811" y="1037240"/>
            <a:ext cx="4109083" cy="2470415"/>
          </a:xfrm>
          <a:prstGeom prst="rect">
            <a:avLst/>
          </a:prstGeom>
          <a:noFill/>
          <a:ln>
            <a:solidFill>
              <a:schemeClr val="bg1">
                <a:lumMod val="50000"/>
              </a:schemeClr>
            </a:solidFill>
          </a:ln>
          <a:extLst>
            <a:ext uri="{53640926-AAD7-44D8-BBD7-CCE9431645EC}">
              <a14:shadowObscured xmlns:a14="http://schemas.microsoft.com/office/drawing/2010/main"/>
            </a:ext>
          </a:extLst>
        </p:spPr>
      </p:pic>
      <p:pic>
        <p:nvPicPr>
          <p:cNvPr id="24" name="Picture 23"/>
          <p:cNvPicPr/>
          <p:nvPr/>
        </p:nvPicPr>
        <p:blipFill rotWithShape="1">
          <a:blip r:embed="rId4" cstate="print">
            <a:extLst>
              <a:ext uri="{28A0092B-C50C-407E-A947-70E740481C1C}">
                <a14:useLocalDpi xmlns:a14="http://schemas.microsoft.com/office/drawing/2010/main" val="0"/>
              </a:ext>
            </a:extLst>
          </a:blip>
          <a:srcRect t="4647"/>
          <a:stretch/>
        </p:blipFill>
        <p:spPr bwMode="auto">
          <a:xfrm>
            <a:off x="4901721" y="1028233"/>
            <a:ext cx="3958573" cy="2470415"/>
          </a:xfrm>
          <a:prstGeom prst="rect">
            <a:avLst/>
          </a:prstGeom>
          <a:noFill/>
          <a:ln>
            <a:solidFill>
              <a:schemeClr val="bg1">
                <a:lumMod val="50000"/>
              </a:schemeClr>
            </a:solidFill>
          </a:ln>
          <a:extLst>
            <a:ext uri="{53640926-AAD7-44D8-BBD7-CCE9431645EC}">
              <a14:shadowObscured xmlns:a14="http://schemas.microsoft.com/office/drawing/2010/main"/>
            </a:ext>
          </a:extLst>
        </p:spPr>
      </p:pic>
      <p:pic>
        <p:nvPicPr>
          <p:cNvPr id="25" name="Picture 24"/>
          <p:cNvPicPr/>
          <p:nvPr/>
        </p:nvPicPr>
        <p:blipFill rotWithShape="1">
          <a:blip r:embed="rId5" cstate="print">
            <a:extLst>
              <a:ext uri="{28A0092B-C50C-407E-A947-70E740481C1C}">
                <a14:useLocalDpi xmlns:a14="http://schemas.microsoft.com/office/drawing/2010/main" val="0"/>
              </a:ext>
            </a:extLst>
          </a:blip>
          <a:srcRect t="7331"/>
          <a:stretch/>
        </p:blipFill>
        <p:spPr bwMode="auto">
          <a:xfrm>
            <a:off x="4932040" y="4509120"/>
            <a:ext cx="3928254" cy="2213351"/>
          </a:xfrm>
          <a:prstGeom prst="rect">
            <a:avLst/>
          </a:prstGeom>
          <a:noFill/>
          <a:ln>
            <a:solidFill>
              <a:schemeClr val="bg1">
                <a:lumMod val="50000"/>
              </a:schemeClr>
            </a:solidFill>
          </a:ln>
          <a:extLst>
            <a:ext uri="{53640926-AAD7-44D8-BBD7-CCE9431645EC}">
              <a14:shadowObscured xmlns:a14="http://schemas.microsoft.com/office/drawing/2010/main"/>
            </a:ext>
          </a:extLst>
        </p:spPr>
      </p:pic>
      <p:sp>
        <p:nvSpPr>
          <p:cNvPr id="4" name="Rectangle 3"/>
          <p:cNvSpPr/>
          <p:nvPr/>
        </p:nvSpPr>
        <p:spPr>
          <a:xfrm>
            <a:off x="503619" y="5445224"/>
            <a:ext cx="4284405" cy="1200329"/>
          </a:xfrm>
          <a:prstGeom prst="rect">
            <a:avLst/>
          </a:prstGeom>
        </p:spPr>
        <p:txBody>
          <a:bodyPr wrap="square">
            <a:spAutoFit/>
          </a:bodyPr>
          <a:lstStyle/>
          <a:p>
            <a:pPr algn="just" fontAlgn="auto">
              <a:spcBef>
                <a:spcPts val="0"/>
              </a:spcBef>
              <a:spcAft>
                <a:spcPts val="0"/>
              </a:spcAft>
            </a:pPr>
            <a:r>
              <a:rPr lang="en-US" altLang="ja-JP" kern="100" dirty="0">
                <a:solidFill>
                  <a:srgbClr val="0000CC"/>
                </a:solidFill>
                <a:latin typeface="Arial Rounded MT Bold" panose="020F0704030504030204" pitchFamily="34" charset="0"/>
                <a:ea typeface="ＭＳ 明朝"/>
                <a:cs typeface="Cordia New"/>
              </a:rPr>
              <a:t>Low flow section of the flow duration curves constructed based on daily discharge of a period-of-record of each climate experiment</a:t>
            </a:r>
            <a:r>
              <a:rPr lang="en-US" altLang="ja-JP" kern="100" dirty="0" smtClean="0">
                <a:solidFill>
                  <a:srgbClr val="0000CC"/>
                </a:solidFill>
                <a:latin typeface="Arial Rounded MT Bold" panose="020F0704030504030204" pitchFamily="34" charset="0"/>
                <a:ea typeface="ＭＳ 明朝"/>
                <a:cs typeface="Cordia New"/>
              </a:rPr>
              <a:t>.</a:t>
            </a:r>
            <a:r>
              <a:rPr lang="en-US" altLang="ja-JP" sz="1600" kern="100" dirty="0">
                <a:solidFill>
                  <a:srgbClr val="0000CC"/>
                </a:solidFill>
                <a:latin typeface="Arial Rounded MT Bold" panose="020F0704030504030204" pitchFamily="34" charset="0"/>
                <a:ea typeface="ＭＳ 明朝"/>
                <a:cs typeface="Cordia New"/>
              </a:rPr>
              <a:t> </a:t>
            </a:r>
            <a:endParaRPr lang="ja-JP" altLang="ja-JP" sz="1600" kern="100" dirty="0">
              <a:solidFill>
                <a:srgbClr val="0000CC"/>
              </a:solidFill>
              <a:latin typeface="Arial Rounded MT Bold" panose="020F0704030504030204" pitchFamily="34" charset="0"/>
              <a:ea typeface="ＭＳ 明朝"/>
              <a:cs typeface="Cordia New"/>
            </a:endParaRPr>
          </a:p>
        </p:txBody>
      </p:sp>
      <p:sp>
        <p:nvSpPr>
          <p:cNvPr id="21" name="Rectangle 20"/>
          <p:cNvSpPr/>
          <p:nvPr/>
        </p:nvSpPr>
        <p:spPr>
          <a:xfrm>
            <a:off x="237920" y="3513782"/>
            <a:ext cx="4490818" cy="923330"/>
          </a:xfrm>
          <a:prstGeom prst="rect">
            <a:avLst/>
          </a:prstGeom>
        </p:spPr>
        <p:txBody>
          <a:bodyPr wrap="square">
            <a:spAutoFit/>
          </a:bodyPr>
          <a:lstStyle/>
          <a:p>
            <a:pPr fontAlgn="auto">
              <a:spcBef>
                <a:spcPts val="0"/>
              </a:spcBef>
              <a:spcAft>
                <a:spcPts val="0"/>
              </a:spcAft>
            </a:pPr>
            <a:r>
              <a:rPr lang="ja-JP" altLang="ja-JP" sz="1100" b="1" dirty="0">
                <a:solidFill>
                  <a:srgbClr val="0000CC"/>
                </a:solidFill>
                <a:latin typeface="Arial Rounded MT Bold" panose="020F0704030504030204" pitchFamily="34" charset="0"/>
                <a:ea typeface="HGP明朝E"/>
              </a:rPr>
              <a:t> </a:t>
            </a:r>
            <a:r>
              <a:rPr lang="en-US" altLang="ja-JP" dirty="0">
                <a:solidFill>
                  <a:srgbClr val="0000CC"/>
                </a:solidFill>
                <a:latin typeface="Arial Rounded MT Bold" panose="020F0704030504030204" pitchFamily="34" charset="0"/>
                <a:ea typeface="HGP明朝E"/>
              </a:rPr>
              <a:t>Mean monthly discharge at the C.2 station for the present, near future and future climate experiments.</a:t>
            </a:r>
            <a:endParaRPr lang="ja-JP" altLang="ja-JP" b="1" dirty="0">
              <a:solidFill>
                <a:srgbClr val="0000CC"/>
              </a:solidFill>
              <a:latin typeface="Arial Rounded MT Bold" panose="020F0704030504030204" pitchFamily="34" charset="0"/>
              <a:ea typeface="HGP明朝E"/>
            </a:endParaRPr>
          </a:p>
        </p:txBody>
      </p:sp>
      <p:sp>
        <p:nvSpPr>
          <p:cNvPr id="26" name="Rectangle 25"/>
          <p:cNvSpPr/>
          <p:nvPr/>
        </p:nvSpPr>
        <p:spPr>
          <a:xfrm>
            <a:off x="4901721" y="3549771"/>
            <a:ext cx="4379766" cy="646331"/>
          </a:xfrm>
          <a:prstGeom prst="rect">
            <a:avLst/>
          </a:prstGeom>
        </p:spPr>
        <p:txBody>
          <a:bodyPr wrap="square">
            <a:spAutoFit/>
          </a:bodyPr>
          <a:lstStyle/>
          <a:p>
            <a:pPr fontAlgn="auto">
              <a:spcBef>
                <a:spcPts val="0"/>
              </a:spcBef>
              <a:spcAft>
                <a:spcPts val="0"/>
              </a:spcAft>
            </a:pPr>
            <a:r>
              <a:rPr lang="en-US" altLang="ja-JP" dirty="0" smtClean="0">
                <a:solidFill>
                  <a:srgbClr val="0000CC"/>
                </a:solidFill>
                <a:latin typeface="Arial Rounded MT Bold" panose="020F0704030504030204" pitchFamily="34" charset="0"/>
                <a:ea typeface="HGP明朝E"/>
              </a:rPr>
              <a:t>Duration curve of mean daily flow and standard deviation.</a:t>
            </a:r>
            <a:endParaRPr lang="ja-JP" altLang="en-US" dirty="0">
              <a:solidFill>
                <a:srgbClr val="0000CC"/>
              </a:solidFill>
              <a:latin typeface="Arial Rounded MT Bold" panose="020F0704030504030204" pitchFamily="34" charset="0"/>
              <a:ea typeface="HGP明朝E"/>
            </a:endParaRPr>
          </a:p>
        </p:txBody>
      </p:sp>
    </p:spTree>
    <p:extLst>
      <p:ext uri="{BB962C8B-B14F-4D97-AF65-F5344CB8AC3E}">
        <p14:creationId xmlns:p14="http://schemas.microsoft.com/office/powerpoint/2010/main" val="24003190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0" y="188640"/>
            <a:ext cx="9144000" cy="646331"/>
          </a:xfrm>
          <a:prstGeom prst="rect">
            <a:avLst/>
          </a:prstGeom>
          <a:noFill/>
        </p:spPr>
        <p:txBody>
          <a:bodyPr wrap="square" rtlCol="0">
            <a:spAutoFit/>
          </a:bodyPr>
          <a:lstStyle/>
          <a:p>
            <a:pPr algn="ctr" fontAlgn="auto">
              <a:spcBef>
                <a:spcPts val="0"/>
              </a:spcBef>
              <a:spcAft>
                <a:spcPts val="0"/>
              </a:spcAft>
            </a:pPr>
            <a:r>
              <a:rPr lang="ja-JP" altLang="ja-JP" sz="2400" b="1" dirty="0" smtClean="0">
                <a:solidFill>
                  <a:prstClr val="black"/>
                </a:solidFill>
                <a:latin typeface="Arial Rounded MT Bold" pitchFamily="34" charset="0"/>
                <a:ea typeface="HGP明朝E"/>
              </a:rPr>
              <a:t> </a:t>
            </a:r>
            <a:r>
              <a:rPr lang="en-US" altLang="ja-JP" sz="36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Frequency analysis of extreme </a:t>
            </a:r>
            <a:r>
              <a:rPr lang="en-US" altLang="ja-JP" sz="36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events</a:t>
            </a:r>
            <a:endParaRPr lang="en-US" altLang="ja-JP" sz="36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21" name="Picture 2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2074629"/>
            <a:ext cx="5243195" cy="4450715"/>
          </a:xfrm>
          <a:prstGeom prst="rect">
            <a:avLst/>
          </a:prstGeom>
          <a:noFill/>
          <a:ln>
            <a:noFill/>
          </a:ln>
        </p:spPr>
      </p:pic>
      <p:sp>
        <p:nvSpPr>
          <p:cNvPr id="4" name="Rectangle 3"/>
          <p:cNvSpPr/>
          <p:nvPr/>
        </p:nvSpPr>
        <p:spPr>
          <a:xfrm>
            <a:off x="179512" y="1117701"/>
            <a:ext cx="8784976" cy="646331"/>
          </a:xfrm>
          <a:prstGeom prst="rect">
            <a:avLst/>
          </a:prstGeom>
        </p:spPr>
        <p:txBody>
          <a:bodyPr wrap="square">
            <a:spAutoFit/>
          </a:bodyPr>
          <a:lstStyle/>
          <a:p>
            <a:pPr fontAlgn="auto">
              <a:spcBef>
                <a:spcPts val="0"/>
              </a:spcBef>
              <a:spcAft>
                <a:spcPts val="0"/>
              </a:spcAft>
            </a:pPr>
            <a:r>
              <a:rPr lang="en-US" altLang="ja-JP" dirty="0">
                <a:solidFill>
                  <a:srgbClr val="0000CC"/>
                </a:solidFill>
                <a:ea typeface="HGP明朝E"/>
                <a:cs typeface="Arial" panose="020B0604020202020204" pitchFamily="34" charset="0"/>
              </a:rPr>
              <a:t>Maximum Daily discharge corresponding to different return periods for present climate (SPA), near future Climate (SNA) and future climate (SFA) for each location.</a:t>
            </a:r>
            <a:endParaRPr lang="ja-JP" altLang="en-US" dirty="0">
              <a:solidFill>
                <a:srgbClr val="0000CC"/>
              </a:solidFill>
              <a:ea typeface="HGP明朝E"/>
              <a:cs typeface="Arial" panose="020B0604020202020204" pitchFamily="34" charset="0"/>
            </a:endParaRPr>
          </a:p>
        </p:txBody>
      </p:sp>
      <p:cxnSp>
        <p:nvCxnSpPr>
          <p:cNvPr id="3" name="Straight Connector 2"/>
          <p:cNvCxnSpPr/>
          <p:nvPr/>
        </p:nvCxnSpPr>
        <p:spPr>
          <a:xfrm>
            <a:off x="2783296" y="2290653"/>
            <a:ext cx="0" cy="1152128"/>
          </a:xfrm>
          <a:prstGeom prst="line">
            <a:avLst/>
          </a:prstGeom>
          <a:ln>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638044" y="4779183"/>
            <a:ext cx="0" cy="1152128"/>
          </a:xfrm>
          <a:prstGeom prst="line">
            <a:avLst/>
          </a:prstGeom>
          <a:ln>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97850" y="4810933"/>
            <a:ext cx="0" cy="1152128"/>
          </a:xfrm>
          <a:prstGeom prst="line">
            <a:avLst/>
          </a:prstGeom>
          <a:ln>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585086" y="3370773"/>
            <a:ext cx="513282" cy="200055"/>
          </a:xfrm>
          <a:prstGeom prst="rect">
            <a:avLst/>
          </a:prstGeom>
          <a:noFill/>
        </p:spPr>
        <p:txBody>
          <a:bodyPr wrap="none" rtlCol="0">
            <a:spAutoFit/>
          </a:bodyPr>
          <a:lstStyle/>
          <a:p>
            <a:pPr fontAlgn="auto">
              <a:spcBef>
                <a:spcPts val="0"/>
              </a:spcBef>
              <a:spcAft>
                <a:spcPts val="0"/>
              </a:spcAft>
            </a:pPr>
            <a:r>
              <a:rPr lang="en-US" altLang="ja-JP" sz="700" dirty="0" err="1" smtClean="0">
                <a:solidFill>
                  <a:srgbClr val="FF0000"/>
                </a:solidFill>
                <a:latin typeface="Constantia"/>
                <a:ea typeface="HGP明朝E"/>
              </a:rPr>
              <a:t>Tr</a:t>
            </a:r>
            <a:r>
              <a:rPr lang="en-US" altLang="ja-JP" sz="700" dirty="0" smtClean="0">
                <a:solidFill>
                  <a:srgbClr val="FF0000"/>
                </a:solidFill>
                <a:latin typeface="Constantia"/>
                <a:ea typeface="HGP明朝E"/>
              </a:rPr>
              <a:t>=50 </a:t>
            </a:r>
            <a:r>
              <a:rPr lang="en-US" altLang="ja-JP" sz="700" dirty="0" err="1" smtClean="0">
                <a:solidFill>
                  <a:srgbClr val="FF0000"/>
                </a:solidFill>
                <a:latin typeface="Constantia"/>
                <a:ea typeface="HGP明朝E"/>
              </a:rPr>
              <a:t>yr</a:t>
            </a:r>
            <a:endParaRPr lang="ja-JP" altLang="en-US" sz="700" dirty="0">
              <a:solidFill>
                <a:srgbClr val="FF0000"/>
              </a:solidFill>
              <a:latin typeface="Constantia"/>
              <a:ea typeface="HGP明朝E"/>
            </a:endParaRPr>
          </a:p>
        </p:txBody>
      </p:sp>
      <p:sp>
        <p:nvSpPr>
          <p:cNvPr id="25" name="TextBox 24"/>
          <p:cNvSpPr txBox="1"/>
          <p:nvPr/>
        </p:nvSpPr>
        <p:spPr>
          <a:xfrm>
            <a:off x="2441070" y="5907022"/>
            <a:ext cx="513282" cy="200055"/>
          </a:xfrm>
          <a:prstGeom prst="rect">
            <a:avLst/>
          </a:prstGeom>
          <a:noFill/>
        </p:spPr>
        <p:txBody>
          <a:bodyPr wrap="none" rtlCol="0">
            <a:spAutoFit/>
          </a:bodyPr>
          <a:lstStyle/>
          <a:p>
            <a:pPr fontAlgn="auto">
              <a:spcBef>
                <a:spcPts val="0"/>
              </a:spcBef>
              <a:spcAft>
                <a:spcPts val="0"/>
              </a:spcAft>
            </a:pPr>
            <a:r>
              <a:rPr lang="en-US" altLang="ja-JP" sz="700" dirty="0" err="1" smtClean="0">
                <a:solidFill>
                  <a:srgbClr val="FF0000"/>
                </a:solidFill>
                <a:latin typeface="Constantia"/>
                <a:ea typeface="HGP明朝E"/>
              </a:rPr>
              <a:t>Tr</a:t>
            </a:r>
            <a:r>
              <a:rPr lang="en-US" altLang="ja-JP" sz="700" dirty="0" smtClean="0">
                <a:solidFill>
                  <a:srgbClr val="FF0000"/>
                </a:solidFill>
                <a:latin typeface="Constantia"/>
                <a:ea typeface="HGP明朝E"/>
              </a:rPr>
              <a:t>=30 </a:t>
            </a:r>
            <a:r>
              <a:rPr lang="en-US" altLang="ja-JP" sz="700" dirty="0" err="1" smtClean="0">
                <a:solidFill>
                  <a:srgbClr val="FF0000"/>
                </a:solidFill>
                <a:latin typeface="Constantia"/>
                <a:ea typeface="HGP明朝E"/>
              </a:rPr>
              <a:t>yr</a:t>
            </a:r>
            <a:endParaRPr lang="ja-JP" altLang="en-US" sz="700" dirty="0">
              <a:solidFill>
                <a:srgbClr val="FF0000"/>
              </a:solidFill>
              <a:latin typeface="Constantia"/>
              <a:ea typeface="HGP明朝E"/>
            </a:endParaRPr>
          </a:p>
        </p:txBody>
      </p:sp>
      <p:sp>
        <p:nvSpPr>
          <p:cNvPr id="26" name="TextBox 25"/>
          <p:cNvSpPr txBox="1"/>
          <p:nvPr/>
        </p:nvSpPr>
        <p:spPr>
          <a:xfrm>
            <a:off x="4664092" y="5979030"/>
            <a:ext cx="494046" cy="200055"/>
          </a:xfrm>
          <a:prstGeom prst="rect">
            <a:avLst/>
          </a:prstGeom>
          <a:noFill/>
        </p:spPr>
        <p:txBody>
          <a:bodyPr wrap="none" rtlCol="0">
            <a:spAutoFit/>
          </a:bodyPr>
          <a:lstStyle/>
          <a:p>
            <a:pPr fontAlgn="auto">
              <a:spcBef>
                <a:spcPts val="0"/>
              </a:spcBef>
              <a:spcAft>
                <a:spcPts val="0"/>
              </a:spcAft>
            </a:pPr>
            <a:r>
              <a:rPr lang="en-US" altLang="ja-JP" sz="700" dirty="0" err="1" smtClean="0">
                <a:solidFill>
                  <a:srgbClr val="FF0000"/>
                </a:solidFill>
                <a:latin typeface="Constantia"/>
                <a:ea typeface="HGP明朝E"/>
              </a:rPr>
              <a:t>Tr</a:t>
            </a:r>
            <a:r>
              <a:rPr lang="en-US" altLang="ja-JP" sz="700" dirty="0" smtClean="0">
                <a:solidFill>
                  <a:srgbClr val="FF0000"/>
                </a:solidFill>
                <a:latin typeface="Constantia"/>
                <a:ea typeface="HGP明朝E"/>
              </a:rPr>
              <a:t>=12 </a:t>
            </a:r>
            <a:r>
              <a:rPr lang="en-US" altLang="ja-JP" sz="700" dirty="0" err="1" smtClean="0">
                <a:solidFill>
                  <a:srgbClr val="FF0000"/>
                </a:solidFill>
                <a:latin typeface="Constantia"/>
                <a:ea typeface="HGP明朝E"/>
              </a:rPr>
              <a:t>yr</a:t>
            </a:r>
            <a:endParaRPr lang="ja-JP" altLang="en-US" sz="700" dirty="0">
              <a:solidFill>
                <a:srgbClr val="FF0000"/>
              </a:solidFill>
              <a:latin typeface="Constantia"/>
              <a:ea typeface="HGP明朝E"/>
            </a:endParaRPr>
          </a:p>
        </p:txBody>
      </p:sp>
      <p:sp>
        <p:nvSpPr>
          <p:cNvPr id="8" name="TextBox 7"/>
          <p:cNvSpPr txBox="1"/>
          <p:nvPr/>
        </p:nvSpPr>
        <p:spPr>
          <a:xfrm>
            <a:off x="1348016" y="3470800"/>
            <a:ext cx="893193" cy="261610"/>
          </a:xfrm>
          <a:prstGeom prst="rect">
            <a:avLst/>
          </a:prstGeom>
          <a:noFill/>
        </p:spPr>
        <p:txBody>
          <a:bodyPr wrap="none" rtlCol="0">
            <a:spAutoFit/>
          </a:bodyPr>
          <a:lstStyle/>
          <a:p>
            <a:pPr fontAlgn="auto">
              <a:spcBef>
                <a:spcPts val="0"/>
              </a:spcBef>
              <a:spcAft>
                <a:spcPts val="0"/>
              </a:spcAft>
            </a:pPr>
            <a:r>
              <a:rPr lang="en-US" altLang="ja-JP" sz="1100" dirty="0" smtClean="0">
                <a:solidFill>
                  <a:srgbClr val="0000CC"/>
                </a:solidFill>
                <a:latin typeface="Arial Rounded MT Bold" panose="020F0704030504030204" pitchFamily="34" charset="0"/>
                <a:ea typeface="HGP明朝E"/>
              </a:rPr>
              <a:t>at C.2 Sta</a:t>
            </a:r>
            <a:r>
              <a:rPr lang="en-US" altLang="ja-JP" sz="1100" dirty="0">
                <a:solidFill>
                  <a:srgbClr val="0000CC"/>
                </a:solidFill>
                <a:latin typeface="Arial Rounded MT Bold" panose="020F0704030504030204" pitchFamily="34" charset="0"/>
                <a:ea typeface="HGP明朝E"/>
              </a:rPr>
              <a:t>.</a:t>
            </a:r>
            <a:endParaRPr lang="ja-JP" altLang="en-US" sz="1100" dirty="0">
              <a:solidFill>
                <a:srgbClr val="0000CC"/>
              </a:solidFill>
              <a:latin typeface="Arial Rounded MT Bold" panose="020F0704030504030204" pitchFamily="34" charset="0"/>
              <a:ea typeface="HGP明朝E"/>
            </a:endParaRPr>
          </a:p>
        </p:txBody>
      </p:sp>
      <p:sp>
        <p:nvSpPr>
          <p:cNvPr id="27" name="TextBox 26"/>
          <p:cNvSpPr txBox="1"/>
          <p:nvPr/>
        </p:nvSpPr>
        <p:spPr>
          <a:xfrm>
            <a:off x="1348016" y="5828451"/>
            <a:ext cx="979755" cy="261610"/>
          </a:xfrm>
          <a:prstGeom prst="rect">
            <a:avLst/>
          </a:prstGeom>
          <a:noFill/>
        </p:spPr>
        <p:txBody>
          <a:bodyPr wrap="none" rtlCol="0">
            <a:spAutoFit/>
          </a:bodyPr>
          <a:lstStyle/>
          <a:p>
            <a:pPr fontAlgn="auto">
              <a:spcBef>
                <a:spcPts val="0"/>
              </a:spcBef>
              <a:spcAft>
                <a:spcPts val="0"/>
              </a:spcAft>
            </a:pPr>
            <a:r>
              <a:rPr lang="en-US" altLang="ja-JP" sz="1100" dirty="0" smtClean="0">
                <a:solidFill>
                  <a:srgbClr val="0000CC"/>
                </a:solidFill>
                <a:latin typeface="Arial Rounded MT Bold" panose="020F0704030504030204" pitchFamily="34" charset="0"/>
                <a:ea typeface="HGP明朝E"/>
              </a:rPr>
              <a:t>at N.67 Sta</a:t>
            </a:r>
            <a:r>
              <a:rPr lang="en-US" altLang="ja-JP" sz="1100" dirty="0">
                <a:solidFill>
                  <a:srgbClr val="0000CC"/>
                </a:solidFill>
                <a:latin typeface="Arial Rounded MT Bold" panose="020F0704030504030204" pitchFamily="34" charset="0"/>
                <a:ea typeface="HGP明朝E"/>
              </a:rPr>
              <a:t>.</a:t>
            </a:r>
            <a:endParaRPr lang="ja-JP" altLang="en-US" sz="1100" dirty="0">
              <a:solidFill>
                <a:srgbClr val="0000CC"/>
              </a:solidFill>
              <a:latin typeface="Arial Rounded MT Bold" panose="020F0704030504030204" pitchFamily="34" charset="0"/>
              <a:ea typeface="HGP明朝E"/>
            </a:endParaRPr>
          </a:p>
        </p:txBody>
      </p:sp>
      <p:sp>
        <p:nvSpPr>
          <p:cNvPr id="28" name="TextBox 27"/>
          <p:cNvSpPr txBox="1"/>
          <p:nvPr/>
        </p:nvSpPr>
        <p:spPr>
          <a:xfrm>
            <a:off x="3837579" y="5819045"/>
            <a:ext cx="966931" cy="261610"/>
          </a:xfrm>
          <a:prstGeom prst="rect">
            <a:avLst/>
          </a:prstGeom>
          <a:noFill/>
        </p:spPr>
        <p:txBody>
          <a:bodyPr wrap="none" rtlCol="0">
            <a:spAutoFit/>
          </a:bodyPr>
          <a:lstStyle/>
          <a:p>
            <a:pPr fontAlgn="auto">
              <a:spcBef>
                <a:spcPts val="0"/>
              </a:spcBef>
              <a:spcAft>
                <a:spcPts val="0"/>
              </a:spcAft>
            </a:pPr>
            <a:r>
              <a:rPr lang="en-US" altLang="ja-JP" sz="1100" dirty="0" smtClean="0">
                <a:solidFill>
                  <a:srgbClr val="0000CC"/>
                </a:solidFill>
                <a:latin typeface="Arial Rounded MT Bold" panose="020F0704030504030204" pitchFamily="34" charset="0"/>
                <a:ea typeface="HGP明朝E"/>
              </a:rPr>
              <a:t>at P.17 Sta</a:t>
            </a:r>
            <a:r>
              <a:rPr lang="en-US" altLang="ja-JP" sz="1100" dirty="0">
                <a:solidFill>
                  <a:srgbClr val="0000CC"/>
                </a:solidFill>
                <a:latin typeface="Arial Rounded MT Bold" panose="020F0704030504030204" pitchFamily="34" charset="0"/>
                <a:ea typeface="HGP明朝E"/>
              </a:rPr>
              <a:t>.</a:t>
            </a:r>
            <a:endParaRPr lang="ja-JP" altLang="en-US" sz="1100" dirty="0">
              <a:solidFill>
                <a:srgbClr val="0000CC"/>
              </a:solidFill>
              <a:latin typeface="Arial Rounded MT Bold" panose="020F0704030504030204" pitchFamily="34" charset="0"/>
              <a:ea typeface="HGP明朝E"/>
            </a:endParaRPr>
          </a:p>
        </p:txBody>
      </p:sp>
      <p:sp>
        <p:nvSpPr>
          <p:cNvPr id="29" name="TextBox 28"/>
          <p:cNvSpPr txBox="1"/>
          <p:nvPr/>
        </p:nvSpPr>
        <p:spPr>
          <a:xfrm>
            <a:off x="3989979" y="3613219"/>
            <a:ext cx="966931" cy="261610"/>
          </a:xfrm>
          <a:prstGeom prst="rect">
            <a:avLst/>
          </a:prstGeom>
          <a:noFill/>
        </p:spPr>
        <p:txBody>
          <a:bodyPr wrap="none" rtlCol="0">
            <a:spAutoFit/>
          </a:bodyPr>
          <a:lstStyle/>
          <a:p>
            <a:pPr fontAlgn="auto">
              <a:spcBef>
                <a:spcPts val="0"/>
              </a:spcBef>
              <a:spcAft>
                <a:spcPts val="0"/>
              </a:spcAft>
            </a:pPr>
            <a:r>
              <a:rPr lang="en-US" altLang="ja-JP" sz="1100" dirty="0" smtClean="0">
                <a:solidFill>
                  <a:srgbClr val="0000CC"/>
                </a:solidFill>
                <a:latin typeface="Arial Rounded MT Bold" panose="020F0704030504030204" pitchFamily="34" charset="0"/>
                <a:ea typeface="HGP明朝E"/>
              </a:rPr>
              <a:t>at Y.16 Sta</a:t>
            </a:r>
            <a:r>
              <a:rPr lang="en-US" altLang="ja-JP" sz="1100" dirty="0">
                <a:solidFill>
                  <a:srgbClr val="0000CC"/>
                </a:solidFill>
                <a:latin typeface="Arial Rounded MT Bold" panose="020F0704030504030204" pitchFamily="34" charset="0"/>
                <a:ea typeface="HGP明朝E"/>
              </a:rPr>
              <a:t>.</a:t>
            </a:r>
            <a:endParaRPr lang="ja-JP" altLang="en-US" sz="1100" dirty="0">
              <a:solidFill>
                <a:srgbClr val="0000CC"/>
              </a:solidFill>
              <a:latin typeface="Arial Rounded MT Bold" panose="020F0704030504030204" pitchFamily="34" charset="0"/>
              <a:ea typeface="HGP明朝E"/>
            </a:endParaRPr>
          </a:p>
        </p:txBody>
      </p:sp>
      <p:grpSp>
        <p:nvGrpSpPr>
          <p:cNvPr id="39" name="Group 38"/>
          <p:cNvGrpSpPr/>
          <p:nvPr/>
        </p:nvGrpSpPr>
        <p:grpSpPr>
          <a:xfrm>
            <a:off x="6576662" y="4205461"/>
            <a:ext cx="1955778" cy="1757600"/>
            <a:chOff x="6792686" y="2535496"/>
            <a:chExt cx="1955778" cy="1757600"/>
          </a:xfrm>
        </p:grpSpPr>
        <p:grpSp>
          <p:nvGrpSpPr>
            <p:cNvPr id="10" name="Group 9"/>
            <p:cNvGrpSpPr/>
            <p:nvPr/>
          </p:nvGrpSpPr>
          <p:grpSpPr>
            <a:xfrm>
              <a:off x="6792686" y="2535496"/>
              <a:ext cx="1955778" cy="1757600"/>
              <a:chOff x="6792686" y="1733797"/>
              <a:chExt cx="1710046" cy="1603169"/>
            </a:xfrm>
          </p:grpSpPr>
          <p:sp>
            <p:nvSpPr>
              <p:cNvPr id="2" name="Freeform 1"/>
              <p:cNvSpPr/>
              <p:nvPr/>
            </p:nvSpPr>
            <p:spPr>
              <a:xfrm>
                <a:off x="6792686" y="1900052"/>
                <a:ext cx="997527" cy="1436914"/>
              </a:xfrm>
              <a:custGeom>
                <a:avLst/>
                <a:gdLst>
                  <a:gd name="connsiteX0" fmla="*/ 0 w 997527"/>
                  <a:gd name="connsiteY0" fmla="*/ 0 h 1436914"/>
                  <a:gd name="connsiteX1" fmla="*/ 71252 w 997527"/>
                  <a:gd name="connsiteY1" fmla="*/ 142504 h 1436914"/>
                  <a:gd name="connsiteX2" fmla="*/ 106878 w 997527"/>
                  <a:gd name="connsiteY2" fmla="*/ 166254 h 1436914"/>
                  <a:gd name="connsiteX3" fmla="*/ 118753 w 997527"/>
                  <a:gd name="connsiteY3" fmla="*/ 201880 h 1436914"/>
                  <a:gd name="connsiteX4" fmla="*/ 154379 w 997527"/>
                  <a:gd name="connsiteY4" fmla="*/ 237506 h 1436914"/>
                  <a:gd name="connsiteX5" fmla="*/ 261257 w 997527"/>
                  <a:gd name="connsiteY5" fmla="*/ 308758 h 1436914"/>
                  <a:gd name="connsiteX6" fmla="*/ 296883 w 997527"/>
                  <a:gd name="connsiteY6" fmla="*/ 332509 h 1436914"/>
                  <a:gd name="connsiteX7" fmla="*/ 332509 w 997527"/>
                  <a:gd name="connsiteY7" fmla="*/ 356260 h 1436914"/>
                  <a:gd name="connsiteX8" fmla="*/ 368135 w 997527"/>
                  <a:gd name="connsiteY8" fmla="*/ 391886 h 1436914"/>
                  <a:gd name="connsiteX9" fmla="*/ 439387 w 997527"/>
                  <a:gd name="connsiteY9" fmla="*/ 439387 h 1436914"/>
                  <a:gd name="connsiteX10" fmla="*/ 617517 w 997527"/>
                  <a:gd name="connsiteY10" fmla="*/ 558140 h 1436914"/>
                  <a:gd name="connsiteX11" fmla="*/ 795646 w 997527"/>
                  <a:gd name="connsiteY11" fmla="*/ 676893 h 1436914"/>
                  <a:gd name="connsiteX12" fmla="*/ 831272 w 997527"/>
                  <a:gd name="connsiteY12" fmla="*/ 700644 h 1436914"/>
                  <a:gd name="connsiteX13" fmla="*/ 866898 w 997527"/>
                  <a:gd name="connsiteY13" fmla="*/ 724395 h 1436914"/>
                  <a:gd name="connsiteX14" fmla="*/ 890649 w 997527"/>
                  <a:gd name="connsiteY14" fmla="*/ 760021 h 1436914"/>
                  <a:gd name="connsiteX15" fmla="*/ 926275 w 997527"/>
                  <a:gd name="connsiteY15" fmla="*/ 771896 h 1436914"/>
                  <a:gd name="connsiteX16" fmla="*/ 938150 w 997527"/>
                  <a:gd name="connsiteY16" fmla="*/ 807522 h 1436914"/>
                  <a:gd name="connsiteX17" fmla="*/ 961901 w 997527"/>
                  <a:gd name="connsiteY17" fmla="*/ 843148 h 1436914"/>
                  <a:gd name="connsiteX18" fmla="*/ 985652 w 997527"/>
                  <a:gd name="connsiteY18" fmla="*/ 914400 h 1436914"/>
                  <a:gd name="connsiteX19" fmla="*/ 997527 w 997527"/>
                  <a:gd name="connsiteY19" fmla="*/ 950026 h 1436914"/>
                  <a:gd name="connsiteX20" fmla="*/ 985652 w 997527"/>
                  <a:gd name="connsiteY20" fmla="*/ 1092530 h 1436914"/>
                  <a:gd name="connsiteX21" fmla="*/ 973776 w 997527"/>
                  <a:gd name="connsiteY21" fmla="*/ 1199408 h 1436914"/>
                  <a:gd name="connsiteX22" fmla="*/ 973776 w 997527"/>
                  <a:gd name="connsiteY22" fmla="*/ 1436914 h 143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7527" h="1436914">
                    <a:moveTo>
                      <a:pt x="0" y="0"/>
                    </a:moveTo>
                    <a:cubicBezTo>
                      <a:pt x="13548" y="40646"/>
                      <a:pt x="31786" y="116194"/>
                      <a:pt x="71252" y="142504"/>
                    </a:cubicBezTo>
                    <a:lnTo>
                      <a:pt x="106878" y="166254"/>
                    </a:lnTo>
                    <a:cubicBezTo>
                      <a:pt x="110836" y="178129"/>
                      <a:pt x="111809" y="191465"/>
                      <a:pt x="118753" y="201880"/>
                    </a:cubicBezTo>
                    <a:cubicBezTo>
                      <a:pt x="128069" y="215854"/>
                      <a:pt x="141122" y="227195"/>
                      <a:pt x="154379" y="237506"/>
                    </a:cubicBezTo>
                    <a:cubicBezTo>
                      <a:pt x="154404" y="237526"/>
                      <a:pt x="243430" y="296874"/>
                      <a:pt x="261257" y="308758"/>
                    </a:cubicBezTo>
                    <a:lnTo>
                      <a:pt x="296883" y="332509"/>
                    </a:lnTo>
                    <a:cubicBezTo>
                      <a:pt x="308758" y="340426"/>
                      <a:pt x="322417" y="346168"/>
                      <a:pt x="332509" y="356260"/>
                    </a:cubicBezTo>
                    <a:cubicBezTo>
                      <a:pt x="344384" y="368135"/>
                      <a:pt x="354878" y="381575"/>
                      <a:pt x="368135" y="391886"/>
                    </a:cubicBezTo>
                    <a:cubicBezTo>
                      <a:pt x="390667" y="409411"/>
                      <a:pt x="415636" y="423553"/>
                      <a:pt x="439387" y="439387"/>
                    </a:cubicBezTo>
                    <a:lnTo>
                      <a:pt x="617517" y="558140"/>
                    </a:lnTo>
                    <a:lnTo>
                      <a:pt x="795646" y="676893"/>
                    </a:lnTo>
                    <a:lnTo>
                      <a:pt x="831272" y="700644"/>
                    </a:lnTo>
                    <a:lnTo>
                      <a:pt x="866898" y="724395"/>
                    </a:lnTo>
                    <a:cubicBezTo>
                      <a:pt x="874815" y="736270"/>
                      <a:pt x="879504" y="751105"/>
                      <a:pt x="890649" y="760021"/>
                    </a:cubicBezTo>
                    <a:cubicBezTo>
                      <a:pt x="900424" y="767841"/>
                      <a:pt x="917424" y="763045"/>
                      <a:pt x="926275" y="771896"/>
                    </a:cubicBezTo>
                    <a:cubicBezTo>
                      <a:pt x="935126" y="780747"/>
                      <a:pt x="932552" y="796326"/>
                      <a:pt x="938150" y="807522"/>
                    </a:cubicBezTo>
                    <a:cubicBezTo>
                      <a:pt x="944533" y="820288"/>
                      <a:pt x="953984" y="831273"/>
                      <a:pt x="961901" y="843148"/>
                    </a:cubicBezTo>
                    <a:lnTo>
                      <a:pt x="985652" y="914400"/>
                    </a:lnTo>
                    <a:lnTo>
                      <a:pt x="997527" y="950026"/>
                    </a:lnTo>
                    <a:cubicBezTo>
                      <a:pt x="993569" y="997527"/>
                      <a:pt x="990171" y="1045079"/>
                      <a:pt x="985652" y="1092530"/>
                    </a:cubicBezTo>
                    <a:cubicBezTo>
                      <a:pt x="982253" y="1128214"/>
                      <a:pt x="975011" y="1163584"/>
                      <a:pt x="973776" y="1199408"/>
                    </a:cubicBezTo>
                    <a:cubicBezTo>
                      <a:pt x="971048" y="1278530"/>
                      <a:pt x="973776" y="1357745"/>
                      <a:pt x="973776" y="143691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Freeform 4"/>
              <p:cNvSpPr/>
              <p:nvPr/>
            </p:nvSpPr>
            <p:spPr>
              <a:xfrm>
                <a:off x="7790213" y="1816893"/>
                <a:ext cx="712519" cy="1009434"/>
              </a:xfrm>
              <a:custGeom>
                <a:avLst/>
                <a:gdLst>
                  <a:gd name="connsiteX0" fmla="*/ 0 w 712519"/>
                  <a:gd name="connsiteY0" fmla="*/ 1009434 h 1009434"/>
                  <a:gd name="connsiteX1" fmla="*/ 47501 w 712519"/>
                  <a:gd name="connsiteY1" fmla="*/ 950058 h 1009434"/>
                  <a:gd name="connsiteX2" fmla="*/ 83127 w 712519"/>
                  <a:gd name="connsiteY2" fmla="*/ 938182 h 1009434"/>
                  <a:gd name="connsiteX3" fmla="*/ 130629 w 712519"/>
                  <a:gd name="connsiteY3" fmla="*/ 866930 h 1009434"/>
                  <a:gd name="connsiteX4" fmla="*/ 190005 w 712519"/>
                  <a:gd name="connsiteY4" fmla="*/ 760052 h 1009434"/>
                  <a:gd name="connsiteX5" fmla="*/ 308758 w 712519"/>
                  <a:gd name="connsiteY5" fmla="*/ 581923 h 1009434"/>
                  <a:gd name="connsiteX6" fmla="*/ 380010 w 712519"/>
                  <a:gd name="connsiteY6" fmla="*/ 475045 h 1009434"/>
                  <a:gd name="connsiteX7" fmla="*/ 403761 w 712519"/>
                  <a:gd name="connsiteY7" fmla="*/ 439419 h 1009434"/>
                  <a:gd name="connsiteX8" fmla="*/ 439387 w 712519"/>
                  <a:gd name="connsiteY8" fmla="*/ 368167 h 1009434"/>
                  <a:gd name="connsiteX9" fmla="*/ 451262 w 712519"/>
                  <a:gd name="connsiteY9" fmla="*/ 332541 h 1009434"/>
                  <a:gd name="connsiteX10" fmla="*/ 498764 w 712519"/>
                  <a:gd name="connsiteY10" fmla="*/ 261289 h 1009434"/>
                  <a:gd name="connsiteX11" fmla="*/ 570016 w 712519"/>
                  <a:gd name="connsiteY11" fmla="*/ 154411 h 1009434"/>
                  <a:gd name="connsiteX12" fmla="*/ 593766 w 712519"/>
                  <a:gd name="connsiteY12" fmla="*/ 118785 h 1009434"/>
                  <a:gd name="connsiteX13" fmla="*/ 605642 w 712519"/>
                  <a:gd name="connsiteY13" fmla="*/ 83159 h 1009434"/>
                  <a:gd name="connsiteX14" fmla="*/ 641268 w 712519"/>
                  <a:gd name="connsiteY14" fmla="*/ 47533 h 1009434"/>
                  <a:gd name="connsiteX15" fmla="*/ 665018 w 712519"/>
                  <a:gd name="connsiteY15" fmla="*/ 11907 h 1009434"/>
                  <a:gd name="connsiteX16" fmla="*/ 712519 w 712519"/>
                  <a:gd name="connsiteY16" fmla="*/ 32 h 100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2519" h="1009434">
                    <a:moveTo>
                      <a:pt x="0" y="1009434"/>
                    </a:moveTo>
                    <a:cubicBezTo>
                      <a:pt x="15834" y="989642"/>
                      <a:pt x="28257" y="966553"/>
                      <a:pt x="47501" y="950058"/>
                    </a:cubicBezTo>
                    <a:cubicBezTo>
                      <a:pt x="57005" y="941912"/>
                      <a:pt x="74276" y="947033"/>
                      <a:pt x="83127" y="938182"/>
                    </a:cubicBezTo>
                    <a:cubicBezTo>
                      <a:pt x="103311" y="917998"/>
                      <a:pt x="130629" y="866930"/>
                      <a:pt x="130629" y="866930"/>
                    </a:cubicBezTo>
                    <a:cubicBezTo>
                      <a:pt x="151530" y="804225"/>
                      <a:pt x="135561" y="841718"/>
                      <a:pt x="190005" y="760052"/>
                    </a:cubicBezTo>
                    <a:lnTo>
                      <a:pt x="308758" y="581923"/>
                    </a:lnTo>
                    <a:lnTo>
                      <a:pt x="380010" y="475045"/>
                    </a:lnTo>
                    <a:lnTo>
                      <a:pt x="403761" y="439419"/>
                    </a:lnTo>
                    <a:cubicBezTo>
                      <a:pt x="433609" y="349872"/>
                      <a:pt x="393346" y="460250"/>
                      <a:pt x="439387" y="368167"/>
                    </a:cubicBezTo>
                    <a:cubicBezTo>
                      <a:pt x="444985" y="356971"/>
                      <a:pt x="445183" y="343483"/>
                      <a:pt x="451262" y="332541"/>
                    </a:cubicBezTo>
                    <a:cubicBezTo>
                      <a:pt x="465125" y="307588"/>
                      <a:pt x="482930" y="285040"/>
                      <a:pt x="498764" y="261289"/>
                    </a:cubicBezTo>
                    <a:lnTo>
                      <a:pt x="570016" y="154411"/>
                    </a:lnTo>
                    <a:cubicBezTo>
                      <a:pt x="577933" y="142536"/>
                      <a:pt x="589252" y="132325"/>
                      <a:pt x="593766" y="118785"/>
                    </a:cubicBezTo>
                    <a:cubicBezTo>
                      <a:pt x="597725" y="106910"/>
                      <a:pt x="598698" y="93574"/>
                      <a:pt x="605642" y="83159"/>
                    </a:cubicBezTo>
                    <a:cubicBezTo>
                      <a:pt x="614958" y="69185"/>
                      <a:pt x="630517" y="60435"/>
                      <a:pt x="641268" y="47533"/>
                    </a:cubicBezTo>
                    <a:cubicBezTo>
                      <a:pt x="650405" y="36569"/>
                      <a:pt x="653873" y="20823"/>
                      <a:pt x="665018" y="11907"/>
                    </a:cubicBezTo>
                    <a:cubicBezTo>
                      <a:pt x="681426" y="-1220"/>
                      <a:pt x="695391" y="32"/>
                      <a:pt x="712519" y="3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Freeform 5"/>
              <p:cNvSpPr/>
              <p:nvPr/>
            </p:nvSpPr>
            <p:spPr>
              <a:xfrm>
                <a:off x="7837706" y="1733797"/>
                <a:ext cx="130637" cy="855024"/>
              </a:xfrm>
              <a:custGeom>
                <a:avLst/>
                <a:gdLst>
                  <a:gd name="connsiteX0" fmla="*/ 130637 w 130637"/>
                  <a:gd name="connsiteY0" fmla="*/ 855024 h 855024"/>
                  <a:gd name="connsiteX1" fmla="*/ 106886 w 130637"/>
                  <a:gd name="connsiteY1" fmla="*/ 795647 h 855024"/>
                  <a:gd name="connsiteX2" fmla="*/ 83136 w 130637"/>
                  <a:gd name="connsiteY2" fmla="*/ 724395 h 855024"/>
                  <a:gd name="connsiteX3" fmla="*/ 71260 w 130637"/>
                  <a:gd name="connsiteY3" fmla="*/ 558141 h 855024"/>
                  <a:gd name="connsiteX4" fmla="*/ 59385 w 130637"/>
                  <a:gd name="connsiteY4" fmla="*/ 522515 h 855024"/>
                  <a:gd name="connsiteX5" fmla="*/ 35634 w 130637"/>
                  <a:gd name="connsiteY5" fmla="*/ 332509 h 855024"/>
                  <a:gd name="connsiteX6" fmla="*/ 23759 w 130637"/>
                  <a:gd name="connsiteY6" fmla="*/ 296884 h 855024"/>
                  <a:gd name="connsiteX7" fmla="*/ 11884 w 130637"/>
                  <a:gd name="connsiteY7" fmla="*/ 225632 h 855024"/>
                  <a:gd name="connsiteX8" fmla="*/ 8 w 130637"/>
                  <a:gd name="connsiteY8" fmla="*/ 0 h 85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637" h="855024">
                    <a:moveTo>
                      <a:pt x="130637" y="855024"/>
                    </a:moveTo>
                    <a:cubicBezTo>
                      <a:pt x="122720" y="835232"/>
                      <a:pt x="114171" y="815681"/>
                      <a:pt x="106886" y="795647"/>
                    </a:cubicBezTo>
                    <a:cubicBezTo>
                      <a:pt x="98330" y="772119"/>
                      <a:pt x="83136" y="724395"/>
                      <a:pt x="83136" y="724395"/>
                    </a:cubicBezTo>
                    <a:cubicBezTo>
                      <a:pt x="79177" y="668977"/>
                      <a:pt x="77752" y="613320"/>
                      <a:pt x="71260" y="558141"/>
                    </a:cubicBezTo>
                    <a:cubicBezTo>
                      <a:pt x="69797" y="545709"/>
                      <a:pt x="61443" y="534862"/>
                      <a:pt x="59385" y="522515"/>
                    </a:cubicBezTo>
                    <a:cubicBezTo>
                      <a:pt x="42916" y="423699"/>
                      <a:pt x="53753" y="423103"/>
                      <a:pt x="35634" y="332509"/>
                    </a:cubicBezTo>
                    <a:cubicBezTo>
                      <a:pt x="33179" y="320235"/>
                      <a:pt x="27717" y="308759"/>
                      <a:pt x="23759" y="296884"/>
                    </a:cubicBezTo>
                    <a:cubicBezTo>
                      <a:pt x="19801" y="273133"/>
                      <a:pt x="14064" y="249611"/>
                      <a:pt x="11884" y="225632"/>
                    </a:cubicBezTo>
                    <a:cubicBezTo>
                      <a:pt x="-733" y="86849"/>
                      <a:pt x="8" y="87281"/>
                      <a:pt x="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Freeform 8"/>
              <p:cNvSpPr/>
              <p:nvPr/>
            </p:nvSpPr>
            <p:spPr>
              <a:xfrm>
                <a:off x="7291450" y="1828800"/>
                <a:ext cx="130632" cy="534390"/>
              </a:xfrm>
              <a:custGeom>
                <a:avLst/>
                <a:gdLst>
                  <a:gd name="connsiteX0" fmla="*/ 0 w 95003"/>
                  <a:gd name="connsiteY0" fmla="*/ 534390 h 534390"/>
                  <a:gd name="connsiteX1" fmla="*/ 23751 w 95003"/>
                  <a:gd name="connsiteY1" fmla="*/ 475013 h 534390"/>
                  <a:gd name="connsiteX2" fmla="*/ 47502 w 95003"/>
                  <a:gd name="connsiteY2" fmla="*/ 403761 h 534390"/>
                  <a:gd name="connsiteX3" fmla="*/ 11876 w 95003"/>
                  <a:gd name="connsiteY3" fmla="*/ 237506 h 534390"/>
                  <a:gd name="connsiteX4" fmla="*/ 0 w 95003"/>
                  <a:gd name="connsiteY4" fmla="*/ 201881 h 534390"/>
                  <a:gd name="connsiteX5" fmla="*/ 59377 w 95003"/>
                  <a:gd name="connsiteY5" fmla="*/ 35626 h 534390"/>
                  <a:gd name="connsiteX6" fmla="*/ 95003 w 95003"/>
                  <a:gd name="connsiteY6" fmla="*/ 0 h 53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03" h="534390">
                    <a:moveTo>
                      <a:pt x="0" y="534390"/>
                    </a:moveTo>
                    <a:cubicBezTo>
                      <a:pt x="7917" y="514598"/>
                      <a:pt x="16466" y="495047"/>
                      <a:pt x="23751" y="475013"/>
                    </a:cubicBezTo>
                    <a:cubicBezTo>
                      <a:pt x="32307" y="451485"/>
                      <a:pt x="47502" y="403761"/>
                      <a:pt x="47502" y="403761"/>
                    </a:cubicBezTo>
                    <a:cubicBezTo>
                      <a:pt x="32522" y="283924"/>
                      <a:pt x="45717" y="339028"/>
                      <a:pt x="11876" y="237506"/>
                    </a:cubicBezTo>
                    <a:lnTo>
                      <a:pt x="0" y="201881"/>
                    </a:lnTo>
                    <a:cubicBezTo>
                      <a:pt x="10209" y="120212"/>
                      <a:pt x="-1169" y="96172"/>
                      <a:pt x="59377" y="35626"/>
                    </a:cubicBezTo>
                    <a:lnTo>
                      <a:pt x="95003"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31" name="TextBox 30"/>
            <p:cNvSpPr txBox="1"/>
            <p:nvPr/>
          </p:nvSpPr>
          <p:spPr>
            <a:xfrm>
              <a:off x="7884368" y="3645024"/>
              <a:ext cx="472309" cy="307777"/>
            </a:xfrm>
            <a:prstGeom prst="rect">
              <a:avLst/>
            </a:prstGeom>
            <a:noFill/>
          </p:spPr>
          <p:txBody>
            <a:bodyPr wrap="none" rtlCol="0">
              <a:spAutoFit/>
            </a:bodyPr>
            <a:lstStyle/>
            <a:p>
              <a:pPr fontAlgn="auto">
                <a:spcBef>
                  <a:spcPts val="0"/>
                </a:spcBef>
                <a:spcAft>
                  <a:spcPts val="0"/>
                </a:spcAft>
              </a:pPr>
              <a:r>
                <a:rPr lang="en-US" sz="1400" dirty="0" smtClean="0">
                  <a:solidFill>
                    <a:srgbClr val="FF0000"/>
                  </a:solidFill>
                  <a:latin typeface="Arial Rounded MT Bold" panose="020F0704030504030204" pitchFamily="34" charset="0"/>
                  <a:ea typeface="+mn-ea"/>
                </a:rPr>
                <a:t>C.2</a:t>
              </a:r>
              <a:endParaRPr lang="en-US" sz="1400" dirty="0">
                <a:solidFill>
                  <a:srgbClr val="FF0000"/>
                </a:solidFill>
                <a:latin typeface="Arial Rounded MT Bold" panose="020F0704030504030204" pitchFamily="34" charset="0"/>
                <a:ea typeface="+mn-ea"/>
              </a:endParaRPr>
            </a:p>
          </p:txBody>
        </p:sp>
        <p:sp>
          <p:nvSpPr>
            <p:cNvPr id="32" name="TextBox 31"/>
            <p:cNvSpPr txBox="1"/>
            <p:nvPr/>
          </p:nvSpPr>
          <p:spPr>
            <a:xfrm>
              <a:off x="8101188" y="3361669"/>
              <a:ext cx="587340" cy="307777"/>
            </a:xfrm>
            <a:prstGeom prst="rect">
              <a:avLst/>
            </a:prstGeom>
            <a:noFill/>
          </p:spPr>
          <p:txBody>
            <a:bodyPr wrap="none" rtlCol="0">
              <a:spAutoFit/>
            </a:bodyPr>
            <a:lstStyle/>
            <a:p>
              <a:pPr fontAlgn="auto">
                <a:spcBef>
                  <a:spcPts val="0"/>
                </a:spcBef>
                <a:spcAft>
                  <a:spcPts val="0"/>
                </a:spcAft>
              </a:pPr>
              <a:r>
                <a:rPr lang="en-US" sz="1400" dirty="0" smtClean="0">
                  <a:solidFill>
                    <a:srgbClr val="FF0000"/>
                  </a:solidFill>
                  <a:latin typeface="Arial Rounded MT Bold" panose="020F0704030504030204" pitchFamily="34" charset="0"/>
                  <a:ea typeface="+mn-ea"/>
                </a:rPr>
                <a:t>N.67</a:t>
              </a:r>
              <a:endParaRPr lang="en-US" sz="1400" dirty="0">
                <a:solidFill>
                  <a:srgbClr val="FF0000"/>
                </a:solidFill>
                <a:latin typeface="Arial Rounded MT Bold" panose="020F0704030504030204" pitchFamily="34" charset="0"/>
                <a:ea typeface="+mn-ea"/>
              </a:endParaRPr>
            </a:p>
          </p:txBody>
        </p:sp>
        <p:sp>
          <p:nvSpPr>
            <p:cNvPr id="33" name="TextBox 32"/>
            <p:cNvSpPr txBox="1"/>
            <p:nvPr/>
          </p:nvSpPr>
          <p:spPr>
            <a:xfrm>
              <a:off x="7110196" y="3447348"/>
              <a:ext cx="548868" cy="307777"/>
            </a:xfrm>
            <a:prstGeom prst="rect">
              <a:avLst/>
            </a:prstGeom>
            <a:noFill/>
          </p:spPr>
          <p:txBody>
            <a:bodyPr wrap="none" rtlCol="0">
              <a:spAutoFit/>
            </a:bodyPr>
            <a:lstStyle/>
            <a:p>
              <a:pPr fontAlgn="auto">
                <a:spcBef>
                  <a:spcPts val="0"/>
                </a:spcBef>
                <a:spcAft>
                  <a:spcPts val="0"/>
                </a:spcAft>
              </a:pPr>
              <a:r>
                <a:rPr lang="en-US" sz="1400" dirty="0" smtClean="0">
                  <a:solidFill>
                    <a:srgbClr val="FF0000"/>
                  </a:solidFill>
                  <a:latin typeface="Arial Rounded MT Bold" panose="020F0704030504030204" pitchFamily="34" charset="0"/>
                  <a:ea typeface="+mn-ea"/>
                </a:rPr>
                <a:t>P.17</a:t>
              </a:r>
              <a:endParaRPr lang="en-US" sz="1400" dirty="0">
                <a:solidFill>
                  <a:srgbClr val="FF0000"/>
                </a:solidFill>
                <a:latin typeface="Arial Rounded MT Bold" panose="020F0704030504030204" pitchFamily="34" charset="0"/>
                <a:ea typeface="+mn-ea"/>
              </a:endParaRPr>
            </a:p>
          </p:txBody>
        </p:sp>
        <p:sp>
          <p:nvSpPr>
            <p:cNvPr id="34" name="TextBox 33"/>
            <p:cNvSpPr txBox="1"/>
            <p:nvPr/>
          </p:nvSpPr>
          <p:spPr>
            <a:xfrm>
              <a:off x="7446442" y="2662198"/>
              <a:ext cx="548868" cy="307777"/>
            </a:xfrm>
            <a:prstGeom prst="rect">
              <a:avLst/>
            </a:prstGeom>
            <a:noFill/>
          </p:spPr>
          <p:txBody>
            <a:bodyPr wrap="none" rtlCol="0">
              <a:spAutoFit/>
            </a:bodyPr>
            <a:lstStyle/>
            <a:p>
              <a:pPr fontAlgn="auto">
                <a:spcBef>
                  <a:spcPts val="0"/>
                </a:spcBef>
                <a:spcAft>
                  <a:spcPts val="0"/>
                </a:spcAft>
              </a:pPr>
              <a:r>
                <a:rPr lang="en-US" sz="1400" dirty="0" smtClean="0">
                  <a:solidFill>
                    <a:srgbClr val="FF0000"/>
                  </a:solidFill>
                  <a:latin typeface="Arial Rounded MT Bold" panose="020F0704030504030204" pitchFamily="34" charset="0"/>
                  <a:ea typeface="+mn-ea"/>
                </a:rPr>
                <a:t>Y.16</a:t>
              </a:r>
              <a:endParaRPr lang="en-US" sz="1400" dirty="0">
                <a:solidFill>
                  <a:srgbClr val="FF0000"/>
                </a:solidFill>
                <a:latin typeface="Arial Rounded MT Bold" panose="020F0704030504030204" pitchFamily="34" charset="0"/>
                <a:ea typeface="+mn-ea"/>
              </a:endParaRPr>
            </a:p>
          </p:txBody>
        </p:sp>
        <p:sp>
          <p:nvSpPr>
            <p:cNvPr id="35" name="Isosceles Triangle 34"/>
            <p:cNvSpPr/>
            <p:nvPr/>
          </p:nvSpPr>
          <p:spPr>
            <a:xfrm>
              <a:off x="7841581" y="3781660"/>
              <a:ext cx="169551" cy="15388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6" name="Isosceles Triangle 35"/>
            <p:cNvSpPr/>
            <p:nvPr/>
          </p:nvSpPr>
          <p:spPr>
            <a:xfrm>
              <a:off x="8002849" y="3463504"/>
              <a:ext cx="169551" cy="15388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7" name="Isosceles Triangle 36"/>
            <p:cNvSpPr/>
            <p:nvPr/>
          </p:nvSpPr>
          <p:spPr>
            <a:xfrm>
              <a:off x="7524328" y="3310862"/>
              <a:ext cx="169551" cy="15388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8" name="Isosceles Triangle 37"/>
            <p:cNvSpPr/>
            <p:nvPr/>
          </p:nvSpPr>
          <p:spPr>
            <a:xfrm>
              <a:off x="7927498" y="2708920"/>
              <a:ext cx="169551" cy="15388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41" name="Up Arrow 40"/>
          <p:cNvSpPr/>
          <p:nvPr/>
        </p:nvSpPr>
        <p:spPr>
          <a:xfrm>
            <a:off x="8333739" y="3744023"/>
            <a:ext cx="126693" cy="346829"/>
          </a:xfrm>
          <a:prstGeom prst="upArrow">
            <a:avLst>
              <a:gd name="adj1" fmla="val 50000"/>
              <a:gd name="adj2" fmla="val 92656"/>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2" name="TextBox 41"/>
          <p:cNvSpPr txBox="1"/>
          <p:nvPr/>
        </p:nvSpPr>
        <p:spPr>
          <a:xfrm>
            <a:off x="8203528" y="3425529"/>
            <a:ext cx="357790"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onstantia"/>
                <a:ea typeface="+mn-ea"/>
              </a:rPr>
              <a:t>N</a:t>
            </a:r>
            <a:endParaRPr lang="en-US" dirty="0">
              <a:solidFill>
                <a:prstClr val="black"/>
              </a:solidFill>
              <a:latin typeface="Constantia"/>
              <a:ea typeface="+mn-ea"/>
            </a:endParaRPr>
          </a:p>
        </p:txBody>
      </p:sp>
    </p:spTree>
    <p:extLst>
      <p:ext uri="{BB962C8B-B14F-4D97-AF65-F5344CB8AC3E}">
        <p14:creationId xmlns:p14="http://schemas.microsoft.com/office/powerpoint/2010/main" val="5105604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0" y="1"/>
            <a:ext cx="9144000" cy="714928"/>
          </a:xfrm>
          <a:prstGeom prst="rect">
            <a:avLst/>
          </a:prstGeom>
          <a:noFill/>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lvl="1" algn="ctr" fontAlgn="auto">
              <a:spcAft>
                <a:spcPts val="0"/>
              </a:spcAft>
            </a:pPr>
            <a:r>
              <a:rPr lang="en-US" altLang="ja-JP" sz="44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Findings</a:t>
            </a:r>
            <a:endParaRPr lang="en-US" sz="44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 name="Rectangle 1"/>
          <p:cNvSpPr/>
          <p:nvPr/>
        </p:nvSpPr>
        <p:spPr>
          <a:xfrm>
            <a:off x="251520" y="692696"/>
            <a:ext cx="8712968" cy="6001643"/>
          </a:xfrm>
          <a:prstGeom prst="rect">
            <a:avLst/>
          </a:prstGeom>
        </p:spPr>
        <p:txBody>
          <a:bodyPr wrap="square">
            <a:spAutoFit/>
          </a:bodyPr>
          <a:lstStyle/>
          <a:p>
            <a:pPr marL="285750" indent="-285750" fontAlgn="auto">
              <a:spcBef>
                <a:spcPts val="0"/>
              </a:spcBef>
              <a:spcAft>
                <a:spcPts val="0"/>
              </a:spcAft>
              <a:buFont typeface="Wingdings" panose="05000000000000000000" pitchFamily="2" charset="2"/>
              <a:buChar char="Ø"/>
            </a:pPr>
            <a:r>
              <a:rPr lang="en-US" altLang="ja-JP" sz="2400" dirty="0">
                <a:solidFill>
                  <a:prstClr val="black">
                    <a:lumMod val="75000"/>
                    <a:lumOff val="25000"/>
                  </a:prstClr>
                </a:solidFill>
                <a:latin typeface="Arial Rounded MT Bold" panose="020F0704030504030204" pitchFamily="34" charset="0"/>
                <a:ea typeface="HGP明朝E"/>
              </a:rPr>
              <a:t>Changes in the projected river discharge at the C.2 station, </a:t>
            </a:r>
            <a:r>
              <a:rPr lang="en-US" altLang="ja-JP" sz="2400" dirty="0" err="1">
                <a:solidFill>
                  <a:prstClr val="black">
                    <a:lumMod val="75000"/>
                    <a:lumOff val="25000"/>
                  </a:prstClr>
                </a:solidFill>
                <a:latin typeface="Arial Rounded MT Bold" panose="020F0704030504030204" pitchFamily="34" charset="0"/>
                <a:ea typeface="HGP明朝E"/>
              </a:rPr>
              <a:t>Nakorn</a:t>
            </a:r>
            <a:r>
              <a:rPr lang="en-US" altLang="ja-JP" sz="2400" dirty="0">
                <a:solidFill>
                  <a:prstClr val="black">
                    <a:lumMod val="75000"/>
                    <a:lumOff val="25000"/>
                  </a:prstClr>
                </a:solidFill>
                <a:latin typeface="Arial Rounded MT Bold" panose="020F0704030504030204" pitchFamily="34" charset="0"/>
                <a:ea typeface="HGP明朝E"/>
              </a:rPr>
              <a:t> </a:t>
            </a:r>
            <a:r>
              <a:rPr lang="en-US" altLang="ja-JP" sz="2400" dirty="0" err="1">
                <a:solidFill>
                  <a:prstClr val="black">
                    <a:lumMod val="75000"/>
                    <a:lumOff val="25000"/>
                  </a:prstClr>
                </a:solidFill>
                <a:latin typeface="Arial Rounded MT Bold" panose="020F0704030504030204" pitchFamily="34" charset="0"/>
                <a:ea typeface="HGP明朝E"/>
              </a:rPr>
              <a:t>Sawan</a:t>
            </a:r>
            <a:r>
              <a:rPr lang="en-US" altLang="ja-JP" sz="2400" dirty="0">
                <a:solidFill>
                  <a:prstClr val="black">
                    <a:lumMod val="75000"/>
                    <a:lumOff val="25000"/>
                  </a:prstClr>
                </a:solidFill>
                <a:latin typeface="Arial Rounded MT Bold" panose="020F0704030504030204" pitchFamily="34" charset="0"/>
                <a:ea typeface="HGP明朝E"/>
              </a:rPr>
              <a:t> province can be concluded </a:t>
            </a:r>
            <a:r>
              <a:rPr lang="en-US" altLang="ja-JP" sz="2400" dirty="0" smtClean="0">
                <a:solidFill>
                  <a:prstClr val="black">
                    <a:lumMod val="75000"/>
                    <a:lumOff val="25000"/>
                  </a:prstClr>
                </a:solidFill>
                <a:latin typeface="Arial Rounded MT Bold" panose="020F0704030504030204" pitchFamily="34" charset="0"/>
                <a:ea typeface="HGP明朝E"/>
              </a:rPr>
              <a:t>that</a:t>
            </a:r>
          </a:p>
          <a:p>
            <a:pPr fontAlgn="auto">
              <a:spcBef>
                <a:spcPts val="0"/>
              </a:spcBef>
              <a:spcAft>
                <a:spcPts val="0"/>
              </a:spcAft>
            </a:pPr>
            <a:r>
              <a:rPr lang="en-US" altLang="ja-JP" sz="2400" dirty="0" smtClean="0">
                <a:latin typeface="Arial Rounded MT Bold" panose="020F0704030504030204" pitchFamily="34" charset="0"/>
                <a:ea typeface="HGP明朝E"/>
              </a:rPr>
              <a:t> </a:t>
            </a:r>
          </a:p>
          <a:p>
            <a:pPr marL="342900" indent="-342900" fontAlgn="auto">
              <a:spcBef>
                <a:spcPts val="0"/>
              </a:spcBef>
              <a:spcAft>
                <a:spcPts val="0"/>
              </a:spcAft>
              <a:buFontTx/>
              <a:buAutoNum type="arabicParenR"/>
            </a:pPr>
            <a:r>
              <a:rPr lang="en-US" altLang="ja-JP" sz="2400" dirty="0" smtClean="0">
                <a:latin typeface="Arial Rounded MT Bold" panose="020F0704030504030204" pitchFamily="34" charset="0"/>
                <a:ea typeface="HGP明朝E"/>
              </a:rPr>
              <a:t>the </a:t>
            </a:r>
            <a:r>
              <a:rPr lang="en-US" altLang="ja-JP" sz="2400" dirty="0">
                <a:latin typeface="Arial Rounded MT Bold" panose="020F0704030504030204" pitchFamily="34" charset="0"/>
                <a:ea typeface="HGP明朝E"/>
              </a:rPr>
              <a:t>mean annual discharge tends to increase in both near future and future projection </a:t>
            </a:r>
            <a:r>
              <a:rPr lang="en-US" altLang="ja-JP" sz="2400" dirty="0" smtClean="0">
                <a:latin typeface="Arial Rounded MT Bold" panose="020F0704030504030204" pitchFamily="34" charset="0"/>
                <a:ea typeface="HGP明朝E"/>
              </a:rPr>
              <a:t>periods;  </a:t>
            </a:r>
          </a:p>
          <a:p>
            <a:pPr fontAlgn="auto">
              <a:spcBef>
                <a:spcPts val="0"/>
              </a:spcBef>
              <a:spcAft>
                <a:spcPts val="0"/>
              </a:spcAft>
            </a:pPr>
            <a:r>
              <a:rPr lang="en-US" altLang="ja-JP" sz="2400" dirty="0" smtClean="0">
                <a:latin typeface="Arial Rounded MT Bold" panose="020F0704030504030204" pitchFamily="34" charset="0"/>
                <a:ea typeface="HGP明朝E"/>
              </a:rPr>
              <a:t>2</a:t>
            </a:r>
            <a:r>
              <a:rPr lang="en-US" altLang="ja-JP" sz="2400" dirty="0">
                <a:latin typeface="Arial Rounded MT Bold" panose="020F0704030504030204" pitchFamily="34" charset="0"/>
                <a:ea typeface="HGP明朝E"/>
              </a:rPr>
              <a:t>) during a dry season the tendency of low flow in the near future period leads to </a:t>
            </a:r>
            <a:r>
              <a:rPr lang="en-US" altLang="ja-JP" sz="2400" dirty="0" smtClean="0">
                <a:latin typeface="Arial Rounded MT Bold" panose="020F0704030504030204" pitchFamily="34" charset="0"/>
                <a:ea typeface="HGP明朝E"/>
              </a:rPr>
              <a:t>decrease; and </a:t>
            </a:r>
          </a:p>
          <a:p>
            <a:pPr fontAlgn="auto">
              <a:spcBef>
                <a:spcPts val="0"/>
              </a:spcBef>
              <a:spcAft>
                <a:spcPts val="0"/>
              </a:spcAft>
            </a:pPr>
            <a:r>
              <a:rPr lang="en-US" altLang="ja-JP" sz="2400" dirty="0" smtClean="0">
                <a:latin typeface="Arial Rounded MT Bold" panose="020F0704030504030204" pitchFamily="34" charset="0"/>
                <a:ea typeface="HGP明朝E"/>
              </a:rPr>
              <a:t>3) GEV </a:t>
            </a:r>
            <a:r>
              <a:rPr lang="en-US" altLang="ja-JP" sz="2400" dirty="0">
                <a:latin typeface="Arial Rounded MT Bold" panose="020F0704030504030204" pitchFamily="34" charset="0"/>
                <a:ea typeface="HGP明朝E"/>
              </a:rPr>
              <a:t>was applied for flood frequency analysis which indicates that flooding frequency has increased, leading high flood risk in the future. </a:t>
            </a:r>
            <a:endParaRPr lang="en-US" altLang="ja-JP" sz="2400" dirty="0" smtClean="0">
              <a:latin typeface="Arial Rounded MT Bold" panose="020F0704030504030204" pitchFamily="34" charset="0"/>
              <a:ea typeface="HGP明朝E"/>
            </a:endParaRPr>
          </a:p>
          <a:p>
            <a:pPr fontAlgn="auto">
              <a:spcBef>
                <a:spcPts val="0"/>
              </a:spcBef>
              <a:spcAft>
                <a:spcPts val="0"/>
              </a:spcAft>
            </a:pPr>
            <a:endParaRPr lang="en-US" altLang="ja-JP" sz="2400" dirty="0" smtClean="0">
              <a:solidFill>
                <a:prstClr val="black">
                  <a:lumMod val="75000"/>
                  <a:lumOff val="25000"/>
                </a:prstClr>
              </a:solidFill>
              <a:latin typeface="Arial Rounded MT Bold" panose="020F0704030504030204" pitchFamily="34" charset="0"/>
              <a:ea typeface="HGP明朝E"/>
            </a:endParaRPr>
          </a:p>
          <a:p>
            <a:pPr marL="285750" indent="-285750" fontAlgn="auto">
              <a:spcBef>
                <a:spcPts val="0"/>
              </a:spcBef>
              <a:spcAft>
                <a:spcPts val="0"/>
              </a:spcAft>
              <a:buFont typeface="Wingdings" panose="05000000000000000000" pitchFamily="2" charset="2"/>
              <a:buChar char="Ø"/>
            </a:pPr>
            <a:r>
              <a:rPr lang="en-US" altLang="ja-JP" sz="2400" dirty="0" smtClean="0">
                <a:solidFill>
                  <a:prstClr val="black">
                    <a:lumMod val="75000"/>
                    <a:lumOff val="25000"/>
                  </a:prstClr>
                </a:solidFill>
                <a:latin typeface="Arial Rounded MT Bold" panose="020F0704030504030204" pitchFamily="34" charset="0"/>
                <a:ea typeface="HGP明朝E"/>
              </a:rPr>
              <a:t>Flood </a:t>
            </a:r>
            <a:r>
              <a:rPr lang="en-US" altLang="ja-JP" sz="2400" dirty="0">
                <a:solidFill>
                  <a:prstClr val="black">
                    <a:lumMod val="75000"/>
                    <a:lumOff val="25000"/>
                  </a:prstClr>
                </a:solidFill>
                <a:latin typeface="Arial Rounded MT Bold" panose="020F0704030504030204" pitchFamily="34" charset="0"/>
                <a:ea typeface="HGP明朝E"/>
              </a:rPr>
              <a:t>in the basin will have more severity; especially in the near future (2015-2043) the magnitude of 80-year return period flood (5,034 m</a:t>
            </a:r>
            <a:r>
              <a:rPr lang="en-US" altLang="ja-JP" sz="2400" baseline="30000" dirty="0">
                <a:solidFill>
                  <a:prstClr val="black">
                    <a:lumMod val="75000"/>
                    <a:lumOff val="25000"/>
                  </a:prstClr>
                </a:solidFill>
                <a:latin typeface="Arial Rounded MT Bold" panose="020F0704030504030204" pitchFamily="34" charset="0"/>
                <a:ea typeface="HGP明朝E"/>
              </a:rPr>
              <a:t>3</a:t>
            </a:r>
            <a:r>
              <a:rPr lang="en-US" altLang="ja-JP" sz="2400" dirty="0">
                <a:solidFill>
                  <a:prstClr val="black">
                    <a:lumMod val="75000"/>
                    <a:lumOff val="25000"/>
                  </a:prstClr>
                </a:solidFill>
                <a:latin typeface="Arial Rounded MT Bold" panose="020F0704030504030204" pitchFamily="34" charset="0"/>
                <a:ea typeface="HGP明朝E"/>
              </a:rPr>
              <a:t>/s) is greater than the devastating 2013 Thai flood (4,686 m</a:t>
            </a:r>
            <a:r>
              <a:rPr lang="en-US" altLang="ja-JP" sz="2400" baseline="30000" dirty="0">
                <a:solidFill>
                  <a:prstClr val="black">
                    <a:lumMod val="75000"/>
                    <a:lumOff val="25000"/>
                  </a:prstClr>
                </a:solidFill>
                <a:latin typeface="Arial Rounded MT Bold" panose="020F0704030504030204" pitchFamily="34" charset="0"/>
                <a:ea typeface="HGP明朝E"/>
              </a:rPr>
              <a:t>3</a:t>
            </a:r>
            <a:r>
              <a:rPr lang="en-US" altLang="ja-JP" sz="2400" dirty="0">
                <a:solidFill>
                  <a:prstClr val="black">
                    <a:lumMod val="75000"/>
                    <a:lumOff val="25000"/>
                  </a:prstClr>
                </a:solidFill>
                <a:latin typeface="Arial Rounded MT Bold" panose="020F0704030504030204" pitchFamily="34" charset="0"/>
                <a:ea typeface="HGP明朝E"/>
              </a:rPr>
              <a:t>/s). </a:t>
            </a:r>
            <a:r>
              <a:rPr lang="en-US" altLang="ja-JP" sz="2400" dirty="0" smtClean="0">
                <a:solidFill>
                  <a:prstClr val="black">
                    <a:lumMod val="75000"/>
                    <a:lumOff val="25000"/>
                  </a:prstClr>
                </a:solidFill>
                <a:latin typeface="Arial Rounded MT Bold" panose="020F0704030504030204" pitchFamily="34" charset="0"/>
                <a:ea typeface="HGP明朝E"/>
              </a:rPr>
              <a:t>Therefore</a:t>
            </a:r>
            <a:r>
              <a:rPr lang="en-US" altLang="ja-JP" sz="2400" dirty="0">
                <a:solidFill>
                  <a:prstClr val="black">
                    <a:lumMod val="75000"/>
                    <a:lumOff val="25000"/>
                  </a:prstClr>
                </a:solidFill>
                <a:latin typeface="Arial Rounded MT Bold" panose="020F0704030504030204" pitchFamily="34" charset="0"/>
                <a:ea typeface="HGP明朝E"/>
              </a:rPr>
              <a:t>, adaptation measures to protect damages of flood in the country are critical to accomplish.</a:t>
            </a:r>
            <a:endParaRPr lang="ja-JP" altLang="en-US" sz="2400" dirty="0">
              <a:solidFill>
                <a:prstClr val="black">
                  <a:lumMod val="75000"/>
                  <a:lumOff val="25000"/>
                </a:prstClr>
              </a:solidFill>
              <a:latin typeface="Arial Rounded MT Bold" panose="020F0704030504030204" pitchFamily="34" charset="0"/>
              <a:ea typeface="HGP明朝E"/>
            </a:endParaRPr>
          </a:p>
        </p:txBody>
      </p:sp>
    </p:spTree>
    <p:extLst>
      <p:ext uri="{BB962C8B-B14F-4D97-AF65-F5344CB8AC3E}">
        <p14:creationId xmlns:p14="http://schemas.microsoft.com/office/powerpoint/2010/main" val="6070378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32856"/>
            <a:ext cx="9144000" cy="1676400"/>
          </a:xfrm>
        </p:spPr>
        <p:txBody>
          <a:bodyPr/>
          <a:lstStyle/>
          <a:p>
            <a:pPr>
              <a:lnSpc>
                <a:spcPct val="100000"/>
              </a:lnSpc>
            </a:pPr>
            <a:r>
              <a:rPr lang="en-US" altLang="en-US" sz="4400" dirty="0" smtClean="0">
                <a:latin typeface="Arial Unicode MS" pitchFamily="50" charset="-128"/>
                <a:ea typeface="Arial Unicode MS" pitchFamily="50" charset="-128"/>
                <a:cs typeface="Arial Unicode MS" pitchFamily="50" charset="-128"/>
              </a:rPr>
              <a:t>Future water resources projection </a:t>
            </a:r>
            <a:br>
              <a:rPr lang="en-US" altLang="en-US" sz="4400" dirty="0" smtClean="0">
                <a:latin typeface="Arial Unicode MS" pitchFamily="50" charset="-128"/>
                <a:ea typeface="Arial Unicode MS" pitchFamily="50" charset="-128"/>
                <a:cs typeface="Arial Unicode MS" pitchFamily="50" charset="-128"/>
              </a:rPr>
            </a:br>
            <a:r>
              <a:rPr lang="en-US" altLang="en-US" sz="4400" dirty="0" smtClean="0">
                <a:latin typeface="Arial Unicode MS" pitchFamily="50" charset="-128"/>
                <a:ea typeface="Arial Unicode MS" pitchFamily="50" charset="-128"/>
                <a:cs typeface="Arial Unicode MS" pitchFamily="50" charset="-128"/>
              </a:rPr>
              <a:t>in </a:t>
            </a:r>
            <a:r>
              <a:rPr lang="en-US" altLang="ja-JP" sz="4400" dirty="0" smtClean="0">
                <a:latin typeface="Arial Unicode MS" pitchFamily="50" charset="-128"/>
                <a:ea typeface="Arial Unicode MS" pitchFamily="50" charset="-128"/>
                <a:cs typeface="Arial Unicode MS" pitchFamily="50" charset="-128"/>
              </a:rPr>
              <a:t>the </a:t>
            </a:r>
            <a:r>
              <a:rPr lang="en-US" altLang="ja-JP" sz="4400" dirty="0">
                <a:latin typeface="Arial Unicode MS" pitchFamily="50" charset="-128"/>
                <a:ea typeface="Arial Unicode MS" pitchFamily="50" charset="-128"/>
                <a:cs typeface="Arial Unicode MS" pitchFamily="50" charset="-128"/>
              </a:rPr>
              <a:t>Indochina </a:t>
            </a:r>
            <a:r>
              <a:rPr lang="en-US" altLang="ja-JP" sz="4400" dirty="0" smtClean="0">
                <a:latin typeface="Arial Unicode MS" pitchFamily="50" charset="-128"/>
                <a:ea typeface="Arial Unicode MS" pitchFamily="50" charset="-128"/>
                <a:cs typeface="Arial Unicode MS" pitchFamily="50" charset="-128"/>
              </a:rPr>
              <a:t>Peninsula</a:t>
            </a:r>
            <a:endParaRPr kumimoji="1" lang="ja-JP" altLang="en-US" sz="4400" dirty="0">
              <a:latin typeface="Arial Unicode MS" pitchFamily="50" charset="-128"/>
              <a:ea typeface="Arial Unicode MS" pitchFamily="50" charset="-128"/>
              <a:cs typeface="Arial Unicode MS" pitchFamily="50" charset="-128"/>
            </a:endParaRPr>
          </a:p>
        </p:txBody>
      </p:sp>
      <p:sp>
        <p:nvSpPr>
          <p:cNvPr id="3" name="スライド番号プレースホルダー 2"/>
          <p:cNvSpPr>
            <a:spLocks noGrp="1"/>
          </p:cNvSpPr>
          <p:nvPr>
            <p:ph type="sldNum" sz="quarter" idx="12"/>
          </p:nvPr>
        </p:nvSpPr>
        <p:spPr/>
        <p:txBody>
          <a:bodyPr/>
          <a:lstStyle/>
          <a:p>
            <a:fld id="{11B39FA3-C061-439E-B7DB-E1E635BAAD2A}" type="slidenum">
              <a:rPr lang="ja-JP" altLang="en-US" smtClean="0">
                <a:solidFill>
                  <a:srgbClr val="099BDD"/>
                </a:solidFill>
              </a:rPr>
              <a:pPr/>
              <a:t>49</a:t>
            </a:fld>
            <a:endParaRPr lang="ja-JP" altLang="en-US">
              <a:solidFill>
                <a:srgbClr val="099BDD"/>
              </a:solidFill>
            </a:endParaRPr>
          </a:p>
        </p:txBody>
      </p:sp>
      <p:sp>
        <p:nvSpPr>
          <p:cNvPr id="4" name="テキスト ボックス 3"/>
          <p:cNvSpPr txBox="1"/>
          <p:nvPr/>
        </p:nvSpPr>
        <p:spPr>
          <a:xfrm>
            <a:off x="2267744" y="5786100"/>
            <a:ext cx="6624736" cy="523220"/>
          </a:xfrm>
          <a:prstGeom prst="rect">
            <a:avLst/>
          </a:prstGeom>
          <a:noFill/>
        </p:spPr>
        <p:txBody>
          <a:bodyPr wrap="square" rtlCol="0">
            <a:spAutoFit/>
          </a:bodyPr>
          <a:lstStyle/>
          <a:p>
            <a:r>
              <a:rPr lang="en-US" altLang="ja-JP" sz="2800" dirty="0" smtClean="0"/>
              <a:t>Duong </a:t>
            </a:r>
            <a:r>
              <a:rPr lang="en-US" altLang="ja-JP" sz="2800" dirty="0" err="1" smtClean="0"/>
              <a:t>Duc</a:t>
            </a:r>
            <a:r>
              <a:rPr lang="en-US" altLang="ja-JP" sz="2800" dirty="0" smtClean="0"/>
              <a:t> </a:t>
            </a:r>
            <a:r>
              <a:rPr lang="en-US" altLang="ja-JP" sz="2800" dirty="0" err="1" smtClean="0"/>
              <a:t>Toan</a:t>
            </a:r>
            <a:r>
              <a:rPr lang="en-US" altLang="ja-JP" sz="2800" dirty="0" smtClean="0"/>
              <a:t> </a:t>
            </a:r>
            <a:r>
              <a:rPr kumimoji="1" lang="en-US" altLang="ja-JP" sz="2800" dirty="0" smtClean="0"/>
              <a:t>and </a:t>
            </a:r>
            <a:r>
              <a:rPr kumimoji="1" lang="en-US" altLang="ja-JP" sz="2800" dirty="0" err="1" smtClean="0"/>
              <a:t>Yasuto</a:t>
            </a:r>
            <a:r>
              <a:rPr kumimoji="1" lang="en-US" altLang="ja-JP" sz="2800" dirty="0" smtClean="0"/>
              <a:t> Tachikawa</a:t>
            </a:r>
            <a:endParaRPr kumimoji="1" lang="ja-JP" altLang="en-US"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315842"/>
            <a:ext cx="1747680" cy="2061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11088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右矢印 12"/>
          <p:cNvSpPr/>
          <p:nvPr/>
        </p:nvSpPr>
        <p:spPr>
          <a:xfrm>
            <a:off x="2595396" y="2565759"/>
            <a:ext cx="2051720" cy="1152128"/>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ja-JP" sz="2400" dirty="0" smtClean="0">
                <a:solidFill>
                  <a:srgbClr val="FFFFFF"/>
                </a:solidFill>
              </a:rPr>
              <a:t>GCM results</a:t>
            </a:r>
            <a:endParaRPr lang="ja-JP" altLang="en-US" sz="2400" dirty="0">
              <a:solidFill>
                <a:srgbClr val="FFFFFF"/>
              </a:solidFill>
            </a:endParaRPr>
          </a:p>
        </p:txBody>
      </p:sp>
      <p:sp>
        <p:nvSpPr>
          <p:cNvPr id="5" name="タイトル 4"/>
          <p:cNvSpPr>
            <a:spLocks noGrp="1"/>
          </p:cNvSpPr>
          <p:nvPr>
            <p:ph type="title"/>
          </p:nvPr>
        </p:nvSpPr>
        <p:spPr/>
        <p:txBody>
          <a:bodyPr/>
          <a:lstStyle/>
          <a:p>
            <a:r>
              <a:rPr kumimoji="1" lang="en-US" altLang="ja-JP" dirty="0" smtClean="0"/>
              <a:t>Outlook SOUSEI </a:t>
            </a:r>
            <a:r>
              <a:rPr lang="en-US" altLang="ja-JP" dirty="0" smtClean="0"/>
              <a:t>Program</a:t>
            </a:r>
            <a:br>
              <a:rPr lang="en-US" altLang="ja-JP" dirty="0" smtClean="0"/>
            </a:br>
            <a:r>
              <a:rPr kumimoji="1" lang="en-US" altLang="ja-JP" dirty="0" smtClean="0"/>
              <a:t>for 2017</a:t>
            </a:r>
            <a:endParaRPr kumimoji="1" lang="ja-JP" altLang="en-US" dirty="0"/>
          </a:p>
        </p:txBody>
      </p:sp>
      <p:sp>
        <p:nvSpPr>
          <p:cNvPr id="4" name="スライド番号プレースホルダー 3"/>
          <p:cNvSpPr>
            <a:spLocks noGrp="1"/>
          </p:cNvSpPr>
          <p:nvPr>
            <p:ph type="sldNum" sz="quarter" idx="12"/>
          </p:nvPr>
        </p:nvSpPr>
        <p:spPr/>
        <p:txBody>
          <a:bodyPr/>
          <a:lstStyle/>
          <a:p>
            <a:fld id="{BC453F10-2692-4E82-962F-AF39992C7C21}" type="slidenum">
              <a:rPr lang="ja-JP" altLang="en-US" smtClean="0">
                <a:solidFill>
                  <a:srgbClr val="FFFFFF"/>
                </a:solidFill>
              </a:rPr>
              <a:pPr/>
              <a:t>5</a:t>
            </a:fld>
            <a:endParaRPr lang="ja-JP" altLang="en-US">
              <a:solidFill>
                <a:srgbClr val="FFFFFF"/>
              </a:solidFill>
            </a:endParaRPr>
          </a:p>
        </p:txBody>
      </p:sp>
      <p:graphicFrame>
        <p:nvGraphicFramePr>
          <p:cNvPr id="6" name="図表 5"/>
          <p:cNvGraphicFramePr/>
          <p:nvPr>
            <p:extLst>
              <p:ext uri="{D42A27DB-BD31-4B8C-83A1-F6EECF244321}">
                <p14:modId xmlns:p14="http://schemas.microsoft.com/office/powerpoint/2010/main" val="14436564"/>
              </p:ext>
            </p:extLst>
          </p:nvPr>
        </p:nvGraphicFramePr>
        <p:xfrm>
          <a:off x="0" y="2060848"/>
          <a:ext cx="8590002"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正方形/長方形 6"/>
          <p:cNvSpPr/>
          <p:nvPr/>
        </p:nvSpPr>
        <p:spPr>
          <a:xfrm rot="5400000">
            <a:off x="6394369" y="3802042"/>
            <a:ext cx="4391267" cy="1200329"/>
          </a:xfrm>
          <a:prstGeom prst="rect">
            <a:avLst/>
          </a:prstGeom>
        </p:spPr>
        <p:txBody>
          <a:bodyPr wrap="none">
            <a:spAutoFit/>
          </a:bodyPr>
          <a:lstStyle/>
          <a:p>
            <a:r>
              <a:rPr lang="en-US" altLang="ja-JP" sz="7200" dirty="0" smtClean="0">
                <a:solidFill>
                  <a:srgbClr val="2C2C2C">
                    <a:lumMod val="75000"/>
                    <a:lumOff val="25000"/>
                  </a:srgbClr>
                </a:solidFill>
              </a:rPr>
              <a:t>IPCC AR6</a:t>
            </a:r>
            <a:endParaRPr lang="ja-JP" altLang="en-US" sz="7200" dirty="0">
              <a:solidFill>
                <a:srgbClr val="2C2C2C">
                  <a:lumMod val="75000"/>
                  <a:lumOff val="25000"/>
                </a:srgbClr>
              </a:solidFill>
            </a:endParaRPr>
          </a:p>
        </p:txBody>
      </p:sp>
      <p:sp>
        <p:nvSpPr>
          <p:cNvPr id="8" name="正方形/長方形 7"/>
          <p:cNvSpPr/>
          <p:nvPr/>
        </p:nvSpPr>
        <p:spPr>
          <a:xfrm>
            <a:off x="207436" y="6475999"/>
            <a:ext cx="697627" cy="369332"/>
          </a:xfrm>
          <a:prstGeom prst="rect">
            <a:avLst/>
          </a:prstGeom>
        </p:spPr>
        <p:txBody>
          <a:bodyPr wrap="none">
            <a:spAutoFit/>
          </a:bodyPr>
          <a:lstStyle/>
          <a:p>
            <a:r>
              <a:rPr lang="en-US" altLang="ja-JP" dirty="0" smtClean="0">
                <a:solidFill>
                  <a:srgbClr val="2C2C2C">
                    <a:lumMod val="50000"/>
                    <a:lumOff val="50000"/>
                  </a:srgbClr>
                </a:solidFill>
              </a:rPr>
              <a:t>2012</a:t>
            </a:r>
            <a:endParaRPr lang="ja-JP" altLang="en-US" dirty="0">
              <a:solidFill>
                <a:srgbClr val="2C2C2C">
                  <a:lumMod val="50000"/>
                  <a:lumOff val="50000"/>
                </a:srgbClr>
              </a:solidFill>
            </a:endParaRPr>
          </a:p>
        </p:txBody>
      </p:sp>
      <p:sp>
        <p:nvSpPr>
          <p:cNvPr id="9" name="正方形/長方形 8"/>
          <p:cNvSpPr/>
          <p:nvPr/>
        </p:nvSpPr>
        <p:spPr>
          <a:xfrm>
            <a:off x="6804248" y="2967335"/>
            <a:ext cx="870751" cy="461665"/>
          </a:xfrm>
          <a:prstGeom prst="rect">
            <a:avLst/>
          </a:prstGeom>
        </p:spPr>
        <p:txBody>
          <a:bodyPr wrap="none">
            <a:spAutoFit/>
          </a:bodyPr>
          <a:lstStyle/>
          <a:p>
            <a:r>
              <a:rPr lang="en-US" altLang="ja-JP" sz="2400" dirty="0" smtClean="0">
                <a:solidFill>
                  <a:srgbClr val="2C2C2C">
                    <a:lumMod val="50000"/>
                    <a:lumOff val="50000"/>
                  </a:srgbClr>
                </a:solidFill>
              </a:rPr>
              <a:t>2017</a:t>
            </a:r>
            <a:endParaRPr lang="ja-JP" altLang="en-US" sz="2400" dirty="0">
              <a:solidFill>
                <a:srgbClr val="2C2C2C">
                  <a:lumMod val="50000"/>
                  <a:lumOff val="50000"/>
                </a:srgbClr>
              </a:solidFill>
            </a:endParaRPr>
          </a:p>
        </p:txBody>
      </p:sp>
      <p:sp>
        <p:nvSpPr>
          <p:cNvPr id="10" name="正方形/長方形 9"/>
          <p:cNvSpPr/>
          <p:nvPr/>
        </p:nvSpPr>
        <p:spPr>
          <a:xfrm>
            <a:off x="2267744" y="4402206"/>
            <a:ext cx="870751" cy="461665"/>
          </a:xfrm>
          <a:prstGeom prst="rect">
            <a:avLst/>
          </a:prstGeom>
        </p:spPr>
        <p:txBody>
          <a:bodyPr wrap="none">
            <a:spAutoFit/>
          </a:bodyPr>
          <a:lstStyle/>
          <a:p>
            <a:r>
              <a:rPr lang="en-US" altLang="ja-JP" sz="2400" dirty="0" smtClean="0">
                <a:solidFill>
                  <a:srgbClr val="2C2C2C">
                    <a:lumMod val="50000"/>
                    <a:lumOff val="50000"/>
                  </a:srgbClr>
                </a:solidFill>
              </a:rPr>
              <a:t>2014</a:t>
            </a:r>
            <a:endParaRPr lang="ja-JP" altLang="en-US" sz="2400" dirty="0">
              <a:solidFill>
                <a:srgbClr val="2C2C2C">
                  <a:lumMod val="50000"/>
                  <a:lumOff val="50000"/>
                </a:srgbClr>
              </a:solidFill>
            </a:endParaRPr>
          </a:p>
        </p:txBody>
      </p:sp>
      <p:sp>
        <p:nvSpPr>
          <p:cNvPr id="11" name="正方形/長方形 10"/>
          <p:cNvSpPr/>
          <p:nvPr/>
        </p:nvSpPr>
        <p:spPr>
          <a:xfrm>
            <a:off x="4258040" y="3626738"/>
            <a:ext cx="870751" cy="461665"/>
          </a:xfrm>
          <a:prstGeom prst="rect">
            <a:avLst/>
          </a:prstGeom>
        </p:spPr>
        <p:txBody>
          <a:bodyPr wrap="none">
            <a:spAutoFit/>
          </a:bodyPr>
          <a:lstStyle/>
          <a:p>
            <a:r>
              <a:rPr lang="en-US" altLang="ja-JP" sz="2400" dirty="0" smtClean="0">
                <a:solidFill>
                  <a:srgbClr val="2C2C2C">
                    <a:lumMod val="50000"/>
                    <a:lumOff val="50000"/>
                  </a:srgbClr>
                </a:solidFill>
              </a:rPr>
              <a:t>2016</a:t>
            </a:r>
            <a:endParaRPr lang="ja-JP" altLang="en-US" sz="2400" dirty="0">
              <a:solidFill>
                <a:srgbClr val="2C2C2C">
                  <a:lumMod val="50000"/>
                  <a:lumOff val="50000"/>
                </a:srgbClr>
              </a:solidFill>
            </a:endParaRPr>
          </a:p>
        </p:txBody>
      </p:sp>
      <p:sp>
        <p:nvSpPr>
          <p:cNvPr id="12" name="右矢印 11"/>
          <p:cNvSpPr/>
          <p:nvPr/>
        </p:nvSpPr>
        <p:spPr>
          <a:xfrm>
            <a:off x="0" y="3993733"/>
            <a:ext cx="2051720" cy="1152128"/>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ja-JP" sz="2400" dirty="0" smtClean="0">
                <a:solidFill>
                  <a:srgbClr val="FFFFFF"/>
                </a:solidFill>
              </a:rPr>
              <a:t>GCM results</a:t>
            </a:r>
            <a:endParaRPr lang="ja-JP" altLang="en-US" sz="2400" dirty="0">
              <a:solidFill>
                <a:srgbClr val="FFFFFF"/>
              </a:solidFill>
            </a:endParaRPr>
          </a:p>
        </p:txBody>
      </p:sp>
      <p:sp>
        <p:nvSpPr>
          <p:cNvPr id="14" name="正方形/長方形 13"/>
          <p:cNvSpPr/>
          <p:nvPr/>
        </p:nvSpPr>
        <p:spPr>
          <a:xfrm>
            <a:off x="1380507" y="6381328"/>
            <a:ext cx="7727997" cy="461665"/>
          </a:xfrm>
          <a:prstGeom prst="rect">
            <a:avLst/>
          </a:prstGeom>
        </p:spPr>
        <p:txBody>
          <a:bodyPr wrap="square">
            <a:spAutoFit/>
          </a:bodyPr>
          <a:lstStyle/>
          <a:p>
            <a:r>
              <a:rPr lang="en-US" altLang="ja-JP" sz="2400" dirty="0">
                <a:ln w="0"/>
                <a:gradFill>
                  <a:gsLst>
                    <a:gs pos="0">
                      <a:srgbClr val="828288">
                        <a:lumMod val="50000"/>
                      </a:srgbClr>
                    </a:gs>
                    <a:gs pos="50000">
                      <a:srgbClr val="828288"/>
                    </a:gs>
                    <a:gs pos="100000">
                      <a:srgbClr val="828288">
                        <a:lumMod val="60000"/>
                        <a:lumOff val="40000"/>
                      </a:srgbClr>
                    </a:gs>
                  </a:gsLst>
                  <a:lin ang="5400000"/>
                </a:gradFill>
                <a:effectLst>
                  <a:reflection blurRad="6350" stA="53000" endA="300" endPos="35500" dir="5400000" sy="-90000" algn="bl" rotWithShape="0"/>
                </a:effectLst>
              </a:rPr>
              <a:t>natural disasters, water resources and ecosystem</a:t>
            </a:r>
            <a:endParaRPr lang="ja-JP" altLang="en-US" sz="2400" dirty="0">
              <a:ln w="0"/>
              <a:gradFill>
                <a:gsLst>
                  <a:gs pos="0">
                    <a:srgbClr val="828288">
                      <a:lumMod val="50000"/>
                    </a:srgbClr>
                  </a:gs>
                  <a:gs pos="50000">
                    <a:srgbClr val="828288"/>
                  </a:gs>
                  <a:gs pos="100000">
                    <a:srgbClr val="828288">
                      <a:lumMod val="60000"/>
                      <a:lumOff val="40000"/>
                    </a:srgbClr>
                  </a:gs>
                </a:gsLst>
                <a:lin ang="5400000"/>
              </a:gradFill>
              <a:effectLst>
                <a:reflection blurRad="6350" stA="53000" endA="300" endPos="35500" dir="5400000" sy="-90000" algn="bl" rotWithShape="0"/>
              </a:effectLst>
            </a:endParaRPr>
          </a:p>
        </p:txBody>
      </p:sp>
      <p:sp>
        <p:nvSpPr>
          <p:cNvPr id="15" name="テキスト ボックス 24"/>
          <p:cNvSpPr txBox="1">
            <a:spLocks noChangeArrowheads="1"/>
          </p:cNvSpPr>
          <p:nvPr/>
        </p:nvSpPr>
        <p:spPr bwMode="auto">
          <a:xfrm>
            <a:off x="72008" y="3626738"/>
            <a:ext cx="19077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800" dirty="0">
                <a:solidFill>
                  <a:srgbClr val="FF0000"/>
                </a:solidFill>
                <a:latin typeface="Calibri" panose="020F0502020204030204" pitchFamily="34" charset="0"/>
              </a:rPr>
              <a:t>Frist Stage</a:t>
            </a:r>
            <a:endParaRPr lang="ja-JP" altLang="en-US" sz="2800" dirty="0">
              <a:solidFill>
                <a:srgbClr val="FF0000"/>
              </a:solidFill>
              <a:latin typeface="Calibri" panose="020F0502020204030204" pitchFamily="34" charset="0"/>
            </a:endParaRPr>
          </a:p>
        </p:txBody>
      </p:sp>
      <p:sp>
        <p:nvSpPr>
          <p:cNvPr id="16" name="テキスト ボックス 25"/>
          <p:cNvSpPr txBox="1">
            <a:spLocks noChangeArrowheads="1"/>
          </p:cNvSpPr>
          <p:nvPr/>
        </p:nvSpPr>
        <p:spPr bwMode="auto">
          <a:xfrm>
            <a:off x="2618092" y="2132856"/>
            <a:ext cx="22419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800" dirty="0">
                <a:solidFill>
                  <a:srgbClr val="0070C0"/>
                </a:solidFill>
                <a:latin typeface="Calibri" panose="020F0502020204030204" pitchFamily="34" charset="0"/>
              </a:rPr>
              <a:t>Second Stage</a:t>
            </a:r>
            <a:endParaRPr lang="ja-JP" altLang="en-US" sz="2800" dirty="0">
              <a:solidFill>
                <a:srgbClr val="0070C0"/>
              </a:solidFill>
              <a:latin typeface="Calibri" panose="020F0502020204030204" pitchFamily="34" charset="0"/>
            </a:endParaRPr>
          </a:p>
        </p:txBody>
      </p:sp>
    </p:spTree>
    <p:extLst>
      <p:ext uri="{BB962C8B-B14F-4D97-AF65-F5344CB8AC3E}">
        <p14:creationId xmlns:p14="http://schemas.microsoft.com/office/powerpoint/2010/main" val="3141574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18654"/>
            <a:ext cx="3826768" cy="922114"/>
          </a:xfrm>
        </p:spPr>
        <p:txBody>
          <a:bodyPr>
            <a:normAutofit/>
          </a:bodyPr>
          <a:lstStyle/>
          <a:p>
            <a:r>
              <a:rPr lang="en-US" sz="40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Study Area</a:t>
            </a:r>
            <a:endParaRPr lang="en-US" sz="40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188640"/>
            <a:ext cx="4767456" cy="6493605"/>
          </a:xfrm>
          <a:prstGeom prst="rect">
            <a:avLst/>
          </a:prstGeom>
          <a:noFill/>
          <a:ln w="1905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383490" y="1915955"/>
            <a:ext cx="1671112" cy="646331"/>
          </a:xfrm>
          <a:prstGeom prst="rect">
            <a:avLst/>
          </a:prstGeom>
          <a:noFill/>
          <a:ln>
            <a:solidFill>
              <a:schemeClr val="tx1"/>
            </a:solidFill>
          </a:ln>
        </p:spPr>
        <p:txBody>
          <a:bodyPr wrap="square" rtlCol="0">
            <a:spAutoFit/>
          </a:bodyPr>
          <a:lstStyle/>
          <a:p>
            <a:r>
              <a:rPr lang="en-US" dirty="0">
                <a:solidFill>
                  <a:srgbClr val="000000"/>
                </a:solidFill>
                <a:latin typeface="Arial"/>
                <a:cs typeface="Times New Roman" pitchFamily="18" charset="0"/>
              </a:rPr>
              <a:t>Red River basin</a:t>
            </a:r>
          </a:p>
        </p:txBody>
      </p:sp>
      <p:cxnSp>
        <p:nvCxnSpPr>
          <p:cNvPr id="7" name="Straight Arrow Connector 6"/>
          <p:cNvCxnSpPr/>
          <p:nvPr/>
        </p:nvCxnSpPr>
        <p:spPr>
          <a:xfrm flipH="1">
            <a:off x="7858472" y="2611139"/>
            <a:ext cx="450235" cy="4578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948264" y="4726885"/>
            <a:ext cx="1676400" cy="646331"/>
          </a:xfrm>
          <a:prstGeom prst="rect">
            <a:avLst/>
          </a:prstGeom>
          <a:noFill/>
          <a:ln>
            <a:solidFill>
              <a:schemeClr val="tx1"/>
            </a:solidFill>
          </a:ln>
        </p:spPr>
        <p:txBody>
          <a:bodyPr wrap="square" rtlCol="0">
            <a:spAutoFit/>
          </a:bodyPr>
          <a:lstStyle/>
          <a:p>
            <a:r>
              <a:rPr lang="en-US" dirty="0">
                <a:solidFill>
                  <a:srgbClr val="000000"/>
                </a:solidFill>
                <a:latin typeface="Arial"/>
                <a:cs typeface="Times New Roman" pitchFamily="18" charset="0"/>
              </a:rPr>
              <a:t>Mekong River basin</a:t>
            </a:r>
          </a:p>
        </p:txBody>
      </p:sp>
      <p:cxnSp>
        <p:nvCxnSpPr>
          <p:cNvPr id="10" name="Straight Arrow Connector 9"/>
          <p:cNvCxnSpPr>
            <a:stCxn id="9" idx="0"/>
          </p:cNvCxnSpPr>
          <p:nvPr/>
        </p:nvCxnSpPr>
        <p:spPr>
          <a:xfrm flipH="1" flipV="1">
            <a:off x="7380312" y="4283642"/>
            <a:ext cx="406152" cy="44324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499992" y="5590981"/>
            <a:ext cx="1659652" cy="646331"/>
          </a:xfrm>
          <a:prstGeom prst="rect">
            <a:avLst/>
          </a:prstGeom>
          <a:noFill/>
          <a:ln>
            <a:solidFill>
              <a:schemeClr val="tx1"/>
            </a:solidFill>
          </a:ln>
        </p:spPr>
        <p:txBody>
          <a:bodyPr wrap="square" rtlCol="0">
            <a:spAutoFit/>
          </a:bodyPr>
          <a:lstStyle/>
          <a:p>
            <a:r>
              <a:rPr lang="en-US" dirty="0">
                <a:solidFill>
                  <a:srgbClr val="000000"/>
                </a:solidFill>
                <a:latin typeface="Arial"/>
                <a:cs typeface="Times New Roman" pitchFamily="18" charset="0"/>
              </a:rPr>
              <a:t>Chao Phraya</a:t>
            </a:r>
          </a:p>
          <a:p>
            <a:r>
              <a:rPr lang="en-US" dirty="0">
                <a:solidFill>
                  <a:srgbClr val="000000"/>
                </a:solidFill>
                <a:latin typeface="Arial"/>
                <a:cs typeface="Times New Roman" pitchFamily="18" charset="0"/>
              </a:rPr>
              <a:t>River basin</a:t>
            </a:r>
          </a:p>
        </p:txBody>
      </p:sp>
      <p:cxnSp>
        <p:nvCxnSpPr>
          <p:cNvPr id="13" name="Straight Arrow Connector 12"/>
          <p:cNvCxnSpPr/>
          <p:nvPr/>
        </p:nvCxnSpPr>
        <p:spPr>
          <a:xfrm flipV="1">
            <a:off x="5384617" y="4355651"/>
            <a:ext cx="1131599" cy="123358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588224" y="836712"/>
            <a:ext cx="1477556" cy="707886"/>
          </a:xfrm>
          <a:prstGeom prst="rect">
            <a:avLst/>
          </a:prstGeom>
          <a:noFill/>
          <a:ln>
            <a:solidFill>
              <a:schemeClr val="tx1"/>
            </a:solidFill>
          </a:ln>
        </p:spPr>
        <p:txBody>
          <a:bodyPr wrap="square" rtlCol="0">
            <a:spAutoFit/>
          </a:bodyPr>
          <a:lstStyle/>
          <a:p>
            <a:r>
              <a:rPr lang="en-US" sz="2000" dirty="0">
                <a:solidFill>
                  <a:srgbClr val="000000"/>
                </a:solidFill>
                <a:latin typeface="Arial"/>
                <a:cs typeface="Times New Roman" pitchFamily="18" charset="0"/>
              </a:rPr>
              <a:t>Salween</a:t>
            </a:r>
          </a:p>
          <a:p>
            <a:r>
              <a:rPr lang="en-US" sz="2000" dirty="0">
                <a:solidFill>
                  <a:srgbClr val="000000"/>
                </a:solidFill>
                <a:latin typeface="Arial"/>
                <a:cs typeface="Times New Roman" pitchFamily="18" charset="0"/>
              </a:rPr>
              <a:t>River basin</a:t>
            </a:r>
          </a:p>
        </p:txBody>
      </p:sp>
      <p:cxnSp>
        <p:nvCxnSpPr>
          <p:cNvPr id="16" name="Straight Arrow Connector 15"/>
          <p:cNvCxnSpPr/>
          <p:nvPr/>
        </p:nvCxnSpPr>
        <p:spPr>
          <a:xfrm flipH="1">
            <a:off x="6221862" y="1544598"/>
            <a:ext cx="726402" cy="15968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345712" y="1484786"/>
            <a:ext cx="1594440" cy="707886"/>
          </a:xfrm>
          <a:prstGeom prst="rect">
            <a:avLst/>
          </a:prstGeom>
          <a:noFill/>
          <a:ln>
            <a:solidFill>
              <a:schemeClr val="tx1"/>
            </a:solidFill>
          </a:ln>
        </p:spPr>
        <p:txBody>
          <a:bodyPr wrap="square" rtlCol="0">
            <a:spAutoFit/>
          </a:bodyPr>
          <a:lstStyle/>
          <a:p>
            <a:r>
              <a:rPr lang="en-US" sz="2000" dirty="0">
                <a:solidFill>
                  <a:srgbClr val="000000"/>
                </a:solidFill>
                <a:latin typeface="Arial"/>
                <a:cs typeface="Times New Roman" pitchFamily="18" charset="0"/>
              </a:rPr>
              <a:t>Irrawaddy River basin</a:t>
            </a:r>
          </a:p>
        </p:txBody>
      </p:sp>
      <p:cxnSp>
        <p:nvCxnSpPr>
          <p:cNvPr id="19" name="Straight Arrow Connector 18"/>
          <p:cNvCxnSpPr/>
          <p:nvPr/>
        </p:nvCxnSpPr>
        <p:spPr>
          <a:xfrm>
            <a:off x="4932040" y="2273313"/>
            <a:ext cx="584628" cy="4356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2" descr="https://www.mekongcruisenow.com/mekong/images/mekong-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239121"/>
            <a:ext cx="3408947" cy="38100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283968" y="6305490"/>
            <a:ext cx="601588" cy="400110"/>
          </a:xfrm>
          <a:prstGeom prst="rect">
            <a:avLst/>
          </a:prstGeom>
          <a:noFill/>
          <a:ln>
            <a:solidFill>
              <a:schemeClr val="tx1"/>
            </a:solidFill>
          </a:ln>
        </p:spPr>
        <p:txBody>
          <a:bodyPr wrap="square" rtlCol="0">
            <a:spAutoFit/>
          </a:bodyPr>
          <a:lstStyle/>
          <a:p>
            <a:r>
              <a:rPr lang="en-US" sz="1000" dirty="0">
                <a:solidFill>
                  <a:srgbClr val="000000"/>
                </a:solidFill>
                <a:latin typeface="Times New Roman" pitchFamily="18" charset="0"/>
                <a:cs typeface="Times New Roman" pitchFamily="18" charset="0"/>
              </a:rPr>
              <a:t>91.0</a:t>
            </a:r>
            <a:r>
              <a:rPr lang="en-US" sz="1000" baseline="30000" dirty="0">
                <a:solidFill>
                  <a:srgbClr val="000000"/>
                </a:solidFill>
                <a:latin typeface="Times New Roman" pitchFamily="18" charset="0"/>
                <a:cs typeface="Times New Roman" pitchFamily="18" charset="0"/>
              </a:rPr>
              <a:t>o</a:t>
            </a:r>
            <a:r>
              <a:rPr lang="en-US" sz="1000" dirty="0">
                <a:solidFill>
                  <a:srgbClr val="000000"/>
                </a:solidFill>
                <a:latin typeface="Times New Roman" pitchFamily="18" charset="0"/>
                <a:cs typeface="Times New Roman" pitchFamily="18" charset="0"/>
              </a:rPr>
              <a:t> E</a:t>
            </a:r>
          </a:p>
          <a:p>
            <a:r>
              <a:rPr lang="en-US" sz="1000" dirty="0">
                <a:solidFill>
                  <a:srgbClr val="000000"/>
                </a:solidFill>
                <a:latin typeface="Times New Roman" pitchFamily="18" charset="0"/>
                <a:cs typeface="Times New Roman" pitchFamily="18" charset="0"/>
              </a:rPr>
              <a:t>5.0</a:t>
            </a:r>
            <a:r>
              <a:rPr lang="en-US" sz="1000" baseline="30000" dirty="0">
                <a:solidFill>
                  <a:srgbClr val="000000"/>
                </a:solidFill>
                <a:latin typeface="Times New Roman" pitchFamily="18" charset="0"/>
                <a:cs typeface="Times New Roman" pitchFamily="18" charset="0"/>
              </a:rPr>
              <a:t>o</a:t>
            </a:r>
            <a:r>
              <a:rPr lang="en-US" sz="1000" dirty="0">
                <a:solidFill>
                  <a:srgbClr val="000000"/>
                </a:solidFill>
                <a:latin typeface="Times New Roman" pitchFamily="18" charset="0"/>
                <a:cs typeface="Times New Roman" pitchFamily="18" charset="0"/>
              </a:rPr>
              <a:t> N</a:t>
            </a:r>
          </a:p>
        </p:txBody>
      </p:sp>
      <p:sp>
        <p:nvSpPr>
          <p:cNvPr id="22" name="TextBox 21"/>
          <p:cNvSpPr txBox="1"/>
          <p:nvPr/>
        </p:nvSpPr>
        <p:spPr>
          <a:xfrm>
            <a:off x="8304584" y="292586"/>
            <a:ext cx="731912" cy="400110"/>
          </a:xfrm>
          <a:prstGeom prst="rect">
            <a:avLst/>
          </a:prstGeom>
          <a:noFill/>
          <a:ln>
            <a:solidFill>
              <a:schemeClr val="tx1"/>
            </a:solidFill>
          </a:ln>
        </p:spPr>
        <p:txBody>
          <a:bodyPr wrap="square" rtlCol="0">
            <a:spAutoFit/>
          </a:bodyPr>
          <a:lstStyle/>
          <a:p>
            <a:r>
              <a:rPr lang="en-US" sz="1000" dirty="0">
                <a:solidFill>
                  <a:srgbClr val="000000"/>
                </a:solidFill>
                <a:latin typeface="Times New Roman" pitchFamily="18" charset="0"/>
                <a:cs typeface="Times New Roman" pitchFamily="18" charset="0"/>
              </a:rPr>
              <a:t>109.5</a:t>
            </a:r>
            <a:r>
              <a:rPr lang="en-US" sz="1000" baseline="30000" dirty="0">
                <a:solidFill>
                  <a:srgbClr val="000000"/>
                </a:solidFill>
                <a:latin typeface="Times New Roman" pitchFamily="18" charset="0"/>
                <a:cs typeface="Times New Roman" pitchFamily="18" charset="0"/>
              </a:rPr>
              <a:t>o</a:t>
            </a:r>
            <a:r>
              <a:rPr lang="en-US" sz="1000" dirty="0">
                <a:solidFill>
                  <a:srgbClr val="000000"/>
                </a:solidFill>
                <a:latin typeface="Times New Roman" pitchFamily="18" charset="0"/>
                <a:cs typeface="Times New Roman" pitchFamily="18" charset="0"/>
              </a:rPr>
              <a:t> E</a:t>
            </a:r>
          </a:p>
          <a:p>
            <a:r>
              <a:rPr lang="en-US" sz="1000" dirty="0">
                <a:solidFill>
                  <a:srgbClr val="000000"/>
                </a:solidFill>
                <a:latin typeface="Times New Roman" pitchFamily="18" charset="0"/>
                <a:cs typeface="Times New Roman" pitchFamily="18" charset="0"/>
              </a:rPr>
              <a:t>34.0</a:t>
            </a:r>
            <a:r>
              <a:rPr lang="en-US" sz="1000" baseline="30000" dirty="0">
                <a:solidFill>
                  <a:srgbClr val="000000"/>
                </a:solidFill>
                <a:latin typeface="Times New Roman" pitchFamily="18" charset="0"/>
                <a:cs typeface="Times New Roman" pitchFamily="18" charset="0"/>
              </a:rPr>
              <a:t>o</a:t>
            </a:r>
            <a:r>
              <a:rPr lang="en-US" sz="1000" dirty="0">
                <a:solidFill>
                  <a:srgbClr val="000000"/>
                </a:solidFill>
                <a:latin typeface="Times New Roman" pitchFamily="18" charset="0"/>
                <a:cs typeface="Times New Roman" pitchFamily="18" charset="0"/>
              </a:rPr>
              <a:t> N</a:t>
            </a:r>
          </a:p>
        </p:txBody>
      </p:sp>
    </p:spTree>
    <p:extLst>
      <p:ext uri="{BB962C8B-B14F-4D97-AF65-F5344CB8AC3E}">
        <p14:creationId xmlns:p14="http://schemas.microsoft.com/office/powerpoint/2010/main" val="22399139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435280" cy="706090"/>
          </a:xfrm>
        </p:spPr>
        <p:txBody>
          <a:bodyPr>
            <a:noAutofit/>
          </a:bodyPr>
          <a:lstStyle/>
          <a:p>
            <a:pPr algn="just"/>
            <a:r>
              <a:rPr lang="en-US" sz="3600" dirty="0" smtClean="0">
                <a:solidFill>
                  <a:srgbClr val="0000FF"/>
                </a:solidFill>
                <a:latin typeface="Arial" panose="020B0604020202020204" pitchFamily="34" charset="0"/>
                <a:cs typeface="Arial" panose="020B0604020202020204" pitchFamily="34" charset="0"/>
              </a:rPr>
              <a:t>Study area, data and hydrological model</a:t>
            </a:r>
            <a:endParaRPr lang="en-GB" sz="3600" dirty="0">
              <a:solidFill>
                <a:srgbClr val="0000FF"/>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51520" y="1124744"/>
            <a:ext cx="8640960" cy="5616624"/>
          </a:xfrm>
        </p:spPr>
        <p:txBody>
          <a:bodyPr>
            <a:noAutofit/>
          </a:bodyPr>
          <a:lstStyle/>
          <a:p>
            <a:r>
              <a:rPr lang="en-US" sz="2400" b="1" dirty="0" smtClean="0">
                <a:solidFill>
                  <a:srgbClr val="00B050"/>
                </a:solidFill>
                <a:latin typeface="Times New Roman" panose="02020603050405020304" pitchFamily="18" charset="0"/>
                <a:cs typeface="Times New Roman" panose="02020603050405020304" pitchFamily="18" charset="0"/>
              </a:rPr>
              <a:t>Topographic data:</a:t>
            </a:r>
          </a:p>
          <a:p>
            <a:pPr marL="0" indent="0">
              <a:buNone/>
            </a:pPr>
            <a:r>
              <a:rPr lang="en-US" sz="2400" dirty="0" smtClean="0">
                <a:latin typeface="Times New Roman" panose="02020603050405020304" pitchFamily="18" charset="0"/>
                <a:cs typeface="Times New Roman" panose="02020603050405020304" pitchFamily="18" charset="0"/>
              </a:rPr>
              <a:t>   _ Topographic information used in the study was generated from processing the scale-free global </a:t>
            </a:r>
            <a:r>
              <a:rPr lang="en-US" sz="2400" dirty="0" err="1" smtClean="0">
                <a:latin typeface="Times New Roman" panose="02020603050405020304" pitchFamily="18" charset="0"/>
                <a:cs typeface="Times New Roman" panose="02020603050405020304" pitchFamily="18" charset="0"/>
              </a:rPr>
              <a:t>streamflow</a:t>
            </a:r>
            <a:r>
              <a:rPr lang="en-US" sz="2400" dirty="0" smtClean="0">
                <a:latin typeface="Times New Roman" panose="02020603050405020304" pitchFamily="18" charset="0"/>
                <a:cs typeface="Times New Roman" panose="02020603050405020304" pitchFamily="18" charset="0"/>
              </a:rPr>
              <a:t> network dataset with a spatial resolution of 5 arc minutes.</a:t>
            </a:r>
          </a:p>
          <a:p>
            <a:pPr marL="0" indent="0">
              <a:buNone/>
            </a:pPr>
            <a:endParaRPr lang="en-US" sz="2400" dirty="0">
              <a:latin typeface="Times New Roman" panose="02020603050405020304" pitchFamily="18" charset="0"/>
              <a:cs typeface="Times New Roman" panose="02020603050405020304" pitchFamily="18" charset="0"/>
            </a:endParaRPr>
          </a:p>
          <a:p>
            <a:r>
              <a:rPr lang="en-US" sz="2400" b="1" dirty="0" smtClean="0">
                <a:solidFill>
                  <a:srgbClr val="00B050"/>
                </a:solidFill>
                <a:latin typeface="Times New Roman" panose="02020603050405020304" pitchFamily="18" charset="0"/>
                <a:cs typeface="Times New Roman" panose="02020603050405020304" pitchFamily="18" charset="0"/>
              </a:rPr>
              <a:t>GCMs data:</a:t>
            </a:r>
          </a:p>
          <a:p>
            <a:pPr marL="0" indent="0">
              <a:buNone/>
            </a:pPr>
            <a:r>
              <a:rPr lang="en-US" sz="2400" dirty="0" smtClean="0">
                <a:latin typeface="Times New Roman" panose="02020603050405020304" pitchFamily="18" charset="0"/>
                <a:cs typeface="Times New Roman" panose="02020603050405020304" pitchFamily="18" charset="0"/>
              </a:rPr>
              <a:t>   _ MRI-AGCM3.2S (20-km resolution)</a:t>
            </a:r>
          </a:p>
          <a:p>
            <a:pPr marL="0" indent="0">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_ MRI-AGCM3.2H (60-km resolution)</a:t>
            </a:r>
          </a:p>
          <a:p>
            <a:pPr marL="0" indent="0">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_ MIROC5 (140-km resolution)</a:t>
            </a:r>
          </a:p>
          <a:p>
            <a:pPr marL="0" indent="0">
              <a:buNone/>
            </a:pPr>
            <a:endParaRPr lang="en-US" sz="2400" dirty="0">
              <a:latin typeface="Times New Roman" panose="02020603050405020304" pitchFamily="18" charset="0"/>
              <a:cs typeface="Times New Roman" panose="02020603050405020304" pitchFamily="18" charset="0"/>
            </a:endParaRPr>
          </a:p>
          <a:p>
            <a:r>
              <a:rPr lang="en-US" sz="2400" b="1" dirty="0" smtClean="0">
                <a:solidFill>
                  <a:srgbClr val="00B050"/>
                </a:solidFill>
                <a:latin typeface="Times New Roman" panose="02020603050405020304" pitchFamily="18" charset="0"/>
                <a:cs typeface="Times New Roman" panose="02020603050405020304" pitchFamily="18" charset="0"/>
              </a:rPr>
              <a:t>Hydrological model:</a:t>
            </a:r>
          </a:p>
          <a:p>
            <a:pPr marL="0" indent="0">
              <a:buNone/>
            </a:pPr>
            <a:r>
              <a:rPr lang="en-US" sz="2400" dirty="0" smtClean="0">
                <a:latin typeface="Times New Roman" panose="02020603050405020304" pitchFamily="18" charset="0"/>
                <a:cs typeface="Times New Roman" panose="02020603050405020304" pitchFamily="18" charset="0"/>
              </a:rPr>
              <a:t>   _ Flow routing model with kinematic wave flow approximation, 1K-FRM</a:t>
            </a:r>
          </a:p>
        </p:txBody>
      </p:sp>
    </p:spTree>
    <p:extLst>
      <p:ext uri="{BB962C8B-B14F-4D97-AF65-F5344CB8AC3E}">
        <p14:creationId xmlns:p14="http://schemas.microsoft.com/office/powerpoint/2010/main" val="1907121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home\tachikawa\2012\prog\1K-FRM\1k-frm-event-ver132\output\discharge.png">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7145" t="5594" r="7729" b="2547"/>
          <a:stretch>
            <a:fillRect/>
          </a:stretch>
        </p:blipFill>
        <p:spPr bwMode="auto">
          <a:xfrm>
            <a:off x="1763688" y="944979"/>
            <a:ext cx="5394325"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txBox="1">
            <a:spLocks noChangeArrowheads="1"/>
          </p:cNvSpPr>
          <p:nvPr/>
        </p:nvSpPr>
        <p:spPr>
          <a:xfrm>
            <a:off x="0" y="0"/>
            <a:ext cx="9144000" cy="868363"/>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defRPr>
            </a:lvl6pPr>
            <a:lvl7pPr marL="914400" algn="ctr" rtl="0" fontAlgn="base">
              <a:spcBef>
                <a:spcPct val="0"/>
              </a:spcBef>
              <a:spcAft>
                <a:spcPct val="0"/>
              </a:spcAft>
              <a:defRPr kumimoji="1" sz="4400">
                <a:solidFill>
                  <a:schemeClr val="tx1"/>
                </a:solidFill>
                <a:latin typeface="Calibri" pitchFamily="34" charset="0"/>
              </a:defRPr>
            </a:lvl7pPr>
            <a:lvl8pPr marL="1371600" algn="ctr" rtl="0" fontAlgn="base">
              <a:spcBef>
                <a:spcPct val="0"/>
              </a:spcBef>
              <a:spcAft>
                <a:spcPct val="0"/>
              </a:spcAft>
              <a:defRPr kumimoji="1" sz="4400">
                <a:solidFill>
                  <a:schemeClr val="tx1"/>
                </a:solidFill>
                <a:latin typeface="Calibri" pitchFamily="34" charset="0"/>
              </a:defRPr>
            </a:lvl8pPr>
            <a:lvl9pPr marL="1828800" algn="ctr" rtl="0" fontAlgn="base">
              <a:spcBef>
                <a:spcPct val="0"/>
              </a:spcBef>
              <a:spcAft>
                <a:spcPct val="0"/>
              </a:spcAft>
              <a:defRPr kumimoji="1" sz="4400">
                <a:solidFill>
                  <a:schemeClr val="tx1"/>
                </a:solidFill>
                <a:latin typeface="Calibri" pitchFamily="34" charset="0"/>
              </a:defRPr>
            </a:lvl9pPr>
          </a:lstStyle>
          <a:p>
            <a:pPr defTabSz="457200" eaLnBrk="1" hangingPunct="1">
              <a:defRPr/>
            </a:pPr>
            <a:r>
              <a:rPr lang="en-US" altLang="ja-JP" sz="4800" dirty="0" smtClean="0">
                <a:solidFill>
                  <a:srgbClr val="0033CC"/>
                </a:solidFill>
                <a:effectLst>
                  <a:outerShdw blurRad="38100" dist="38100" dir="2700000" algn="tl">
                    <a:srgbClr val="000000">
                      <a:alpha val="43137"/>
                    </a:srgbClr>
                  </a:outerShdw>
                </a:effectLst>
                <a:hlinkClick r:id="rId2" action="ppaction://hlinkfile"/>
              </a:rPr>
              <a:t>River Flow Simulation</a:t>
            </a:r>
            <a:endParaRPr lang="ja-JP" altLang="en-US" sz="4800" dirty="0" smtClean="0">
              <a:solidFill>
                <a:srgbClr val="0033CC"/>
              </a:solidFill>
              <a:effectLst>
                <a:outerShdw blurRad="38100" dist="38100" dir="2700000" algn="tl">
                  <a:srgbClr val="000000">
                    <a:alpha val="43137"/>
                  </a:srgbClr>
                </a:outerShdw>
              </a:effectLst>
            </a:endParaRPr>
          </a:p>
        </p:txBody>
      </p:sp>
      <p:sp>
        <p:nvSpPr>
          <p:cNvPr id="2" name="スライド番号プレースホルダー 1"/>
          <p:cNvSpPr>
            <a:spLocks noGrp="1"/>
          </p:cNvSpPr>
          <p:nvPr>
            <p:ph type="sldNum" sz="quarter" idx="12"/>
          </p:nvPr>
        </p:nvSpPr>
        <p:spPr>
          <a:xfrm>
            <a:off x="7010400" y="6356350"/>
            <a:ext cx="2133600" cy="365125"/>
          </a:xfrm>
          <a:prstGeom prst="rect">
            <a:avLst/>
          </a:prstGeom>
        </p:spPr>
        <p:txBody>
          <a:bodyPr/>
          <a:lstStyle/>
          <a:p>
            <a:pPr defTabSz="457200">
              <a:defRPr/>
            </a:pPr>
            <a:fld id="{ADEF9A8F-975F-4AF7-97AA-E31BBE8899F3}" type="slidenum">
              <a:rPr lang="ja-JP" altLang="en-US" smtClean="0">
                <a:solidFill>
                  <a:prstClr val="black"/>
                </a:solidFill>
              </a:rPr>
              <a:pPr defTabSz="457200">
                <a:defRPr/>
              </a:pPr>
              <a:t>52</a:t>
            </a:fld>
            <a:endParaRPr lang="en-US" altLang="ja-JP">
              <a:solidFill>
                <a:prstClr val="black"/>
              </a:solidFill>
            </a:endParaRPr>
          </a:p>
        </p:txBody>
      </p:sp>
    </p:spTree>
    <p:extLst>
      <p:ext uri="{BB962C8B-B14F-4D97-AF65-F5344CB8AC3E}">
        <p14:creationId xmlns:p14="http://schemas.microsoft.com/office/powerpoint/2010/main" val="26314425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en-US" dirty="0" smtClean="0">
                <a:solidFill>
                  <a:srgbClr val="0000FF"/>
                </a:solidFill>
                <a:latin typeface="Arial" panose="020B0604020202020204" pitchFamily="34" charset="0"/>
                <a:cs typeface="Arial" panose="020B0604020202020204" pitchFamily="34" charset="0"/>
              </a:rPr>
              <a:t>Projection of river discharge</a:t>
            </a:r>
            <a:endParaRPr lang="en-GB" dirty="0">
              <a:solidFill>
                <a:srgbClr val="0000FF"/>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340768"/>
            <a:ext cx="8229600" cy="5184576"/>
          </a:xfrm>
        </p:spPr>
        <p:txBody>
          <a:bodyPr>
            <a:noAutofit/>
          </a:bodyPr>
          <a:lstStyle/>
          <a:p>
            <a:r>
              <a:rPr lang="en-US" sz="2800" b="1" dirty="0" smtClean="0">
                <a:solidFill>
                  <a:srgbClr val="00B050"/>
                </a:solidFill>
                <a:latin typeface="Times New Roman" panose="02020603050405020304" pitchFamily="18" charset="0"/>
                <a:cs typeface="Times New Roman" panose="02020603050405020304" pitchFamily="18" charset="0"/>
              </a:rPr>
              <a:t>Methods:</a:t>
            </a:r>
          </a:p>
          <a:p>
            <a:pPr marL="0" indent="0" algn="just">
              <a:buNone/>
            </a:pPr>
            <a:r>
              <a:rPr lang="en-US" sz="2800" dirty="0" smtClean="0">
                <a:latin typeface="Times New Roman" panose="02020603050405020304" pitchFamily="18" charset="0"/>
                <a:cs typeface="Times New Roman" panose="02020603050405020304" pitchFamily="18" charset="0"/>
              </a:rPr>
              <a:t>River discharge in the Indochina peninsula region was projected by feeding 3-hourly runoff generation data from MRI-AGCM3.2S dataset into flow routing model 1K-FRM.</a:t>
            </a:r>
          </a:p>
          <a:p>
            <a:pPr marL="0" indent="0" algn="just">
              <a:buNone/>
            </a:pPr>
            <a:endParaRPr lang="en-US" sz="2800" dirty="0">
              <a:latin typeface="Times New Roman" panose="02020603050405020304" pitchFamily="18" charset="0"/>
              <a:cs typeface="Times New Roman" panose="02020603050405020304" pitchFamily="18" charset="0"/>
            </a:endParaRPr>
          </a:p>
          <a:p>
            <a:pPr marL="0" indent="0" algn="just">
              <a:buNone/>
            </a:pPr>
            <a:r>
              <a:rPr lang="en-US" sz="2800" dirty="0" smtClean="0">
                <a:latin typeface="Times New Roman" panose="02020603050405020304" pitchFamily="18" charset="0"/>
                <a:cs typeface="Times New Roman" panose="02020603050405020304" pitchFamily="18" charset="0"/>
              </a:rPr>
              <a:t>Future changes in river discharge in the region were examined by comparing simulated discharge in the near future climate experiment (2015-2044) and future climate experiment (2075-2104) with the one in the present climate experiment (1979-2008).</a:t>
            </a:r>
          </a:p>
        </p:txBody>
      </p:sp>
    </p:spTree>
    <p:extLst>
      <p:ext uri="{BB962C8B-B14F-4D97-AF65-F5344CB8AC3E}">
        <p14:creationId xmlns:p14="http://schemas.microsoft.com/office/powerpoint/2010/main" val="194716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597" y="188640"/>
            <a:ext cx="8435280" cy="569801"/>
          </a:xfrm>
        </p:spPr>
        <p:txBody>
          <a:bodyPr>
            <a:noAutofit/>
          </a:bodyPr>
          <a:lstStyle/>
          <a:p>
            <a:pPr marL="0" indent="0" algn="ctr">
              <a:buNone/>
            </a:pPr>
            <a:r>
              <a:rPr lang="en-US" sz="3600" dirty="0" smtClean="0">
                <a:solidFill>
                  <a:srgbClr val="0000FF"/>
                </a:solidFill>
                <a:latin typeface="Arial" panose="020B0604020202020204" pitchFamily="34" charset="0"/>
                <a:cs typeface="Arial" panose="020B0604020202020204" pitchFamily="34" charset="0"/>
              </a:rPr>
              <a:t>Changes in annual mean discharge</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0148"/>
            <a:ext cx="4176464" cy="444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6811" y="1120148"/>
            <a:ext cx="4215669" cy="4449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51520" y="5910371"/>
            <a:ext cx="8640960" cy="830997"/>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2400" dirty="0" smtClean="0">
                <a:solidFill>
                  <a:prstClr val="black"/>
                </a:solidFill>
                <a:latin typeface="Times New Roman" pitchFamily="18" charset="0"/>
                <a:ea typeface="+mn-ea"/>
                <a:cs typeface="Times New Roman" pitchFamily="18" charset="0"/>
              </a:rPr>
              <a:t>Ratio of annual mean discharge in the near future climate (left)</a:t>
            </a:r>
          </a:p>
          <a:p>
            <a:pPr algn="ctr" fontAlgn="auto">
              <a:spcBef>
                <a:spcPts val="0"/>
              </a:spcBef>
              <a:spcAft>
                <a:spcPts val="0"/>
              </a:spcAft>
            </a:pPr>
            <a:r>
              <a:rPr kumimoji="0" lang="en-US" sz="2400" dirty="0" smtClean="0">
                <a:solidFill>
                  <a:prstClr val="black"/>
                </a:solidFill>
                <a:latin typeface="Times New Roman" pitchFamily="18" charset="0"/>
                <a:ea typeface="+mn-ea"/>
                <a:cs typeface="Times New Roman" pitchFamily="18" charset="0"/>
              </a:rPr>
              <a:t>and the future climate (right) to the one in the present climate</a:t>
            </a:r>
            <a:endParaRPr kumimoji="0" lang="en-US" sz="2400" dirty="0">
              <a:solidFill>
                <a:prstClr val="black"/>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5785843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44624"/>
            <a:ext cx="8928992" cy="1197451"/>
          </a:xfrm>
        </p:spPr>
        <p:txBody>
          <a:bodyPr>
            <a:noAutofit/>
          </a:bodyPr>
          <a:lstStyle/>
          <a:p>
            <a:pPr marL="0" indent="0" algn="ctr">
              <a:buNone/>
            </a:pPr>
            <a:r>
              <a:rPr lang="en-US" sz="3600" dirty="0" smtClean="0">
                <a:solidFill>
                  <a:srgbClr val="0000FF"/>
                </a:solidFill>
                <a:latin typeface="Arial" panose="020B0604020202020204" pitchFamily="34" charset="0"/>
                <a:cs typeface="Arial" panose="020B0604020202020204" pitchFamily="34" charset="0"/>
              </a:rPr>
              <a:t>Changes in mean of annual maximum daily discharge</a:t>
            </a:r>
          </a:p>
        </p:txBody>
      </p:sp>
      <p:sp>
        <p:nvSpPr>
          <p:cNvPr id="7" name="TextBox 6"/>
          <p:cNvSpPr txBox="1"/>
          <p:nvPr/>
        </p:nvSpPr>
        <p:spPr>
          <a:xfrm>
            <a:off x="107504" y="6084585"/>
            <a:ext cx="8928992" cy="707886"/>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2000" dirty="0" smtClean="0">
                <a:solidFill>
                  <a:prstClr val="black"/>
                </a:solidFill>
                <a:latin typeface="Times New Roman" pitchFamily="18" charset="0"/>
                <a:ea typeface="+mn-ea"/>
                <a:cs typeface="Times New Roman" pitchFamily="18" charset="0"/>
              </a:rPr>
              <a:t>Ratio of mean of annual maximum daily discharge in the near future climate (left)</a:t>
            </a:r>
          </a:p>
          <a:p>
            <a:pPr algn="ctr" fontAlgn="auto">
              <a:spcBef>
                <a:spcPts val="0"/>
              </a:spcBef>
              <a:spcAft>
                <a:spcPts val="0"/>
              </a:spcAft>
            </a:pPr>
            <a:r>
              <a:rPr kumimoji="0" lang="en-US" sz="2000" dirty="0" smtClean="0">
                <a:solidFill>
                  <a:prstClr val="black"/>
                </a:solidFill>
                <a:latin typeface="Times New Roman" pitchFamily="18" charset="0"/>
                <a:ea typeface="+mn-ea"/>
                <a:cs typeface="Times New Roman" pitchFamily="18" charset="0"/>
              </a:rPr>
              <a:t>and the future climate (right) to the one in the present climate</a:t>
            </a:r>
            <a:endParaRPr kumimoji="0" lang="en-US" sz="2000" dirty="0">
              <a:solidFill>
                <a:prstClr val="black"/>
              </a:solidFill>
              <a:latin typeface="Times New Roman" pitchFamily="18" charset="0"/>
              <a:ea typeface="+mn-ea"/>
              <a:cs typeface="Times New Roman" pitchFamily="18" charset="0"/>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3" y="1340768"/>
            <a:ext cx="4222543" cy="448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340768"/>
            <a:ext cx="4248472" cy="448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73478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62" y="44624"/>
            <a:ext cx="8973233" cy="1152128"/>
          </a:xfrm>
        </p:spPr>
        <p:txBody>
          <a:bodyPr>
            <a:noAutofit/>
          </a:bodyPr>
          <a:lstStyle/>
          <a:p>
            <a:pPr marL="0" indent="0" algn="ctr">
              <a:buNone/>
            </a:pPr>
            <a:r>
              <a:rPr lang="en-US" sz="3600" dirty="0" smtClean="0">
                <a:solidFill>
                  <a:srgbClr val="0000FF"/>
                </a:solidFill>
                <a:latin typeface="Arial" panose="020B0604020202020204" pitchFamily="34" charset="0"/>
                <a:cs typeface="Arial" panose="020B0604020202020204" pitchFamily="34" charset="0"/>
              </a:rPr>
              <a:t>Changes in mean of annual minimum daily discharge</a:t>
            </a:r>
          </a:p>
        </p:txBody>
      </p:sp>
      <p:sp>
        <p:nvSpPr>
          <p:cNvPr id="7" name="TextBox 6"/>
          <p:cNvSpPr txBox="1"/>
          <p:nvPr/>
        </p:nvSpPr>
        <p:spPr>
          <a:xfrm>
            <a:off x="179511" y="5868561"/>
            <a:ext cx="8640961" cy="707886"/>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2000" dirty="0" smtClean="0">
                <a:solidFill>
                  <a:prstClr val="black"/>
                </a:solidFill>
                <a:latin typeface="Times New Roman" pitchFamily="18" charset="0"/>
                <a:ea typeface="+mn-ea"/>
                <a:cs typeface="Times New Roman" pitchFamily="18" charset="0"/>
              </a:rPr>
              <a:t>Ratio of mean of annual minimum daily discharge in the near future climate (left)</a:t>
            </a:r>
          </a:p>
          <a:p>
            <a:pPr algn="ctr" fontAlgn="auto">
              <a:spcBef>
                <a:spcPts val="0"/>
              </a:spcBef>
              <a:spcAft>
                <a:spcPts val="0"/>
              </a:spcAft>
            </a:pPr>
            <a:r>
              <a:rPr kumimoji="0" lang="en-US" sz="2000" dirty="0" smtClean="0">
                <a:solidFill>
                  <a:prstClr val="black"/>
                </a:solidFill>
                <a:latin typeface="Times New Roman" pitchFamily="18" charset="0"/>
                <a:ea typeface="+mn-ea"/>
                <a:cs typeface="Times New Roman" pitchFamily="18" charset="0"/>
              </a:rPr>
              <a:t>and the future climate (right) to the one in the present climate</a:t>
            </a:r>
            <a:endParaRPr kumimoji="0" lang="en-US" sz="2000" dirty="0">
              <a:solidFill>
                <a:prstClr val="black"/>
              </a:solidFill>
              <a:latin typeface="Times New Roman" pitchFamily="18" charset="0"/>
              <a:ea typeface="+mn-ea"/>
              <a:cs typeface="Times New Roman" pitchFamily="18" charset="0"/>
            </a:endParaRP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1340767"/>
            <a:ext cx="4176189" cy="441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340767"/>
            <a:ext cx="4176464" cy="441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74887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8795320" cy="648072"/>
          </a:xfrm>
        </p:spPr>
        <p:txBody>
          <a:bodyPr>
            <a:normAutofit/>
          </a:bodyPr>
          <a:lstStyle/>
          <a:p>
            <a:r>
              <a:rPr lang="en-US" sz="3200" dirty="0" smtClean="0">
                <a:solidFill>
                  <a:srgbClr val="0000FF"/>
                </a:solidFill>
                <a:latin typeface="Arial" panose="020B0604020202020204" pitchFamily="34" charset="0"/>
                <a:cs typeface="Arial" panose="020B0604020202020204" pitchFamily="34" charset="0"/>
              </a:rPr>
              <a:t>Statistical analysis of river discharge changes</a:t>
            </a:r>
            <a:endParaRPr lang="en-GB" sz="3200" dirty="0">
              <a:solidFill>
                <a:srgbClr val="0000FF"/>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95536" y="1124744"/>
            <a:ext cx="8229600" cy="5069160"/>
          </a:xfrm>
        </p:spPr>
        <p:txBody>
          <a:bodyPr>
            <a:noAutofit/>
          </a:bodyPr>
          <a:lstStyle/>
          <a:p>
            <a:r>
              <a:rPr lang="en-US" sz="2000" b="1" dirty="0" smtClean="0">
                <a:solidFill>
                  <a:srgbClr val="008000"/>
                </a:solidFill>
                <a:latin typeface="Times New Roman" panose="02020603050405020304" pitchFamily="18" charset="0"/>
                <a:cs typeface="Times New Roman" panose="02020603050405020304" pitchFamily="18" charset="0"/>
              </a:rPr>
              <a:t>Methods:</a:t>
            </a:r>
          </a:p>
          <a:p>
            <a:pPr marL="0" indent="0" algn="just">
              <a:buNone/>
            </a:pPr>
            <a:r>
              <a:rPr lang="en-GB" sz="2000" dirty="0" smtClean="0">
                <a:latin typeface="Times New Roman" panose="02020603050405020304" pitchFamily="18" charset="0"/>
                <a:cs typeface="Times New Roman" panose="02020603050405020304" pitchFamily="18" charset="0"/>
              </a:rPr>
              <a:t>The </a:t>
            </a:r>
            <a:r>
              <a:rPr lang="en-GB" sz="2000" dirty="0">
                <a:latin typeface="Times New Roman" panose="02020603050405020304" pitchFamily="18" charset="0"/>
                <a:cs typeface="Times New Roman" panose="02020603050405020304" pitchFamily="18" charset="0"/>
              </a:rPr>
              <a:t>statistical significance of river discharge changes in the Indochina Peninsula region was assessed </a:t>
            </a:r>
            <a:r>
              <a:rPr lang="en-GB" sz="2000" dirty="0" smtClean="0">
                <a:latin typeface="Times New Roman" panose="02020603050405020304" pitchFamily="18" charset="0"/>
                <a:cs typeface="Times New Roman" panose="02020603050405020304" pitchFamily="18" charset="0"/>
              </a:rPr>
              <a:t>by comparing </a:t>
            </a:r>
            <a:r>
              <a:rPr lang="en-GB" sz="2000" dirty="0">
                <a:latin typeface="Times New Roman" panose="02020603050405020304" pitchFamily="18" charset="0"/>
                <a:cs typeface="Times New Roman" panose="02020603050405020304" pitchFamily="18" charset="0"/>
              </a:rPr>
              <a:t>means of projected river discharge data </a:t>
            </a:r>
            <a:r>
              <a:rPr lang="en-GB" sz="2000" dirty="0" smtClean="0">
                <a:latin typeface="Times New Roman" panose="02020603050405020304" pitchFamily="18" charset="0"/>
                <a:cs typeface="Times New Roman" panose="02020603050405020304" pitchFamily="18" charset="0"/>
              </a:rPr>
              <a:t>in </a:t>
            </a:r>
            <a:r>
              <a:rPr lang="en-GB" sz="2000" dirty="0">
                <a:latin typeface="Times New Roman" panose="02020603050405020304" pitchFamily="18" charset="0"/>
                <a:cs typeface="Times New Roman" panose="02020603050405020304" pitchFamily="18" charset="0"/>
              </a:rPr>
              <a:t>the near future </a:t>
            </a:r>
            <a:r>
              <a:rPr lang="en-GB" sz="2000" dirty="0" smtClean="0">
                <a:latin typeface="Times New Roman" panose="02020603050405020304" pitchFamily="18" charset="0"/>
                <a:cs typeface="Times New Roman" panose="02020603050405020304" pitchFamily="18" charset="0"/>
              </a:rPr>
              <a:t>climate </a:t>
            </a:r>
            <a:r>
              <a:rPr lang="en-GB" sz="2000" dirty="0">
                <a:latin typeface="Times New Roman" panose="02020603050405020304" pitchFamily="18" charset="0"/>
                <a:cs typeface="Times New Roman" panose="02020603050405020304" pitchFamily="18" charset="0"/>
              </a:rPr>
              <a:t>and the future climate </a:t>
            </a:r>
            <a:r>
              <a:rPr lang="en-GB" sz="2000" dirty="0" smtClean="0">
                <a:latin typeface="Times New Roman" panose="02020603050405020304" pitchFamily="18" charset="0"/>
                <a:cs typeface="Times New Roman" panose="02020603050405020304" pitchFamily="18" charset="0"/>
              </a:rPr>
              <a:t>with </a:t>
            </a:r>
            <a:r>
              <a:rPr lang="en-GB" sz="2000" dirty="0">
                <a:latin typeface="Times New Roman" panose="02020603050405020304" pitchFamily="18" charset="0"/>
                <a:cs typeface="Times New Roman" panose="02020603050405020304" pitchFamily="18" charset="0"/>
              </a:rPr>
              <a:t>those </a:t>
            </a:r>
            <a:r>
              <a:rPr lang="en-GB" sz="2000" dirty="0" smtClean="0">
                <a:latin typeface="Times New Roman" panose="02020603050405020304" pitchFamily="18" charset="0"/>
                <a:cs typeface="Times New Roman" panose="02020603050405020304" pitchFamily="18" charset="0"/>
              </a:rPr>
              <a:t>in </a:t>
            </a:r>
            <a:r>
              <a:rPr lang="en-GB" sz="2000" dirty="0">
                <a:latin typeface="Times New Roman" panose="02020603050405020304" pitchFamily="18" charset="0"/>
                <a:cs typeface="Times New Roman" panose="02020603050405020304" pitchFamily="18" charset="0"/>
              </a:rPr>
              <a:t>the present </a:t>
            </a:r>
            <a:r>
              <a:rPr lang="en-GB" sz="2000" dirty="0" smtClean="0">
                <a:latin typeface="Times New Roman" panose="02020603050405020304" pitchFamily="18" charset="0"/>
                <a:cs typeface="Times New Roman" panose="02020603050405020304" pitchFamily="18" charset="0"/>
              </a:rPr>
              <a:t>climate.</a:t>
            </a:r>
          </a:p>
          <a:p>
            <a:pPr marL="0" indent="0" algn="just">
              <a:buNone/>
            </a:pPr>
            <a:endParaRPr lang="en-GB" sz="2000" dirty="0" smtClean="0">
              <a:latin typeface="Times New Roman" panose="02020603050405020304" pitchFamily="18" charset="0"/>
              <a:cs typeface="Times New Roman" panose="02020603050405020304" pitchFamily="18" charset="0"/>
            </a:endParaRPr>
          </a:p>
          <a:p>
            <a:pPr marL="0" indent="0" algn="just">
              <a:buNone/>
            </a:pPr>
            <a:r>
              <a:rPr lang="en-GB" sz="2000" dirty="0" smtClean="0">
                <a:latin typeface="Times New Roman" panose="02020603050405020304" pitchFamily="18" charset="0"/>
                <a:cs typeface="Times New Roman" panose="02020603050405020304" pitchFamily="18" charset="0"/>
              </a:rPr>
              <a:t>The test </a:t>
            </a:r>
            <a:r>
              <a:rPr lang="en-GB" sz="2000" dirty="0">
                <a:latin typeface="Times New Roman" panose="02020603050405020304" pitchFamily="18" charset="0"/>
                <a:cs typeface="Times New Roman" panose="02020603050405020304" pitchFamily="18" charset="0"/>
              </a:rPr>
              <a:t>for </a:t>
            </a:r>
            <a:r>
              <a:rPr lang="en-GB" sz="2000" dirty="0" smtClean="0">
                <a:latin typeface="Times New Roman" panose="02020603050405020304" pitchFamily="18" charset="0"/>
                <a:cs typeface="Times New Roman" panose="02020603050405020304" pitchFamily="18" charset="0"/>
              </a:rPr>
              <a:t>statistical significance of river discharge changes is </a:t>
            </a:r>
            <a:r>
              <a:rPr lang="en-GB" sz="2000" dirty="0">
                <a:latin typeface="Times New Roman" panose="02020603050405020304" pitchFamily="18" charset="0"/>
                <a:cs typeface="Times New Roman" panose="02020603050405020304" pitchFamily="18" charset="0"/>
              </a:rPr>
              <a:t>chosen based on the distribution of projected river discharge data</a:t>
            </a:r>
            <a:r>
              <a:rPr lang="en-GB" sz="2000" dirty="0" smtClean="0">
                <a:latin typeface="Times New Roman" panose="02020603050405020304" pitchFamily="18" charset="0"/>
                <a:cs typeface="Times New Roman" panose="02020603050405020304" pitchFamily="18" charset="0"/>
              </a:rPr>
              <a:t>.</a:t>
            </a:r>
          </a:p>
          <a:p>
            <a:pPr marL="0" indent="0" algn="just">
              <a:buNone/>
            </a:pPr>
            <a:r>
              <a:rPr lang="en-US" sz="2000" dirty="0" smtClean="0">
                <a:latin typeface="Times New Roman" panose="02020603050405020304" pitchFamily="18" charset="0"/>
                <a:cs typeface="Times New Roman" panose="02020603050405020304" pitchFamily="18" charset="0"/>
              </a:rPr>
              <a:t> _ </a:t>
            </a:r>
            <a:r>
              <a:rPr lang="en-GB" sz="2000" dirty="0">
                <a:latin typeface="Times New Roman" panose="02020603050405020304" pitchFamily="18" charset="0"/>
                <a:cs typeface="Times New Roman" panose="02020603050405020304" pitchFamily="18" charset="0"/>
              </a:rPr>
              <a:t>Shapiro-</a:t>
            </a:r>
            <a:r>
              <a:rPr lang="en-GB" sz="2000" dirty="0" err="1">
                <a:latin typeface="Times New Roman" panose="02020603050405020304" pitchFamily="18" charset="0"/>
                <a:cs typeface="Times New Roman" panose="02020603050405020304" pitchFamily="18" charset="0"/>
              </a:rPr>
              <a:t>Wilk</a:t>
            </a:r>
            <a:r>
              <a:rPr lang="en-GB" sz="2000" dirty="0">
                <a:latin typeface="Times New Roman" panose="02020603050405020304" pitchFamily="18" charset="0"/>
                <a:cs typeface="Times New Roman" panose="02020603050405020304" pitchFamily="18" charset="0"/>
              </a:rPr>
              <a:t> W test </a:t>
            </a:r>
            <a:r>
              <a:rPr lang="en-GB" sz="2000" dirty="0" smtClean="0">
                <a:latin typeface="Times New Roman" panose="02020603050405020304" pitchFamily="18" charset="0"/>
                <a:cs typeface="Times New Roman" panose="02020603050405020304" pitchFamily="18" charset="0"/>
              </a:rPr>
              <a:t>was </a:t>
            </a:r>
            <a:r>
              <a:rPr lang="en-GB" sz="2000" dirty="0">
                <a:latin typeface="Times New Roman" panose="02020603050405020304" pitchFamily="18" charset="0"/>
                <a:cs typeface="Times New Roman" panose="02020603050405020304" pitchFamily="18" charset="0"/>
              </a:rPr>
              <a:t>applied for data normality test. </a:t>
            </a:r>
            <a:endParaRPr lang="en-GB" sz="2000" dirty="0" smtClean="0">
              <a:latin typeface="Times New Roman" panose="02020603050405020304" pitchFamily="18" charset="0"/>
              <a:cs typeface="Times New Roman" panose="02020603050405020304" pitchFamily="18" charset="0"/>
            </a:endParaRPr>
          </a:p>
          <a:p>
            <a:pPr marL="0" indent="0" algn="just">
              <a:buNone/>
            </a:pPr>
            <a:endParaRPr lang="en-GB" sz="2000" dirty="0" smtClean="0">
              <a:latin typeface="Times New Roman" panose="02020603050405020304" pitchFamily="18" charset="0"/>
              <a:cs typeface="Times New Roman" panose="02020603050405020304" pitchFamily="18" charset="0"/>
            </a:endParaRPr>
          </a:p>
          <a:p>
            <a:pPr marL="0" indent="0" algn="just">
              <a:buNone/>
            </a:pPr>
            <a:r>
              <a:rPr lang="en-GB" sz="2000" dirty="0" smtClean="0">
                <a:latin typeface="Times New Roman" panose="02020603050405020304" pitchFamily="18" charset="0"/>
                <a:cs typeface="Times New Roman" panose="02020603050405020304" pitchFamily="18" charset="0"/>
              </a:rPr>
              <a:t> _ The </a:t>
            </a:r>
            <a:r>
              <a:rPr lang="en-GB" sz="2000" dirty="0">
                <a:latin typeface="Times New Roman" panose="02020603050405020304" pitchFamily="18" charset="0"/>
                <a:cs typeface="Times New Roman" panose="02020603050405020304" pitchFamily="18" charset="0"/>
              </a:rPr>
              <a:t>parametric Welch correction t-test </a:t>
            </a:r>
            <a:r>
              <a:rPr lang="en-GB" sz="2000" dirty="0" smtClean="0">
                <a:latin typeface="Times New Roman" panose="02020603050405020304" pitchFamily="18" charset="0"/>
                <a:cs typeface="Times New Roman" panose="02020603050405020304" pitchFamily="18" charset="0"/>
              </a:rPr>
              <a:t>was </a:t>
            </a:r>
            <a:r>
              <a:rPr lang="en-GB" sz="2000" dirty="0">
                <a:latin typeface="Times New Roman" panose="02020603050405020304" pitchFamily="18" charset="0"/>
                <a:cs typeface="Times New Roman" panose="02020603050405020304" pitchFamily="18" charset="0"/>
              </a:rPr>
              <a:t>applied for the river discharge data which have a normal distribution</a:t>
            </a:r>
            <a:r>
              <a:rPr lang="en-GB" sz="2000" dirty="0" smtClean="0">
                <a:latin typeface="Times New Roman" panose="02020603050405020304" pitchFamily="18" charset="0"/>
                <a:cs typeface="Times New Roman" panose="02020603050405020304" pitchFamily="18" charset="0"/>
              </a:rPr>
              <a:t>.</a:t>
            </a:r>
          </a:p>
          <a:p>
            <a:pPr marL="0" indent="0" algn="just">
              <a:buNone/>
            </a:pPr>
            <a:r>
              <a:rPr lang="en-GB" sz="2000" dirty="0" smtClean="0">
                <a:latin typeface="Times New Roman" panose="02020603050405020304" pitchFamily="18" charset="0"/>
                <a:cs typeface="Times New Roman" panose="02020603050405020304" pitchFamily="18" charset="0"/>
              </a:rPr>
              <a:t> _ The </a:t>
            </a:r>
            <a:r>
              <a:rPr lang="en-GB" sz="2000" dirty="0">
                <a:latin typeface="Times New Roman" panose="02020603050405020304" pitchFamily="18" charset="0"/>
                <a:cs typeface="Times New Roman" panose="02020603050405020304" pitchFamily="18" charset="0"/>
              </a:rPr>
              <a:t>non-parametric Mann-Whitney U </a:t>
            </a:r>
            <a:r>
              <a:rPr lang="en-GB" sz="2000" dirty="0" smtClean="0">
                <a:latin typeface="Times New Roman" panose="02020603050405020304" pitchFamily="18" charset="0"/>
                <a:cs typeface="Times New Roman" panose="02020603050405020304" pitchFamily="18" charset="0"/>
              </a:rPr>
              <a:t>test was </a:t>
            </a:r>
            <a:r>
              <a:rPr lang="en-GB" sz="2000" dirty="0">
                <a:latin typeface="Times New Roman" panose="02020603050405020304" pitchFamily="18" charset="0"/>
                <a:cs typeface="Times New Roman" panose="02020603050405020304" pitchFamily="18" charset="0"/>
              </a:rPr>
              <a:t>performed to test for statistical significance of non-normal distribution river discharge data</a:t>
            </a:r>
            <a:r>
              <a:rPr lang="en-GB" sz="2000" dirty="0" smtClean="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51358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12968" cy="1296143"/>
          </a:xfrm>
        </p:spPr>
        <p:txBody>
          <a:bodyPr>
            <a:noAutofit/>
          </a:bodyPr>
          <a:lstStyle/>
          <a:p>
            <a:pPr marL="0" indent="0" algn="ctr">
              <a:buNone/>
            </a:pPr>
            <a:r>
              <a:rPr lang="en-US" sz="3600" dirty="0" smtClean="0">
                <a:solidFill>
                  <a:srgbClr val="0000FF"/>
                </a:solidFill>
                <a:latin typeface="Arial" panose="020B0604020202020204" pitchFamily="34" charset="0"/>
                <a:cs typeface="Arial" panose="020B0604020202020204" pitchFamily="34" charset="0"/>
              </a:rPr>
              <a:t>Statistical significance of changes</a:t>
            </a:r>
          </a:p>
          <a:p>
            <a:pPr marL="0" indent="0" algn="ctr">
              <a:buNone/>
            </a:pPr>
            <a:r>
              <a:rPr lang="en-US" sz="3600" dirty="0" smtClean="0">
                <a:solidFill>
                  <a:srgbClr val="0000FF"/>
                </a:solidFill>
                <a:latin typeface="Arial" panose="020B0604020202020204" pitchFamily="34" charset="0"/>
                <a:cs typeface="Arial" panose="020B0604020202020204" pitchFamily="34" charset="0"/>
              </a:rPr>
              <a:t>in annual mean river discharge</a:t>
            </a:r>
          </a:p>
          <a:p>
            <a:pPr marL="0" indent="0" algn="just">
              <a:buNone/>
            </a:pPr>
            <a:endParaRPr lang="en-US" sz="2000" dirty="0" smtClean="0">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255520"/>
            <a:ext cx="2626480"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5640" y="2255520"/>
            <a:ext cx="2642160"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4969" y="5652537"/>
            <a:ext cx="8992831" cy="584775"/>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600" dirty="0" smtClean="0">
                <a:solidFill>
                  <a:prstClr val="black"/>
                </a:solidFill>
                <a:latin typeface="Times New Roman" panose="02020603050405020304" pitchFamily="18" charset="0"/>
                <a:ea typeface="+mn-ea"/>
                <a:cs typeface="Times New Roman" panose="02020603050405020304" pitchFamily="18" charset="0"/>
              </a:rPr>
              <a:t>Statistical significant differences between annual mean discharge in the near future </a:t>
            </a:r>
            <a:r>
              <a:rPr kumimoji="0" lang="en-US" sz="1600" dirty="0">
                <a:solidFill>
                  <a:prstClr val="black"/>
                </a:solidFill>
                <a:latin typeface="Times New Roman" panose="02020603050405020304" pitchFamily="18" charset="0"/>
                <a:ea typeface="+mn-ea"/>
                <a:cs typeface="Times New Roman" panose="02020603050405020304" pitchFamily="18" charset="0"/>
              </a:rPr>
              <a:t>climate </a:t>
            </a:r>
            <a:r>
              <a:rPr kumimoji="0" lang="en-US" sz="1600" dirty="0" smtClean="0">
                <a:solidFill>
                  <a:prstClr val="black"/>
                </a:solidFill>
                <a:latin typeface="Times New Roman" panose="02020603050405020304" pitchFamily="18" charset="0"/>
                <a:ea typeface="+mn-ea"/>
                <a:cs typeface="Times New Roman" panose="02020603050405020304" pitchFamily="18" charset="0"/>
              </a:rPr>
              <a:t>and present climate (left), and in the future climate and present climate (right) </a:t>
            </a:r>
            <a:endParaRPr kumimoji="0" lang="en-US" sz="1600" dirty="0">
              <a:solidFill>
                <a:prstClr val="black"/>
              </a:solidFill>
              <a:latin typeface="Times New Roman" panose="02020603050405020304" pitchFamily="18" charset="0"/>
              <a:ea typeface="+mn-ea"/>
              <a:cs typeface="Times New Roman" panose="02020603050405020304" pitchFamily="18" charset="0"/>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69" y="2255520"/>
            <a:ext cx="1718151"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8250" y="2255520"/>
            <a:ext cx="17325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68879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 y="5562600"/>
            <a:ext cx="8991600" cy="584775"/>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600" dirty="0" smtClean="0">
                <a:solidFill>
                  <a:prstClr val="black"/>
                </a:solidFill>
                <a:latin typeface="Times New Roman" panose="02020603050405020304" pitchFamily="18" charset="0"/>
                <a:ea typeface="+mn-ea"/>
                <a:cs typeface="Times New Roman" panose="02020603050405020304" pitchFamily="18" charset="0"/>
              </a:rPr>
              <a:t>Statistical significant differences between mean of annual maximum daily discharge in the near future </a:t>
            </a:r>
            <a:r>
              <a:rPr kumimoji="0" lang="en-US" sz="1600" dirty="0">
                <a:solidFill>
                  <a:prstClr val="black"/>
                </a:solidFill>
                <a:latin typeface="Times New Roman" panose="02020603050405020304" pitchFamily="18" charset="0"/>
                <a:ea typeface="+mn-ea"/>
                <a:cs typeface="Times New Roman" panose="02020603050405020304" pitchFamily="18" charset="0"/>
              </a:rPr>
              <a:t>climate </a:t>
            </a:r>
            <a:r>
              <a:rPr kumimoji="0" lang="en-US" sz="1600" dirty="0" smtClean="0">
                <a:solidFill>
                  <a:prstClr val="black"/>
                </a:solidFill>
                <a:latin typeface="Times New Roman" panose="02020603050405020304" pitchFamily="18" charset="0"/>
                <a:ea typeface="+mn-ea"/>
                <a:cs typeface="Times New Roman" panose="02020603050405020304" pitchFamily="18" charset="0"/>
              </a:rPr>
              <a:t>and present climate (left), and in the future climate and present climate (right) </a:t>
            </a:r>
            <a:endParaRPr kumimoji="0" lang="en-US" sz="1600" dirty="0">
              <a:solidFill>
                <a:prstClr val="black"/>
              </a:solidFill>
              <a:latin typeface="Times New Roman" panose="02020603050405020304" pitchFamily="18" charset="0"/>
              <a:ea typeface="+mn-ea"/>
              <a:cs typeface="Times New Roman" panose="02020603050405020304" pitchFamily="18" charset="0"/>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234625"/>
            <a:ext cx="1720114"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0121" y="2234625"/>
            <a:ext cx="1730679"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0" y="2234625"/>
            <a:ext cx="2622462"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6677" y="2234625"/>
            <a:ext cx="2631123"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p:cNvSpPr>
            <a:spLocks noGrp="1"/>
          </p:cNvSpPr>
          <p:nvPr>
            <p:ph idx="1"/>
          </p:nvPr>
        </p:nvSpPr>
        <p:spPr>
          <a:xfrm>
            <a:off x="76200" y="260649"/>
            <a:ext cx="8991600" cy="1296143"/>
          </a:xfrm>
        </p:spPr>
        <p:txBody>
          <a:bodyPr>
            <a:noAutofit/>
          </a:bodyPr>
          <a:lstStyle/>
          <a:p>
            <a:pPr marL="0" indent="0" algn="ctr">
              <a:buNone/>
            </a:pPr>
            <a:r>
              <a:rPr lang="en-US" sz="3600" dirty="0" smtClean="0">
                <a:solidFill>
                  <a:srgbClr val="0000FF"/>
                </a:solidFill>
                <a:latin typeface="Arial" panose="020B0604020202020204" pitchFamily="34" charset="0"/>
                <a:cs typeface="Arial" panose="020B0604020202020204" pitchFamily="34" charset="0"/>
              </a:rPr>
              <a:t>Statistical significance of changes in annual mean maximum daily discharge</a:t>
            </a:r>
          </a:p>
          <a:p>
            <a:pPr marL="0" indent="0" algn="just">
              <a:buNone/>
            </a:pPr>
            <a:endParaRPr lang="en-US" sz="36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08887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タイトル 1"/>
          <p:cNvSpPr>
            <a:spLocks noGrp="1"/>
          </p:cNvSpPr>
          <p:nvPr>
            <p:ph type="title"/>
          </p:nvPr>
        </p:nvSpPr>
        <p:spPr>
          <a:xfrm>
            <a:off x="905062" y="284176"/>
            <a:ext cx="8131433" cy="1416632"/>
          </a:xfrm>
        </p:spPr>
        <p:txBody>
          <a:bodyPr/>
          <a:lstStyle/>
          <a:p>
            <a:r>
              <a:rPr lang="en-US" altLang="ja-JP" dirty="0" smtClean="0"/>
              <a:t>Developing GCM and RCM </a:t>
            </a:r>
            <a:br>
              <a:rPr lang="en-US" altLang="ja-JP" dirty="0" smtClean="0"/>
            </a:br>
            <a:r>
              <a:rPr lang="en-US" altLang="ja-JP" dirty="0" smtClean="0"/>
              <a:t>by MRI, JMA</a:t>
            </a:r>
            <a:endParaRPr lang="ja-JP" altLang="en-US" dirty="0" smtClean="0"/>
          </a:p>
        </p:txBody>
      </p:sp>
      <p:grpSp>
        <p:nvGrpSpPr>
          <p:cNvPr id="9" name="グループ化 8"/>
          <p:cNvGrpSpPr/>
          <p:nvPr/>
        </p:nvGrpSpPr>
        <p:grpSpPr>
          <a:xfrm>
            <a:off x="468313" y="2031232"/>
            <a:ext cx="8064500" cy="4782344"/>
            <a:chOff x="468313" y="1596491"/>
            <a:chExt cx="8064500" cy="5217084"/>
          </a:xfrm>
        </p:grpSpPr>
        <p:sp>
          <p:nvSpPr>
            <p:cNvPr id="3" name="テキスト ボックス 2"/>
            <p:cNvSpPr txBox="1"/>
            <p:nvPr/>
          </p:nvSpPr>
          <p:spPr>
            <a:xfrm>
              <a:off x="468313" y="2916263"/>
              <a:ext cx="4103687" cy="368300"/>
            </a:xfrm>
            <a:prstGeom prst="rect">
              <a:avLst/>
            </a:prstGeom>
            <a:solidFill>
              <a:schemeClr val="accent3">
                <a:lumMod val="40000"/>
                <a:lumOff val="60000"/>
              </a:schemeClr>
            </a:solidFill>
          </p:spPr>
          <p:txBody>
            <a:bodyPr>
              <a:spAutoFit/>
            </a:bodyPr>
            <a:lstStyle/>
            <a:p>
              <a:pPr fontAlgn="auto">
                <a:spcBef>
                  <a:spcPts val="0"/>
                </a:spcBef>
                <a:spcAft>
                  <a:spcPts val="0"/>
                </a:spcAft>
                <a:defRPr/>
              </a:pPr>
              <a:r>
                <a:rPr lang="en-US" altLang="ja-JP" dirty="0">
                  <a:solidFill>
                    <a:prstClr val="black"/>
                  </a:solidFill>
                  <a:latin typeface="Calibri"/>
                  <a:ea typeface="ＭＳ Ｐゴシック"/>
                </a:rPr>
                <a:t>20km AGCM run with CMIP5’s SST</a:t>
              </a:r>
              <a:endParaRPr lang="ja-JP" altLang="en-US" dirty="0">
                <a:solidFill>
                  <a:prstClr val="black"/>
                </a:solidFill>
                <a:latin typeface="Calibri"/>
                <a:ea typeface="ＭＳ Ｐゴシック"/>
              </a:endParaRPr>
            </a:p>
          </p:txBody>
        </p:sp>
        <p:sp>
          <p:nvSpPr>
            <p:cNvPr id="4" name="テキスト ボックス 3"/>
            <p:cNvSpPr txBox="1"/>
            <p:nvPr/>
          </p:nvSpPr>
          <p:spPr>
            <a:xfrm>
              <a:off x="1092200" y="3357588"/>
              <a:ext cx="4321175" cy="647700"/>
            </a:xfrm>
            <a:prstGeom prst="rect">
              <a:avLst/>
            </a:prstGeom>
            <a:solidFill>
              <a:schemeClr val="accent4">
                <a:lumMod val="40000"/>
                <a:lumOff val="60000"/>
              </a:schemeClr>
            </a:solidFill>
          </p:spPr>
          <p:txBody>
            <a:bodyPr>
              <a:spAutoFit/>
            </a:bodyPr>
            <a:lstStyle/>
            <a:p>
              <a:pPr fontAlgn="auto">
                <a:spcBef>
                  <a:spcPts val="0"/>
                </a:spcBef>
                <a:spcAft>
                  <a:spcPts val="0"/>
                </a:spcAft>
                <a:defRPr/>
              </a:pPr>
              <a:r>
                <a:rPr lang="ja-JP" altLang="en-US" dirty="0">
                  <a:solidFill>
                    <a:prstClr val="black"/>
                  </a:solidFill>
                  <a:latin typeface="Calibri"/>
                  <a:ea typeface="ＭＳ Ｐゴシック"/>
                </a:rPr>
                <a:t>　</a:t>
              </a:r>
              <a:r>
                <a:rPr lang="en-US" altLang="ja-JP" dirty="0">
                  <a:solidFill>
                    <a:prstClr val="black"/>
                  </a:solidFill>
                  <a:latin typeface="Calibri"/>
                  <a:ea typeface="ＭＳ Ｐゴシック"/>
                </a:rPr>
                <a:t>Dynamical Down Scaling by 5km NHM</a:t>
              </a:r>
            </a:p>
            <a:p>
              <a:pPr fontAlgn="auto">
                <a:spcBef>
                  <a:spcPts val="0"/>
                </a:spcBef>
                <a:spcAft>
                  <a:spcPts val="0"/>
                </a:spcAft>
                <a:defRPr/>
              </a:pPr>
              <a:r>
                <a:rPr lang="en-US" altLang="ja-JP" dirty="0">
                  <a:solidFill>
                    <a:prstClr val="black"/>
                  </a:solidFill>
                  <a:latin typeface="Calibri"/>
                  <a:ea typeface="ＭＳ Ｐゴシック"/>
                </a:rPr>
                <a:t>  (Three models)</a:t>
              </a:r>
              <a:endParaRPr lang="ja-JP" altLang="en-US" dirty="0">
                <a:solidFill>
                  <a:prstClr val="black"/>
                </a:solidFill>
                <a:latin typeface="Calibri"/>
                <a:ea typeface="ＭＳ Ｐゴシック"/>
              </a:endParaRPr>
            </a:p>
          </p:txBody>
        </p:sp>
        <p:sp>
          <p:nvSpPr>
            <p:cNvPr id="5" name="テキスト ボックス 4"/>
            <p:cNvSpPr txBox="1"/>
            <p:nvPr/>
          </p:nvSpPr>
          <p:spPr>
            <a:xfrm>
              <a:off x="5651500" y="4154513"/>
              <a:ext cx="2520950" cy="646112"/>
            </a:xfrm>
            <a:prstGeom prst="rect">
              <a:avLst/>
            </a:prstGeom>
            <a:solidFill>
              <a:schemeClr val="accent6">
                <a:lumMod val="40000"/>
                <a:lumOff val="60000"/>
              </a:schemeClr>
            </a:solidFill>
          </p:spPr>
          <p:txBody>
            <a:bodyPr>
              <a:spAutoFit/>
            </a:bodyPr>
            <a:lstStyle/>
            <a:p>
              <a:pPr fontAlgn="auto">
                <a:spcBef>
                  <a:spcPts val="0"/>
                </a:spcBef>
                <a:spcAft>
                  <a:spcPts val="0"/>
                </a:spcAft>
                <a:defRPr/>
              </a:pPr>
              <a:r>
                <a:rPr lang="en-US" altLang="ja-JP" dirty="0">
                  <a:solidFill>
                    <a:prstClr val="black"/>
                  </a:solidFill>
                  <a:latin typeface="Calibri"/>
                  <a:ea typeface="ＭＳ Ｐゴシック"/>
                </a:rPr>
                <a:t>Dynamical Down Scaling by 2km</a:t>
              </a:r>
              <a:r>
                <a:rPr lang="ja-JP" altLang="en-US" dirty="0">
                  <a:solidFill>
                    <a:prstClr val="black"/>
                  </a:solidFill>
                  <a:latin typeface="Calibri"/>
                  <a:ea typeface="ＭＳ Ｐゴシック"/>
                </a:rPr>
                <a:t> </a:t>
              </a:r>
              <a:r>
                <a:rPr lang="en-US" altLang="ja-JP" dirty="0">
                  <a:solidFill>
                    <a:prstClr val="black"/>
                  </a:solidFill>
                  <a:latin typeface="Calibri"/>
                  <a:ea typeface="ＭＳ Ｐゴシック"/>
                </a:rPr>
                <a:t>NHRCM</a:t>
              </a:r>
              <a:endParaRPr lang="ja-JP" altLang="en-US" dirty="0">
                <a:solidFill>
                  <a:prstClr val="black"/>
                </a:solidFill>
                <a:latin typeface="Calibri"/>
                <a:ea typeface="ＭＳ Ｐゴシック"/>
              </a:endParaRPr>
            </a:p>
          </p:txBody>
        </p:sp>
        <p:sp>
          <p:nvSpPr>
            <p:cNvPr id="6" name="テキスト ボックス 5"/>
            <p:cNvSpPr txBox="1"/>
            <p:nvPr/>
          </p:nvSpPr>
          <p:spPr>
            <a:xfrm>
              <a:off x="468313" y="5018113"/>
              <a:ext cx="4895850" cy="368300"/>
            </a:xfrm>
            <a:prstGeom prst="rect">
              <a:avLst/>
            </a:prstGeom>
            <a:solidFill>
              <a:schemeClr val="accent6">
                <a:lumMod val="40000"/>
                <a:lumOff val="60000"/>
              </a:schemeClr>
            </a:solidFill>
          </p:spPr>
          <p:txBody>
            <a:bodyPr>
              <a:spAutoFit/>
            </a:bodyPr>
            <a:lstStyle/>
            <a:p>
              <a:pPr fontAlgn="auto">
                <a:spcBef>
                  <a:spcPts val="0"/>
                </a:spcBef>
                <a:spcAft>
                  <a:spcPts val="0"/>
                </a:spcAft>
                <a:defRPr/>
              </a:pPr>
              <a:r>
                <a:rPr lang="en-US" altLang="ja-JP" dirty="0">
                  <a:solidFill>
                    <a:prstClr val="black"/>
                  </a:solidFill>
                  <a:latin typeface="Calibri"/>
                  <a:ea typeface="ＭＳ Ｐゴシック"/>
                </a:rPr>
                <a:t>Improvement of processes in2km NHRCM</a:t>
              </a:r>
              <a:endParaRPr lang="ja-JP" altLang="en-US" dirty="0">
                <a:solidFill>
                  <a:prstClr val="black"/>
                </a:solidFill>
                <a:latin typeface="Calibri"/>
                <a:ea typeface="ＭＳ Ｐゴシック"/>
              </a:endParaRPr>
            </a:p>
          </p:txBody>
        </p:sp>
        <p:sp>
          <p:nvSpPr>
            <p:cNvPr id="7" name="テキスト ボックス 6"/>
            <p:cNvSpPr txBox="1"/>
            <p:nvPr/>
          </p:nvSpPr>
          <p:spPr>
            <a:xfrm>
              <a:off x="468313" y="5665813"/>
              <a:ext cx="4895850" cy="368300"/>
            </a:xfrm>
            <a:prstGeom prst="rect">
              <a:avLst/>
            </a:prstGeom>
            <a:solidFill>
              <a:schemeClr val="accent2">
                <a:lumMod val="40000"/>
                <a:lumOff val="60000"/>
              </a:schemeClr>
            </a:solidFill>
          </p:spPr>
          <p:txBody>
            <a:bodyPr>
              <a:spAutoFit/>
            </a:bodyPr>
            <a:lstStyle/>
            <a:p>
              <a:pPr fontAlgn="auto">
                <a:spcBef>
                  <a:spcPts val="0"/>
                </a:spcBef>
                <a:spcAft>
                  <a:spcPts val="0"/>
                </a:spcAft>
                <a:defRPr/>
              </a:pPr>
              <a:r>
                <a:rPr lang="en-US" altLang="ja-JP" dirty="0">
                  <a:solidFill>
                    <a:prstClr val="black"/>
                  </a:solidFill>
                  <a:latin typeface="Calibri"/>
                  <a:ea typeface="ＭＳ Ｐゴシック"/>
                </a:rPr>
                <a:t>Coupling of 20km</a:t>
              </a:r>
              <a:r>
                <a:rPr lang="ja-JP" altLang="en-US" dirty="0">
                  <a:solidFill>
                    <a:prstClr val="black"/>
                  </a:solidFill>
                  <a:latin typeface="Calibri"/>
                  <a:ea typeface="ＭＳ Ｐゴシック"/>
                </a:rPr>
                <a:t>　</a:t>
              </a:r>
              <a:r>
                <a:rPr lang="en-US" altLang="ja-JP" dirty="0">
                  <a:solidFill>
                    <a:prstClr val="black"/>
                  </a:solidFill>
                  <a:latin typeface="Calibri"/>
                  <a:ea typeface="ＭＳ Ｐゴシック"/>
                </a:rPr>
                <a:t>A-GCM</a:t>
              </a:r>
              <a:r>
                <a:rPr lang="ja-JP" altLang="en-US" dirty="0">
                  <a:solidFill>
                    <a:prstClr val="black"/>
                  </a:solidFill>
                  <a:latin typeface="Calibri"/>
                  <a:ea typeface="ＭＳ Ｐゴシック"/>
                </a:rPr>
                <a:t> </a:t>
              </a:r>
              <a:r>
                <a:rPr lang="en-US" altLang="ja-JP" dirty="0">
                  <a:solidFill>
                    <a:prstClr val="black"/>
                  </a:solidFill>
                  <a:latin typeface="Calibri"/>
                  <a:ea typeface="ＭＳ Ｐゴシック"/>
                </a:rPr>
                <a:t>with Ocean model</a:t>
              </a:r>
              <a:endParaRPr lang="ja-JP" altLang="en-US" dirty="0">
                <a:solidFill>
                  <a:prstClr val="black"/>
                </a:solidFill>
                <a:latin typeface="Calibri"/>
                <a:ea typeface="ＭＳ Ｐゴシック"/>
              </a:endParaRPr>
            </a:p>
          </p:txBody>
        </p:sp>
        <p:sp>
          <p:nvSpPr>
            <p:cNvPr id="8" name="テキスト ボックス 7"/>
            <p:cNvSpPr txBox="1"/>
            <p:nvPr/>
          </p:nvSpPr>
          <p:spPr>
            <a:xfrm>
              <a:off x="5651500" y="5665813"/>
              <a:ext cx="2520950" cy="368300"/>
            </a:xfrm>
            <a:prstGeom prst="rect">
              <a:avLst/>
            </a:prstGeom>
            <a:solidFill>
              <a:schemeClr val="accent2">
                <a:lumMod val="40000"/>
                <a:lumOff val="60000"/>
              </a:schemeClr>
            </a:solidFill>
          </p:spPr>
          <p:txBody>
            <a:bodyPr>
              <a:spAutoFit/>
            </a:bodyPr>
            <a:lstStyle/>
            <a:p>
              <a:pPr fontAlgn="auto">
                <a:spcBef>
                  <a:spcPts val="0"/>
                </a:spcBef>
                <a:spcAft>
                  <a:spcPts val="0"/>
                </a:spcAft>
                <a:defRPr/>
              </a:pPr>
              <a:r>
                <a:rPr lang="en-US" altLang="ja-JP" dirty="0">
                  <a:solidFill>
                    <a:prstClr val="black"/>
                  </a:solidFill>
                  <a:latin typeface="Calibri"/>
                  <a:ea typeface="ＭＳ Ｐゴシック"/>
                </a:rPr>
                <a:t>Run by 20km AO-GCM</a:t>
              </a:r>
              <a:endParaRPr lang="ja-JP" altLang="en-US" dirty="0">
                <a:solidFill>
                  <a:prstClr val="black"/>
                </a:solidFill>
                <a:latin typeface="Calibri"/>
                <a:ea typeface="ＭＳ Ｐゴシック"/>
              </a:endParaRPr>
            </a:p>
          </p:txBody>
        </p:sp>
        <p:cxnSp>
          <p:nvCxnSpPr>
            <p:cNvPr id="10" name="直線矢印コネクタ 9"/>
            <p:cNvCxnSpPr>
              <a:stCxn id="6" idx="3"/>
              <a:endCxn id="5" idx="1"/>
            </p:cNvCxnSpPr>
            <p:nvPr/>
          </p:nvCxnSpPr>
          <p:spPr>
            <a:xfrm flipV="1">
              <a:off x="5364163" y="4478363"/>
              <a:ext cx="287337" cy="7239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a:stCxn id="7" idx="3"/>
              <a:endCxn id="8" idx="1"/>
            </p:cNvCxnSpPr>
            <p:nvPr/>
          </p:nvCxnSpPr>
          <p:spPr>
            <a:xfrm>
              <a:off x="5364163" y="5849963"/>
              <a:ext cx="287337"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屈折矢印 12"/>
            <p:cNvSpPr/>
            <p:nvPr/>
          </p:nvSpPr>
          <p:spPr>
            <a:xfrm rot="5400000">
              <a:off x="755650" y="3300438"/>
              <a:ext cx="287337" cy="319088"/>
            </a:xfrm>
            <a:prstGeom prst="bentUpArrow">
              <a:avLst/>
            </a:prstGeom>
            <a:solidFill>
              <a:schemeClr val="accent3">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4" name="屈折矢印 13"/>
            <p:cNvSpPr/>
            <p:nvPr/>
          </p:nvSpPr>
          <p:spPr>
            <a:xfrm rot="5400000">
              <a:off x="4644231" y="3804469"/>
              <a:ext cx="1008063" cy="854075"/>
            </a:xfrm>
            <a:prstGeom prst="bentUp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cxnSp>
          <p:nvCxnSpPr>
            <p:cNvPr id="19" name="直線矢印コネクタ 18"/>
            <p:cNvCxnSpPr/>
            <p:nvPr/>
          </p:nvCxnSpPr>
          <p:spPr>
            <a:xfrm>
              <a:off x="468313" y="1628800"/>
              <a:ext cx="4945062"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5724525" y="1628800"/>
              <a:ext cx="2808288" cy="0"/>
            </a:xfrm>
            <a:prstGeom prst="straightConnector1">
              <a:avLst/>
            </a:prstGeom>
            <a:ln w="2857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2287" name="テキスト ボックス 24"/>
            <p:cNvSpPr txBox="1">
              <a:spLocks noChangeArrowheads="1"/>
            </p:cNvSpPr>
            <p:nvPr/>
          </p:nvSpPr>
          <p:spPr bwMode="auto">
            <a:xfrm>
              <a:off x="2267273" y="1596491"/>
              <a:ext cx="1800671" cy="50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solidFill>
                    <a:srgbClr val="FF0000"/>
                  </a:solidFill>
                  <a:latin typeface="Calibri" panose="020F0502020204030204" pitchFamily="34" charset="0"/>
                </a:rPr>
                <a:t>Frist Stage</a:t>
              </a:r>
              <a:endParaRPr lang="ja-JP" altLang="en-US" sz="2400" dirty="0">
                <a:solidFill>
                  <a:srgbClr val="FF0000"/>
                </a:solidFill>
                <a:latin typeface="Calibri" panose="020F0502020204030204" pitchFamily="34" charset="0"/>
              </a:endParaRPr>
            </a:p>
          </p:txBody>
        </p:sp>
        <p:sp>
          <p:nvSpPr>
            <p:cNvPr id="182288" name="テキスト ボックス 25"/>
            <p:cNvSpPr txBox="1">
              <a:spLocks noChangeArrowheads="1"/>
            </p:cNvSpPr>
            <p:nvPr/>
          </p:nvSpPr>
          <p:spPr bwMode="auto">
            <a:xfrm>
              <a:off x="6228184" y="1700238"/>
              <a:ext cx="2088729" cy="50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solidFill>
                    <a:srgbClr val="0070C0"/>
                  </a:solidFill>
                  <a:latin typeface="Calibri" panose="020F0502020204030204" pitchFamily="34" charset="0"/>
                </a:rPr>
                <a:t>Second Stage</a:t>
              </a:r>
              <a:endParaRPr lang="ja-JP" altLang="en-US" sz="2400" dirty="0">
                <a:solidFill>
                  <a:srgbClr val="0070C0"/>
                </a:solidFill>
                <a:latin typeface="Calibri" panose="020F0502020204030204" pitchFamily="34" charset="0"/>
              </a:endParaRPr>
            </a:p>
          </p:txBody>
        </p:sp>
        <p:sp>
          <p:nvSpPr>
            <p:cNvPr id="27" name="テキスト ボックス 26"/>
            <p:cNvSpPr txBox="1"/>
            <p:nvPr/>
          </p:nvSpPr>
          <p:spPr>
            <a:xfrm>
              <a:off x="468313" y="6443688"/>
              <a:ext cx="7704137" cy="369887"/>
            </a:xfrm>
            <a:prstGeom prst="rect">
              <a:avLst/>
            </a:prstGeom>
            <a:solidFill>
              <a:schemeClr val="accent1">
                <a:lumMod val="40000"/>
                <a:lumOff val="60000"/>
              </a:schemeClr>
            </a:solidFill>
          </p:spPr>
          <p:txBody>
            <a:bodyPr>
              <a:spAutoFit/>
            </a:bodyPr>
            <a:lstStyle/>
            <a:p>
              <a:pPr fontAlgn="auto">
                <a:spcBef>
                  <a:spcPts val="0"/>
                </a:spcBef>
                <a:spcAft>
                  <a:spcPts val="0"/>
                </a:spcAft>
                <a:defRPr/>
              </a:pPr>
              <a:r>
                <a:rPr lang="en-US" altLang="ja-JP" dirty="0">
                  <a:solidFill>
                    <a:prstClr val="black"/>
                  </a:solidFill>
                  <a:latin typeface="Calibri"/>
                  <a:ea typeface="ＭＳ Ｐゴシック"/>
                </a:rPr>
                <a:t>Validation  of output from A-GCM , NHRCM</a:t>
              </a:r>
              <a:endParaRPr lang="ja-JP" altLang="en-US" dirty="0">
                <a:solidFill>
                  <a:prstClr val="black"/>
                </a:solidFill>
                <a:latin typeface="Calibri"/>
                <a:ea typeface="ＭＳ Ｐゴシック"/>
              </a:endParaRPr>
            </a:p>
          </p:txBody>
        </p:sp>
        <p:cxnSp>
          <p:nvCxnSpPr>
            <p:cNvPr id="16" name="直線コネクタ 15"/>
            <p:cNvCxnSpPr/>
            <p:nvPr/>
          </p:nvCxnSpPr>
          <p:spPr>
            <a:xfrm>
              <a:off x="5575300" y="1844700"/>
              <a:ext cx="0" cy="467995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468313" y="2062188"/>
              <a:ext cx="3095625" cy="646112"/>
            </a:xfrm>
            <a:prstGeom prst="rect">
              <a:avLst/>
            </a:prstGeom>
            <a:solidFill>
              <a:schemeClr val="accent3">
                <a:lumMod val="40000"/>
                <a:lumOff val="60000"/>
              </a:schemeClr>
            </a:solidFill>
          </p:spPr>
          <p:txBody>
            <a:bodyPr>
              <a:spAutoFit/>
            </a:bodyPr>
            <a:lstStyle/>
            <a:p>
              <a:pPr fontAlgn="auto">
                <a:spcBef>
                  <a:spcPts val="0"/>
                </a:spcBef>
                <a:spcAft>
                  <a:spcPts val="0"/>
                </a:spcAft>
                <a:defRPr/>
              </a:pPr>
              <a:r>
                <a:rPr lang="en-US" altLang="ja-JP" dirty="0">
                  <a:solidFill>
                    <a:prstClr val="black"/>
                  </a:solidFill>
                  <a:latin typeface="Calibri"/>
                  <a:ea typeface="ＭＳ Ｐゴシック"/>
                </a:rPr>
                <a:t>60km AGCM ensemble runs with CMIP5’s  SST</a:t>
              </a:r>
              <a:endParaRPr lang="ja-JP" altLang="en-US" dirty="0">
                <a:solidFill>
                  <a:prstClr val="black"/>
                </a:solidFill>
                <a:latin typeface="Calibri"/>
                <a:ea typeface="ＭＳ Ｐゴシック"/>
              </a:endParaRPr>
            </a:p>
          </p:txBody>
        </p:sp>
      </p:grpSp>
      <p:sp>
        <p:nvSpPr>
          <p:cNvPr id="23" name="テキスト ボックス 24"/>
          <p:cNvSpPr txBox="1">
            <a:spLocks noChangeArrowheads="1"/>
          </p:cNvSpPr>
          <p:nvPr/>
        </p:nvSpPr>
        <p:spPr bwMode="auto">
          <a:xfrm>
            <a:off x="107033" y="2060848"/>
            <a:ext cx="9851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smtClean="0">
                <a:solidFill>
                  <a:srgbClr val="FF0000"/>
                </a:solidFill>
                <a:latin typeface="Calibri" panose="020F0502020204030204" pitchFamily="34" charset="0"/>
              </a:rPr>
              <a:t>2012</a:t>
            </a:r>
            <a:endParaRPr lang="ja-JP" altLang="en-US" sz="2400" dirty="0">
              <a:solidFill>
                <a:srgbClr val="FF0000"/>
              </a:solidFill>
              <a:latin typeface="Calibri" panose="020F0502020204030204" pitchFamily="34" charset="0"/>
            </a:endParaRPr>
          </a:p>
        </p:txBody>
      </p:sp>
      <p:sp>
        <p:nvSpPr>
          <p:cNvPr id="24" name="テキスト ボックス 24"/>
          <p:cNvSpPr txBox="1">
            <a:spLocks noChangeArrowheads="1"/>
          </p:cNvSpPr>
          <p:nvPr/>
        </p:nvSpPr>
        <p:spPr bwMode="auto">
          <a:xfrm>
            <a:off x="4594945" y="2060848"/>
            <a:ext cx="9851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smtClean="0">
                <a:solidFill>
                  <a:srgbClr val="FF0000"/>
                </a:solidFill>
                <a:latin typeface="Calibri" panose="020F0502020204030204" pitchFamily="34" charset="0"/>
              </a:rPr>
              <a:t>2014</a:t>
            </a:r>
            <a:endParaRPr lang="ja-JP" altLang="en-US" sz="2400" dirty="0">
              <a:solidFill>
                <a:srgbClr val="FF0000"/>
              </a:solidFill>
              <a:latin typeface="Calibri" panose="020F0502020204030204" pitchFamily="34" charset="0"/>
            </a:endParaRPr>
          </a:p>
        </p:txBody>
      </p:sp>
      <p:sp>
        <p:nvSpPr>
          <p:cNvPr id="25" name="テキスト ボックス 24"/>
          <p:cNvSpPr txBox="1">
            <a:spLocks noChangeArrowheads="1"/>
          </p:cNvSpPr>
          <p:nvPr/>
        </p:nvSpPr>
        <p:spPr bwMode="auto">
          <a:xfrm>
            <a:off x="8189848" y="2126333"/>
            <a:ext cx="9851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smtClean="0">
                <a:solidFill>
                  <a:schemeClr val="bg2">
                    <a:lumMod val="75000"/>
                  </a:schemeClr>
                </a:solidFill>
                <a:latin typeface="Calibri" panose="020F0502020204030204" pitchFamily="34" charset="0"/>
              </a:rPr>
              <a:t>2017</a:t>
            </a:r>
            <a:endParaRPr lang="ja-JP" altLang="en-US" sz="2400" dirty="0">
              <a:solidFill>
                <a:schemeClr val="bg2">
                  <a:lumMod val="75000"/>
                </a:schemeClr>
              </a:solidFill>
              <a:latin typeface="Calibri" panose="020F0502020204030204" pitchFamily="34" charset="0"/>
            </a:endParaRPr>
          </a:p>
        </p:txBody>
      </p:sp>
    </p:spTree>
    <p:extLst>
      <p:ext uri="{BB962C8B-B14F-4D97-AF65-F5344CB8AC3E}">
        <p14:creationId xmlns:p14="http://schemas.microsoft.com/office/powerpoint/2010/main" val="1168732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 y="5486400"/>
            <a:ext cx="9031856" cy="584775"/>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600" dirty="0" smtClean="0">
                <a:solidFill>
                  <a:prstClr val="black"/>
                </a:solidFill>
                <a:latin typeface="Times New Roman" panose="02020603050405020304" pitchFamily="18" charset="0"/>
                <a:ea typeface="+mn-ea"/>
                <a:cs typeface="Times New Roman" panose="02020603050405020304" pitchFamily="18" charset="0"/>
              </a:rPr>
              <a:t>Statistical significant differences between mean of annual minimum daily discharge in the near future </a:t>
            </a:r>
            <a:r>
              <a:rPr kumimoji="0" lang="en-US" sz="1600" dirty="0">
                <a:solidFill>
                  <a:prstClr val="black"/>
                </a:solidFill>
                <a:latin typeface="Times New Roman" panose="02020603050405020304" pitchFamily="18" charset="0"/>
                <a:ea typeface="+mn-ea"/>
                <a:cs typeface="Times New Roman" panose="02020603050405020304" pitchFamily="18" charset="0"/>
              </a:rPr>
              <a:t>climate </a:t>
            </a:r>
            <a:r>
              <a:rPr kumimoji="0" lang="en-US" sz="1600" dirty="0" smtClean="0">
                <a:solidFill>
                  <a:prstClr val="black"/>
                </a:solidFill>
                <a:latin typeface="Times New Roman" panose="02020603050405020304" pitchFamily="18" charset="0"/>
                <a:ea typeface="+mn-ea"/>
                <a:cs typeface="Times New Roman" panose="02020603050405020304" pitchFamily="18" charset="0"/>
              </a:rPr>
              <a:t>and present climate (left), and in the future climate and present climate (right) </a:t>
            </a:r>
            <a:endParaRPr kumimoji="0" lang="en-US" sz="1600" dirty="0">
              <a:solidFill>
                <a:prstClr val="black"/>
              </a:solidFill>
              <a:latin typeface="Times New Roman" panose="02020603050405020304" pitchFamily="18" charset="0"/>
              <a:ea typeface="+mn-ea"/>
              <a:cs typeface="Times New Roman" panose="02020603050405020304" pitchFamily="18" charset="0"/>
            </a:endParaRPr>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234625"/>
            <a:ext cx="1728364"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2325" y="2234625"/>
            <a:ext cx="17284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654" y="2234625"/>
            <a:ext cx="2635146"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8910" y="2234625"/>
            <a:ext cx="2639146"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a:spLocks noGrp="1"/>
          </p:cNvSpPr>
          <p:nvPr>
            <p:ph idx="1"/>
          </p:nvPr>
        </p:nvSpPr>
        <p:spPr>
          <a:xfrm>
            <a:off x="76200" y="260649"/>
            <a:ext cx="8991600" cy="1296143"/>
          </a:xfrm>
        </p:spPr>
        <p:txBody>
          <a:bodyPr>
            <a:noAutofit/>
          </a:bodyPr>
          <a:lstStyle/>
          <a:p>
            <a:pPr marL="0" indent="0" algn="ctr">
              <a:buNone/>
            </a:pPr>
            <a:r>
              <a:rPr lang="en-US" sz="3600" dirty="0" smtClean="0">
                <a:solidFill>
                  <a:srgbClr val="0000FF"/>
                </a:solidFill>
                <a:latin typeface="Arial" panose="020B0604020202020204" pitchFamily="34" charset="0"/>
                <a:cs typeface="Arial" panose="020B0604020202020204" pitchFamily="34" charset="0"/>
              </a:rPr>
              <a:t>Statistical significance of changes in annual mean minimum daily discharge</a:t>
            </a:r>
          </a:p>
          <a:p>
            <a:pPr marL="0" indent="0" algn="just">
              <a:buNone/>
            </a:pPr>
            <a:endParaRPr lang="en-US"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79202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274638"/>
            <a:ext cx="9036496" cy="1143000"/>
          </a:xfrm>
        </p:spPr>
        <p:txBody>
          <a:bodyPr>
            <a:noAutofit/>
          </a:bodyPr>
          <a:lstStyle/>
          <a:p>
            <a:r>
              <a:rPr lang="en-US" sz="2800" dirty="0" smtClean="0">
                <a:solidFill>
                  <a:srgbClr val="0000FF"/>
                </a:solidFill>
                <a:latin typeface="Arial" panose="020B0604020202020204" pitchFamily="34" charset="0"/>
                <a:cs typeface="Arial" panose="020B0604020202020204" pitchFamily="34" charset="0"/>
              </a:rPr>
              <a:t>Future changes and uncertainties in river discharge projected using different ensemble experiments</a:t>
            </a:r>
            <a:endParaRPr lang="en-GB" sz="2800" dirty="0">
              <a:solidFill>
                <a:srgbClr val="0000FF"/>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r>
              <a:rPr lang="en-US" sz="2800" b="1" dirty="0" smtClean="0">
                <a:solidFill>
                  <a:srgbClr val="008000"/>
                </a:solidFill>
                <a:latin typeface="Times New Roman" panose="02020603050405020304" pitchFamily="18" charset="0"/>
                <a:cs typeface="Times New Roman" panose="02020603050405020304" pitchFamily="18" charset="0"/>
              </a:rPr>
              <a:t>Methods:</a:t>
            </a: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r>
              <a:rPr lang="en-US" sz="2400" dirty="0" smtClean="0">
                <a:latin typeface="Times New Roman" panose="02020603050405020304" pitchFamily="18" charset="0"/>
                <a:cs typeface="Times New Roman" panose="02020603050405020304" pitchFamily="18" charset="0"/>
              </a:rPr>
              <a:t>Changes in river discharge projected using different ensemble experiments of the MRI-AGCM and MIROC5 were compared to assess the uncertainties in projections of future climate change.</a:t>
            </a:r>
          </a:p>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r>
              <a:rPr lang="en-US" sz="2400" dirty="0" smtClean="0">
                <a:latin typeface="Times New Roman" panose="02020603050405020304" pitchFamily="18" charset="0"/>
                <a:cs typeface="Times New Roman" panose="02020603050405020304" pitchFamily="18" charset="0"/>
              </a:rPr>
              <a:t>Statistical significance of changes in river discharge was also compared and evaluated.</a:t>
            </a:r>
          </a:p>
        </p:txBody>
      </p:sp>
    </p:spTree>
    <p:extLst>
      <p:ext uri="{BB962C8B-B14F-4D97-AF65-F5344CB8AC3E}">
        <p14:creationId xmlns:p14="http://schemas.microsoft.com/office/powerpoint/2010/main" val="2953076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2800" dirty="0" smtClean="0">
                <a:solidFill>
                  <a:srgbClr val="0000FF"/>
                </a:solidFill>
                <a:latin typeface="Arial" panose="020B0604020202020204" pitchFamily="34" charset="0"/>
                <a:cs typeface="Arial" panose="020B0604020202020204" pitchFamily="34" charset="0"/>
              </a:rPr>
              <a:t>Future </a:t>
            </a:r>
            <a:r>
              <a:rPr lang="en-US" sz="2800" dirty="0">
                <a:solidFill>
                  <a:srgbClr val="0000FF"/>
                </a:solidFill>
                <a:latin typeface="Arial" panose="020B0604020202020204" pitchFamily="34" charset="0"/>
                <a:cs typeface="Arial" panose="020B0604020202020204" pitchFamily="34" charset="0"/>
              </a:rPr>
              <a:t>changes and uncertainties in river discharge projected using different ensemble experiments</a:t>
            </a:r>
            <a:endParaRPr lang="en-GB" sz="2800" dirty="0">
              <a:solidFill>
                <a:srgbClr val="0000FF"/>
              </a:solidFill>
              <a:latin typeface="Arial" panose="020B0604020202020204" pitchFamily="34" charset="0"/>
              <a:cs typeface="Arial" panose="020B0604020202020204" pitchFamily="34" charset="0"/>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2671841820"/>
              </p:ext>
            </p:extLst>
          </p:nvPr>
        </p:nvGraphicFramePr>
        <p:xfrm>
          <a:off x="179512" y="1628800"/>
          <a:ext cx="8784975" cy="4907280"/>
        </p:xfrm>
        <a:graphic>
          <a:graphicData uri="http://schemas.openxmlformats.org/drawingml/2006/table">
            <a:tbl>
              <a:tblPr firstRow="1" bandRow="1">
                <a:tableStyleId>{BC89EF96-8CEA-46FF-86C4-4CE0E7609802}</a:tableStyleId>
              </a:tblPr>
              <a:tblGrid>
                <a:gridCol w="1224136"/>
                <a:gridCol w="1080120"/>
                <a:gridCol w="2509514"/>
                <a:gridCol w="1418319"/>
                <a:gridCol w="1308988"/>
                <a:gridCol w="1243898"/>
              </a:tblGrid>
              <a:tr h="370840">
                <a:tc>
                  <a:txBody>
                    <a:bodyPr/>
                    <a:lstStyle/>
                    <a:p>
                      <a:pPr algn="ctr"/>
                      <a:r>
                        <a:rPr lang="en-US" sz="1400" dirty="0" smtClean="0">
                          <a:latin typeface="Times New Roman" panose="02020603050405020304" pitchFamily="18" charset="0"/>
                          <a:cs typeface="Times New Roman" panose="02020603050405020304" pitchFamily="18" charset="0"/>
                        </a:rPr>
                        <a:t>Dataset</a:t>
                      </a:r>
                      <a:endParaRPr lang="en-GB" sz="1400" dirty="0">
                        <a:latin typeface="Times New Roman" panose="02020603050405020304" pitchFamily="18" charset="0"/>
                        <a:cs typeface="Times New Roman" panose="02020603050405020304" pitchFamily="18" charset="0"/>
                      </a:endParaRPr>
                    </a:p>
                  </a:txBody>
                  <a:tcPr anchor="ctr">
                    <a:lnL w="19050" cap="flat" cmpd="sng" algn="ctr">
                      <a:solidFill>
                        <a:schemeClr val="accent1"/>
                      </a:solidFill>
                      <a:prstDash val="solid"/>
                      <a:round/>
                      <a:headEnd type="none" w="med" len="med"/>
                      <a:tailEnd type="none" w="med" len="med"/>
                    </a:lnL>
                    <a:lnT w="19050" cap="flat" cmpd="sng" algn="ctr">
                      <a:solidFill>
                        <a:schemeClr val="accent1"/>
                      </a:solidFill>
                      <a:prstDash val="solid"/>
                      <a:round/>
                      <a:headEnd type="none" w="med" len="med"/>
                      <a:tailEnd type="none" w="med" len="med"/>
                    </a:lnT>
                  </a:tcPr>
                </a:tc>
                <a:tc>
                  <a:txBody>
                    <a:bodyPr/>
                    <a:lstStyle/>
                    <a:p>
                      <a:pPr algn="ctr"/>
                      <a:r>
                        <a:rPr lang="en-US" sz="1400" dirty="0" smtClean="0">
                          <a:latin typeface="Times New Roman" panose="02020603050405020304" pitchFamily="18" charset="0"/>
                          <a:cs typeface="Times New Roman" panose="02020603050405020304" pitchFamily="18" charset="0"/>
                        </a:rPr>
                        <a:t>Resolution</a:t>
                      </a:r>
                      <a:endParaRPr lang="en-GB" sz="1400" dirty="0">
                        <a:latin typeface="Times New Roman" panose="02020603050405020304" pitchFamily="18" charset="0"/>
                        <a:cs typeface="Times New Roman" panose="02020603050405020304" pitchFamily="18" charset="0"/>
                      </a:endParaRPr>
                    </a:p>
                  </a:txBody>
                  <a:tcPr anchor="ctr">
                    <a:lnT w="19050" cap="flat" cmpd="sng" algn="ctr">
                      <a:solidFill>
                        <a:schemeClr val="accent1"/>
                      </a:solidFill>
                      <a:prstDash val="solid"/>
                      <a:round/>
                      <a:headEnd type="none" w="med" len="med"/>
                      <a:tailEnd type="none" w="med" len="med"/>
                    </a:lnT>
                  </a:tcPr>
                </a:tc>
                <a:tc>
                  <a:txBody>
                    <a:bodyPr/>
                    <a:lstStyle/>
                    <a:p>
                      <a:pPr algn="ctr"/>
                      <a:r>
                        <a:rPr lang="en-US" sz="1400" dirty="0" smtClean="0">
                          <a:latin typeface="Times New Roman" panose="02020603050405020304" pitchFamily="18" charset="0"/>
                          <a:cs typeface="Times New Roman" panose="02020603050405020304" pitchFamily="18" charset="0"/>
                        </a:rPr>
                        <a:t>Cumulus Convection Scheme</a:t>
                      </a:r>
                      <a:endParaRPr lang="en-GB" sz="1400" dirty="0">
                        <a:latin typeface="Times New Roman" panose="02020603050405020304" pitchFamily="18" charset="0"/>
                        <a:cs typeface="Times New Roman" panose="02020603050405020304" pitchFamily="18" charset="0"/>
                      </a:endParaRPr>
                    </a:p>
                  </a:txBody>
                  <a:tcPr anchor="ctr">
                    <a:lnT w="19050" cap="flat" cmpd="sng" algn="ctr">
                      <a:solidFill>
                        <a:schemeClr val="accent1"/>
                      </a:solidFill>
                      <a:prstDash val="solid"/>
                      <a:round/>
                      <a:headEnd type="none" w="med" len="med"/>
                      <a:tailEnd type="none" w="med" len="med"/>
                    </a:lnT>
                  </a:tcPr>
                </a:tc>
                <a:tc gridSpan="2">
                  <a:txBody>
                    <a:bodyPr/>
                    <a:lstStyle/>
                    <a:p>
                      <a:pPr algn="ctr"/>
                      <a:r>
                        <a:rPr lang="en-US" sz="1400" dirty="0" smtClean="0">
                          <a:latin typeface="Times New Roman" panose="02020603050405020304" pitchFamily="18" charset="0"/>
                          <a:cs typeface="Times New Roman" panose="02020603050405020304" pitchFamily="18" charset="0"/>
                        </a:rPr>
                        <a:t>Sea</a:t>
                      </a:r>
                      <a:r>
                        <a:rPr lang="en-US" sz="1400" baseline="0" dirty="0" smtClean="0">
                          <a:latin typeface="Times New Roman" panose="02020603050405020304" pitchFamily="18" charset="0"/>
                          <a:cs typeface="Times New Roman" panose="02020603050405020304" pitchFamily="18" charset="0"/>
                        </a:rPr>
                        <a:t> Surface Temperature</a:t>
                      </a:r>
                      <a:endParaRPr lang="en-GB" sz="1400" dirty="0">
                        <a:latin typeface="Times New Roman" panose="02020603050405020304" pitchFamily="18" charset="0"/>
                        <a:cs typeface="Times New Roman" panose="02020603050405020304" pitchFamily="18" charset="0"/>
                      </a:endParaRPr>
                    </a:p>
                  </a:txBody>
                  <a:tcPr anchor="ctr">
                    <a:lnT w="19050" cap="flat" cmpd="sng" algn="ctr">
                      <a:solidFill>
                        <a:schemeClr val="accent1"/>
                      </a:solidFill>
                      <a:prstDash val="solid"/>
                      <a:round/>
                      <a:headEnd type="none" w="med" len="med"/>
                      <a:tailEnd type="none" w="med" len="med"/>
                    </a:lnT>
                  </a:tcPr>
                </a:tc>
                <a:tc hMerge="1">
                  <a:txBody>
                    <a:bodyPr/>
                    <a:lstStyle/>
                    <a:p>
                      <a:endParaRPr lang="en-GB" sz="1100" dirty="0"/>
                    </a:p>
                  </a:txBody>
                  <a:tcPr/>
                </a:tc>
                <a:tc>
                  <a:txBody>
                    <a:bodyPr/>
                    <a:lstStyle/>
                    <a:p>
                      <a:pPr algn="ctr"/>
                      <a:r>
                        <a:rPr lang="en-US" sz="1400" dirty="0" smtClean="0">
                          <a:latin typeface="Times New Roman" panose="02020603050405020304" pitchFamily="18" charset="0"/>
                          <a:cs typeface="Times New Roman" panose="02020603050405020304" pitchFamily="18" charset="0"/>
                        </a:rPr>
                        <a:t>Run name</a:t>
                      </a:r>
                      <a:endParaRPr lang="en-GB" sz="1400" dirty="0">
                        <a:latin typeface="Times New Roman" panose="02020603050405020304" pitchFamily="18" charset="0"/>
                        <a:cs typeface="Times New Roman" panose="02020603050405020304" pitchFamily="18" charset="0"/>
                      </a:endParaRPr>
                    </a:p>
                  </a:txBody>
                  <a:tcPr anchor="ctr">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tcPr>
                </a:tc>
              </a:tr>
              <a:tr h="370840">
                <a:tc rowSpan="2">
                  <a:txBody>
                    <a:bodyPr/>
                    <a:lstStyle/>
                    <a:p>
                      <a:r>
                        <a:rPr lang="en-US" sz="1400" dirty="0" smtClean="0">
                          <a:latin typeface="Times New Roman" panose="02020603050405020304" pitchFamily="18" charset="0"/>
                          <a:cs typeface="Times New Roman" panose="02020603050405020304" pitchFamily="18" charset="0"/>
                        </a:rPr>
                        <a:t>MRI-AGCM3.2S</a:t>
                      </a:r>
                      <a:endParaRPr lang="en-GB" sz="1400" dirty="0">
                        <a:latin typeface="Times New Roman" panose="02020603050405020304" pitchFamily="18" charset="0"/>
                        <a:cs typeface="Times New Roman" panose="02020603050405020304" pitchFamily="18" charset="0"/>
                      </a:endParaRPr>
                    </a:p>
                  </a:txBody>
                  <a:tcPr anchor="ctr">
                    <a:lnL w="19050" cap="flat" cmpd="sng" algn="ctr">
                      <a:solidFill>
                        <a:schemeClr val="accent1"/>
                      </a:solidFill>
                      <a:prstDash val="solid"/>
                      <a:round/>
                      <a:headEnd type="none" w="med" len="med"/>
                      <a:tailEnd type="none" w="med" len="med"/>
                    </a:lnL>
                  </a:tcPr>
                </a:tc>
                <a:tc rowSpan="2">
                  <a:txBody>
                    <a:bodyPr/>
                    <a:lstStyle/>
                    <a:p>
                      <a:r>
                        <a:rPr lang="en-US" sz="1400" dirty="0" smtClean="0">
                          <a:latin typeface="Times New Roman" panose="02020603050405020304" pitchFamily="18" charset="0"/>
                          <a:cs typeface="Times New Roman" panose="02020603050405020304" pitchFamily="18" charset="0"/>
                        </a:rPr>
                        <a:t>20km</a:t>
                      </a:r>
                      <a:endParaRPr lang="en-GB" sz="1400" dirty="0">
                        <a:latin typeface="Times New Roman" panose="02020603050405020304" pitchFamily="18" charset="0"/>
                        <a:cs typeface="Times New Roman" panose="02020603050405020304" pitchFamily="18" charset="0"/>
                      </a:endParaRPr>
                    </a:p>
                  </a:txBody>
                  <a:tcPr anchor="ctr"/>
                </a:tc>
                <a:tc rowSpan="2">
                  <a:txBody>
                    <a:bodyPr/>
                    <a:lstStyle/>
                    <a:p>
                      <a:r>
                        <a:rPr lang="en-US" sz="1400" dirty="0" smtClean="0">
                          <a:latin typeface="Times New Roman" panose="02020603050405020304" pitchFamily="18" charset="0"/>
                          <a:cs typeface="Times New Roman" panose="02020603050405020304" pitchFamily="18" charset="0"/>
                        </a:rPr>
                        <a:t>Yoshimura</a:t>
                      </a:r>
                      <a:endParaRPr lang="en-GB" sz="1400" dirty="0">
                        <a:latin typeface="Times New Roman" panose="02020603050405020304" pitchFamily="18" charset="0"/>
                        <a:cs typeface="Times New Roman" panose="02020603050405020304" pitchFamily="18" charset="0"/>
                      </a:endParaRPr>
                    </a:p>
                  </a:txBody>
                  <a:tcPr anchor="ctr"/>
                </a:tc>
                <a:tc>
                  <a:txBody>
                    <a:bodyPr/>
                    <a:lstStyle/>
                    <a:p>
                      <a:r>
                        <a:rPr lang="en-US" sz="1400" dirty="0" smtClean="0">
                          <a:latin typeface="Times New Roman" panose="02020603050405020304" pitchFamily="18" charset="0"/>
                          <a:cs typeface="Times New Roman" panose="02020603050405020304" pitchFamily="18" charset="0"/>
                        </a:rPr>
                        <a:t>Present Climate</a:t>
                      </a:r>
                    </a:p>
                  </a:txBody>
                  <a:tcPr anchor="ctr"/>
                </a:tc>
                <a:tc>
                  <a:txBody>
                    <a:bodyPr/>
                    <a:lstStyle/>
                    <a:p>
                      <a:r>
                        <a:rPr lang="en-US" sz="1400" dirty="0" smtClean="0">
                          <a:latin typeface="Times New Roman" panose="02020603050405020304" pitchFamily="18" charset="0"/>
                          <a:cs typeface="Times New Roman" panose="02020603050405020304" pitchFamily="18" charset="0"/>
                        </a:rPr>
                        <a:t>Observation</a:t>
                      </a:r>
                    </a:p>
                  </a:txBody>
                  <a:tcPr anchor="ctr"/>
                </a:tc>
                <a:tc>
                  <a:txBody>
                    <a:bodyPr/>
                    <a:lstStyle/>
                    <a:p>
                      <a:r>
                        <a:rPr lang="en-US" sz="1400" dirty="0" smtClean="0">
                          <a:latin typeface="Times New Roman" panose="02020603050405020304" pitchFamily="18" charset="0"/>
                          <a:cs typeface="Times New Roman" panose="02020603050405020304" pitchFamily="18" charset="0"/>
                        </a:rPr>
                        <a:t>YS_20</a:t>
                      </a:r>
                      <a:endParaRPr lang="en-GB" sz="1400" dirty="0">
                        <a:latin typeface="Times New Roman" panose="02020603050405020304" pitchFamily="18" charset="0"/>
                        <a:cs typeface="Times New Roman" panose="02020603050405020304" pitchFamily="18" charset="0"/>
                      </a:endParaRPr>
                    </a:p>
                  </a:txBody>
                  <a:tcPr anchor="ctr">
                    <a:lnR w="19050" cap="flat" cmpd="sng" algn="ctr">
                      <a:solidFill>
                        <a:schemeClr val="accent1"/>
                      </a:solidFill>
                      <a:prstDash val="solid"/>
                      <a:round/>
                      <a:headEnd type="none" w="med" len="med"/>
                      <a:tailEnd type="none" w="med" len="med"/>
                    </a:lnR>
                  </a:tcPr>
                </a:tc>
              </a:tr>
              <a:tr h="370840">
                <a:tc vMerge="1">
                  <a:txBody>
                    <a:bodyPr/>
                    <a:lstStyle/>
                    <a:p>
                      <a:endParaRPr lang="en-GB" sz="1100" dirty="0"/>
                    </a:p>
                  </a:txBody>
                  <a:tcPr/>
                </a:tc>
                <a:tc vMerge="1">
                  <a:txBody>
                    <a:bodyPr/>
                    <a:lstStyle/>
                    <a:p>
                      <a:endParaRPr lang="en-GB" sz="1100" dirty="0"/>
                    </a:p>
                  </a:txBody>
                  <a:tcPr/>
                </a:tc>
                <a:tc vMerge="1">
                  <a:txBody>
                    <a:bodyPr/>
                    <a:lstStyle/>
                    <a:p>
                      <a:endParaRPr lang="en-GB" sz="1100" dirty="0"/>
                    </a:p>
                  </a:txBody>
                  <a:tcPr/>
                </a:tc>
                <a:tc>
                  <a:txBody>
                    <a:bodyPr/>
                    <a:lstStyle/>
                    <a:p>
                      <a:r>
                        <a:rPr lang="en-US" sz="1400" dirty="0" smtClean="0">
                          <a:latin typeface="Times New Roman" panose="02020603050405020304" pitchFamily="18" charset="0"/>
                          <a:cs typeface="Times New Roman" panose="02020603050405020304" pitchFamily="18" charset="0"/>
                        </a:rPr>
                        <a:t>Future Climate</a:t>
                      </a:r>
                      <a:endParaRPr lang="en-GB" sz="1400" dirty="0">
                        <a:latin typeface="Times New Roman" panose="02020603050405020304" pitchFamily="18" charset="0"/>
                        <a:cs typeface="Times New Roman" panose="02020603050405020304" pitchFamily="18" charset="0"/>
                      </a:endParaRPr>
                    </a:p>
                  </a:txBody>
                  <a:tcPr anchor="ctr"/>
                </a:tc>
                <a:tc>
                  <a:txBody>
                    <a:bodyPr/>
                    <a:lstStyle/>
                    <a:p>
                      <a:r>
                        <a:rPr lang="en-US" sz="1400" dirty="0" smtClean="0">
                          <a:latin typeface="Times New Roman" panose="02020603050405020304" pitchFamily="18" charset="0"/>
                          <a:cs typeface="Times New Roman" panose="02020603050405020304" pitchFamily="18" charset="0"/>
                        </a:rPr>
                        <a:t>CMIP MME</a:t>
                      </a:r>
                    </a:p>
                  </a:txBody>
                  <a:tcPr anchor="ctr"/>
                </a:tc>
                <a:tc>
                  <a:txBody>
                    <a:bodyPr/>
                    <a:lstStyle/>
                    <a:p>
                      <a:r>
                        <a:rPr lang="en-US" sz="1400" dirty="0" smtClean="0">
                          <a:latin typeface="Times New Roman" panose="02020603050405020304" pitchFamily="18" charset="0"/>
                          <a:cs typeface="Times New Roman" panose="02020603050405020304" pitchFamily="18" charset="0"/>
                        </a:rPr>
                        <a:t>YS_CMIP_20</a:t>
                      </a:r>
                      <a:endParaRPr lang="en-GB" sz="1400" dirty="0">
                        <a:latin typeface="Times New Roman" panose="02020603050405020304" pitchFamily="18" charset="0"/>
                        <a:cs typeface="Times New Roman" panose="02020603050405020304" pitchFamily="18" charset="0"/>
                      </a:endParaRPr>
                    </a:p>
                  </a:txBody>
                  <a:tcPr anchor="ctr">
                    <a:lnR w="19050" cap="flat" cmpd="sng" algn="ctr">
                      <a:solidFill>
                        <a:schemeClr val="accent1"/>
                      </a:solidFill>
                      <a:prstDash val="solid"/>
                      <a:round/>
                      <a:headEnd type="none" w="med" len="med"/>
                      <a:tailEnd type="none" w="med" len="med"/>
                    </a:lnR>
                  </a:tcPr>
                </a:tc>
              </a:tr>
              <a:tr h="370840">
                <a:tc rowSpan="7">
                  <a:txBody>
                    <a:bodyPr/>
                    <a:lstStyle/>
                    <a:p>
                      <a:r>
                        <a:rPr lang="en-US" sz="1400" dirty="0" smtClean="0">
                          <a:latin typeface="Times New Roman" panose="02020603050405020304" pitchFamily="18" charset="0"/>
                          <a:cs typeface="Times New Roman" panose="02020603050405020304" pitchFamily="18" charset="0"/>
                        </a:rPr>
                        <a:t>MRI-AGCM3.2H</a:t>
                      </a:r>
                      <a:endParaRPr lang="en-GB" sz="1400" dirty="0">
                        <a:latin typeface="Times New Roman" panose="02020603050405020304" pitchFamily="18" charset="0"/>
                        <a:cs typeface="Times New Roman" panose="02020603050405020304" pitchFamily="18" charset="0"/>
                      </a:endParaRPr>
                    </a:p>
                  </a:txBody>
                  <a:tcPr anchor="ctr">
                    <a:lnL w="19050" cap="flat" cmpd="sng" algn="ctr">
                      <a:solidFill>
                        <a:schemeClr val="accent1"/>
                      </a:solidFill>
                      <a:prstDash val="solid"/>
                      <a:round/>
                      <a:headEnd type="none" w="med" len="med"/>
                      <a:tailEnd type="none" w="med" len="med"/>
                    </a:lnL>
                  </a:tcPr>
                </a:tc>
                <a:tc rowSpan="7">
                  <a:txBody>
                    <a:bodyPr/>
                    <a:lstStyle/>
                    <a:p>
                      <a:r>
                        <a:rPr lang="en-US" sz="1400" dirty="0" smtClean="0">
                          <a:latin typeface="Times New Roman" panose="02020603050405020304" pitchFamily="18" charset="0"/>
                          <a:cs typeface="Times New Roman" panose="02020603050405020304" pitchFamily="18" charset="0"/>
                        </a:rPr>
                        <a:t>60km</a:t>
                      </a:r>
                      <a:endParaRPr lang="en-GB" sz="1400" dirty="0">
                        <a:latin typeface="Times New Roman" panose="02020603050405020304" pitchFamily="18" charset="0"/>
                        <a:cs typeface="Times New Roman" panose="02020603050405020304" pitchFamily="18" charset="0"/>
                      </a:endParaRPr>
                    </a:p>
                  </a:txBody>
                  <a:tcPr anchor="ctr"/>
                </a:tc>
                <a:tc rowSpan="2">
                  <a:txBody>
                    <a:bodyPr/>
                    <a:lstStyle/>
                    <a:p>
                      <a:r>
                        <a:rPr lang="en-US" sz="1400" dirty="0" smtClean="0">
                          <a:latin typeface="Times New Roman" panose="02020603050405020304" pitchFamily="18" charset="0"/>
                          <a:cs typeface="Times New Roman" panose="02020603050405020304" pitchFamily="18" charset="0"/>
                        </a:rPr>
                        <a:t>Yoshimura</a:t>
                      </a:r>
                      <a:endParaRPr lang="en-GB" sz="1400" dirty="0">
                        <a:latin typeface="Times New Roman" panose="02020603050405020304" pitchFamily="18" charset="0"/>
                        <a:cs typeface="Times New Roman" panose="02020603050405020304" pitchFamily="18" charset="0"/>
                      </a:endParaRPr>
                    </a:p>
                  </a:txBody>
                  <a:tcPr anchor="ctr"/>
                </a:tc>
                <a:tc>
                  <a:txBody>
                    <a:bodyPr/>
                    <a:lstStyle/>
                    <a:p>
                      <a:r>
                        <a:rPr lang="en-US" sz="1400" dirty="0" smtClean="0">
                          <a:latin typeface="Times New Roman" panose="02020603050405020304" pitchFamily="18" charset="0"/>
                          <a:cs typeface="Times New Roman" panose="02020603050405020304" pitchFamily="18" charset="0"/>
                        </a:rPr>
                        <a:t>Present Climate</a:t>
                      </a:r>
                      <a:endParaRPr lang="en-GB" sz="1400" dirty="0">
                        <a:latin typeface="Times New Roman" panose="02020603050405020304" pitchFamily="18" charset="0"/>
                        <a:cs typeface="Times New Roman" panose="02020603050405020304" pitchFamily="18" charset="0"/>
                      </a:endParaRPr>
                    </a:p>
                  </a:txBody>
                  <a:tcPr anchor="ctr"/>
                </a:tc>
                <a:tc>
                  <a:txBody>
                    <a:bodyPr/>
                    <a:lstStyle/>
                    <a:p>
                      <a:r>
                        <a:rPr lang="en-US" sz="1400" dirty="0" smtClean="0">
                          <a:latin typeface="Times New Roman" panose="02020603050405020304" pitchFamily="18" charset="0"/>
                          <a:cs typeface="Times New Roman" panose="02020603050405020304" pitchFamily="18" charset="0"/>
                        </a:rPr>
                        <a:t>Observation</a:t>
                      </a:r>
                      <a:endParaRPr lang="en-GB" sz="1400" dirty="0">
                        <a:latin typeface="Times New Roman" panose="02020603050405020304" pitchFamily="18" charset="0"/>
                        <a:cs typeface="Times New Roman" panose="02020603050405020304" pitchFamily="18" charset="0"/>
                      </a:endParaRPr>
                    </a:p>
                  </a:txBody>
                  <a:tcPr anchor="ctr"/>
                </a:tc>
                <a:tc>
                  <a:txBody>
                    <a:bodyPr/>
                    <a:lstStyle/>
                    <a:p>
                      <a:r>
                        <a:rPr lang="en-US" sz="1400" dirty="0" smtClean="0">
                          <a:latin typeface="Times New Roman" panose="02020603050405020304" pitchFamily="18" charset="0"/>
                          <a:cs typeface="Times New Roman" panose="02020603050405020304" pitchFamily="18" charset="0"/>
                        </a:rPr>
                        <a:t>YS_60</a:t>
                      </a:r>
                      <a:endParaRPr lang="en-GB" sz="1400" dirty="0">
                        <a:latin typeface="Times New Roman" panose="02020603050405020304" pitchFamily="18" charset="0"/>
                        <a:cs typeface="Times New Roman" panose="02020603050405020304" pitchFamily="18" charset="0"/>
                      </a:endParaRPr>
                    </a:p>
                  </a:txBody>
                  <a:tcPr anchor="ctr">
                    <a:lnR w="19050" cap="flat" cmpd="sng" algn="ctr">
                      <a:solidFill>
                        <a:schemeClr val="accent1"/>
                      </a:solidFill>
                      <a:prstDash val="solid"/>
                      <a:round/>
                      <a:headEnd type="none" w="med" len="med"/>
                      <a:tailEnd type="none" w="med" len="med"/>
                    </a:lnR>
                  </a:tcPr>
                </a:tc>
              </a:tr>
              <a:tr h="370840">
                <a:tc vMerge="1">
                  <a:txBody>
                    <a:bodyPr/>
                    <a:lstStyle/>
                    <a:p>
                      <a:endParaRPr lang="en-GB" sz="1100" dirty="0"/>
                    </a:p>
                  </a:txBody>
                  <a:tcPr/>
                </a:tc>
                <a:tc vMerge="1">
                  <a:txBody>
                    <a:bodyPr/>
                    <a:lstStyle/>
                    <a:p>
                      <a:endParaRPr lang="en-GB" sz="1100" dirty="0"/>
                    </a:p>
                  </a:txBody>
                  <a:tcPr/>
                </a:tc>
                <a:tc vMerge="1">
                  <a:txBody>
                    <a:bodyPr/>
                    <a:lstStyle/>
                    <a:p>
                      <a:endParaRPr lang="en-GB" sz="1100" dirty="0"/>
                    </a:p>
                  </a:txBody>
                  <a:tcPr/>
                </a:tc>
                <a:tc>
                  <a:txBody>
                    <a:bodyPr/>
                    <a:lstStyle/>
                    <a:p>
                      <a:r>
                        <a:rPr lang="en-US" sz="1400" dirty="0" smtClean="0">
                          <a:latin typeface="Times New Roman" panose="02020603050405020304" pitchFamily="18" charset="0"/>
                          <a:cs typeface="Times New Roman" panose="02020603050405020304" pitchFamily="18" charset="0"/>
                        </a:rPr>
                        <a:t>Future Climate</a:t>
                      </a:r>
                      <a:endParaRPr lang="en-GB" sz="1400" dirty="0">
                        <a:latin typeface="Times New Roman" panose="02020603050405020304" pitchFamily="18" charset="0"/>
                        <a:cs typeface="Times New Roman" panose="02020603050405020304" pitchFamily="18" charset="0"/>
                      </a:endParaRPr>
                    </a:p>
                  </a:txBody>
                  <a:tcPr anchor="ctr"/>
                </a:tc>
                <a:tc>
                  <a:txBody>
                    <a:bodyPr/>
                    <a:lstStyle/>
                    <a:p>
                      <a:r>
                        <a:rPr lang="en-US" sz="1400" dirty="0" smtClean="0">
                          <a:latin typeface="Times New Roman" panose="02020603050405020304" pitchFamily="18" charset="0"/>
                          <a:cs typeface="Times New Roman" panose="02020603050405020304" pitchFamily="18" charset="0"/>
                        </a:rPr>
                        <a:t>CMIP MME</a:t>
                      </a:r>
                      <a:endParaRPr lang="en-GB" sz="1400" dirty="0">
                        <a:latin typeface="Times New Roman" panose="02020603050405020304" pitchFamily="18" charset="0"/>
                        <a:cs typeface="Times New Roman" panose="02020603050405020304" pitchFamily="18" charset="0"/>
                      </a:endParaRPr>
                    </a:p>
                  </a:txBody>
                  <a:tcPr anchor="ctr"/>
                </a:tc>
                <a:tc>
                  <a:txBody>
                    <a:bodyPr/>
                    <a:lstStyle/>
                    <a:p>
                      <a:r>
                        <a:rPr lang="en-US" sz="1400" dirty="0" smtClean="0">
                          <a:latin typeface="Times New Roman" panose="02020603050405020304" pitchFamily="18" charset="0"/>
                          <a:cs typeface="Times New Roman" panose="02020603050405020304" pitchFamily="18" charset="0"/>
                        </a:rPr>
                        <a:t>YS_CMIP_60</a:t>
                      </a:r>
                      <a:endParaRPr lang="en-GB" sz="1400" dirty="0">
                        <a:latin typeface="Times New Roman" panose="02020603050405020304" pitchFamily="18" charset="0"/>
                        <a:cs typeface="Times New Roman" panose="02020603050405020304" pitchFamily="18" charset="0"/>
                      </a:endParaRPr>
                    </a:p>
                  </a:txBody>
                  <a:tcPr anchor="ctr">
                    <a:lnR w="19050" cap="flat" cmpd="sng" algn="ctr">
                      <a:solidFill>
                        <a:schemeClr val="accent1"/>
                      </a:solidFill>
                      <a:prstDash val="solid"/>
                      <a:round/>
                      <a:headEnd type="none" w="med" len="med"/>
                      <a:tailEnd type="none" w="med" len="med"/>
                    </a:lnR>
                  </a:tcPr>
                </a:tc>
              </a:tr>
              <a:tr h="370840">
                <a:tc vMerge="1">
                  <a:txBody>
                    <a:bodyPr/>
                    <a:lstStyle/>
                    <a:p>
                      <a:endParaRPr lang="en-GB" sz="1100" dirty="0"/>
                    </a:p>
                  </a:txBody>
                  <a:tcPr/>
                </a:tc>
                <a:tc vMerge="1">
                  <a:txBody>
                    <a:bodyPr/>
                    <a:lstStyle/>
                    <a:p>
                      <a:endParaRPr lang="en-GB" sz="1100" dirty="0"/>
                    </a:p>
                  </a:txBody>
                  <a:tcPr/>
                </a:tc>
                <a:tc rowSpan="5">
                  <a:txBody>
                    <a:bodyPr/>
                    <a:lstStyle/>
                    <a:p>
                      <a:r>
                        <a:rPr lang="en-US" sz="1400" dirty="0" err="1" smtClean="0">
                          <a:latin typeface="Times New Roman" panose="02020603050405020304" pitchFamily="18" charset="0"/>
                          <a:cs typeface="Times New Roman" panose="02020603050405020304" pitchFamily="18" charset="0"/>
                        </a:rPr>
                        <a:t>Kain</a:t>
                      </a:r>
                      <a:r>
                        <a:rPr lang="en-US" sz="1400" dirty="0" smtClean="0">
                          <a:latin typeface="Times New Roman" panose="02020603050405020304" pitchFamily="18" charset="0"/>
                          <a:cs typeface="Times New Roman" panose="02020603050405020304" pitchFamily="18" charset="0"/>
                        </a:rPr>
                        <a:t>-Fritsch</a:t>
                      </a:r>
                      <a:endParaRPr lang="en-GB" sz="1400" dirty="0">
                        <a:latin typeface="Times New Roman" panose="02020603050405020304" pitchFamily="18" charset="0"/>
                        <a:cs typeface="Times New Roman" panose="02020603050405020304" pitchFamily="18" charset="0"/>
                      </a:endParaRPr>
                    </a:p>
                  </a:txBody>
                  <a:tcPr anchor="ctr"/>
                </a:tc>
                <a:tc>
                  <a:txBody>
                    <a:bodyPr/>
                    <a:lstStyle/>
                    <a:p>
                      <a:r>
                        <a:rPr lang="en-US" sz="1400" dirty="0" smtClean="0">
                          <a:latin typeface="Times New Roman" panose="02020603050405020304" pitchFamily="18" charset="0"/>
                          <a:cs typeface="Times New Roman" panose="02020603050405020304" pitchFamily="18" charset="0"/>
                        </a:rPr>
                        <a:t>Present Climate</a:t>
                      </a:r>
                      <a:endParaRPr lang="en-GB" sz="1400" dirty="0">
                        <a:latin typeface="Times New Roman" panose="02020603050405020304" pitchFamily="18" charset="0"/>
                        <a:cs typeface="Times New Roman" panose="02020603050405020304" pitchFamily="18" charset="0"/>
                      </a:endParaRPr>
                    </a:p>
                  </a:txBody>
                  <a:tcPr anchor="ctr"/>
                </a:tc>
                <a:tc>
                  <a:txBody>
                    <a:bodyPr/>
                    <a:lstStyle/>
                    <a:p>
                      <a:r>
                        <a:rPr lang="en-US" sz="1400" dirty="0" smtClean="0">
                          <a:latin typeface="Times New Roman" panose="02020603050405020304" pitchFamily="18" charset="0"/>
                          <a:cs typeface="Times New Roman" panose="02020603050405020304" pitchFamily="18" charset="0"/>
                        </a:rPr>
                        <a:t>Observation</a:t>
                      </a:r>
                      <a:endParaRPr lang="en-GB" sz="1400" dirty="0">
                        <a:latin typeface="Times New Roman" panose="02020603050405020304" pitchFamily="18" charset="0"/>
                        <a:cs typeface="Times New Roman" panose="02020603050405020304" pitchFamily="18" charset="0"/>
                      </a:endParaRPr>
                    </a:p>
                  </a:txBody>
                  <a:tcPr anchor="ctr"/>
                </a:tc>
                <a:tc>
                  <a:txBody>
                    <a:bodyPr/>
                    <a:lstStyle/>
                    <a:p>
                      <a:r>
                        <a:rPr lang="en-US" sz="1400" dirty="0" smtClean="0">
                          <a:latin typeface="Times New Roman" panose="02020603050405020304" pitchFamily="18" charset="0"/>
                          <a:cs typeface="Times New Roman" panose="02020603050405020304" pitchFamily="18" charset="0"/>
                        </a:rPr>
                        <a:t>KF</a:t>
                      </a:r>
                      <a:endParaRPr lang="en-GB" sz="1400" dirty="0">
                        <a:latin typeface="Times New Roman" panose="02020603050405020304" pitchFamily="18" charset="0"/>
                        <a:cs typeface="Times New Roman" panose="02020603050405020304" pitchFamily="18" charset="0"/>
                      </a:endParaRPr>
                    </a:p>
                  </a:txBody>
                  <a:tcPr anchor="ctr">
                    <a:lnR w="19050" cap="flat" cmpd="sng" algn="ctr">
                      <a:solidFill>
                        <a:schemeClr val="accent1"/>
                      </a:solidFill>
                      <a:prstDash val="solid"/>
                      <a:round/>
                      <a:headEnd type="none" w="med" len="med"/>
                      <a:tailEnd type="none" w="med" len="med"/>
                    </a:lnR>
                  </a:tcPr>
                </a:tc>
              </a:tr>
              <a:tr h="370840">
                <a:tc vMerge="1">
                  <a:txBody>
                    <a:bodyPr/>
                    <a:lstStyle/>
                    <a:p>
                      <a:endParaRPr lang="en-GB" sz="1100"/>
                    </a:p>
                  </a:txBody>
                  <a:tcPr/>
                </a:tc>
                <a:tc vMerge="1">
                  <a:txBody>
                    <a:bodyPr/>
                    <a:lstStyle/>
                    <a:p>
                      <a:endParaRPr lang="en-GB" sz="1100" dirty="0"/>
                    </a:p>
                  </a:txBody>
                  <a:tcPr/>
                </a:tc>
                <a:tc vMerge="1">
                  <a:txBody>
                    <a:bodyPr/>
                    <a:lstStyle/>
                    <a:p>
                      <a:endParaRPr lang="en-GB" sz="1100" dirty="0"/>
                    </a:p>
                  </a:txBody>
                  <a:tcPr/>
                </a:tc>
                <a:tc rowSpan="4">
                  <a:txBody>
                    <a:bodyPr/>
                    <a:lstStyle/>
                    <a:p>
                      <a:r>
                        <a:rPr lang="en-US" sz="1400" dirty="0" smtClean="0">
                          <a:latin typeface="Times New Roman" panose="02020603050405020304" pitchFamily="18" charset="0"/>
                          <a:cs typeface="Times New Roman" panose="02020603050405020304" pitchFamily="18" charset="0"/>
                        </a:rPr>
                        <a:t>Future Climate</a:t>
                      </a:r>
                      <a:endParaRPr lang="en-GB" sz="1400" dirty="0">
                        <a:latin typeface="Times New Roman" panose="02020603050405020304" pitchFamily="18" charset="0"/>
                        <a:cs typeface="Times New Roman" panose="02020603050405020304" pitchFamily="18" charset="0"/>
                      </a:endParaRPr>
                    </a:p>
                  </a:txBody>
                  <a:tcPr anchor="ctr"/>
                </a:tc>
                <a:tc>
                  <a:txBody>
                    <a:bodyPr/>
                    <a:lstStyle/>
                    <a:p>
                      <a:r>
                        <a:rPr lang="en-US" sz="1400" dirty="0" smtClean="0">
                          <a:latin typeface="Times New Roman" panose="02020603050405020304" pitchFamily="18" charset="0"/>
                          <a:cs typeface="Times New Roman" panose="02020603050405020304" pitchFamily="18" charset="0"/>
                        </a:rPr>
                        <a:t>CMIP MME</a:t>
                      </a:r>
                      <a:endParaRPr lang="en-GB" sz="1400" dirty="0">
                        <a:latin typeface="Times New Roman" panose="02020603050405020304" pitchFamily="18" charset="0"/>
                        <a:cs typeface="Times New Roman" panose="02020603050405020304" pitchFamily="18" charset="0"/>
                      </a:endParaRPr>
                    </a:p>
                  </a:txBody>
                  <a:tcPr anchor="ctr"/>
                </a:tc>
                <a:tc>
                  <a:txBody>
                    <a:bodyPr/>
                    <a:lstStyle/>
                    <a:p>
                      <a:r>
                        <a:rPr lang="en-US" sz="1400" dirty="0" smtClean="0">
                          <a:latin typeface="Times New Roman" panose="02020603050405020304" pitchFamily="18" charset="0"/>
                          <a:cs typeface="Times New Roman" panose="02020603050405020304" pitchFamily="18" charset="0"/>
                        </a:rPr>
                        <a:t>KF_CMIP</a:t>
                      </a:r>
                      <a:endParaRPr lang="en-GB" sz="1400" dirty="0">
                        <a:latin typeface="Times New Roman" panose="02020603050405020304" pitchFamily="18" charset="0"/>
                        <a:cs typeface="Times New Roman" panose="02020603050405020304" pitchFamily="18" charset="0"/>
                      </a:endParaRPr>
                    </a:p>
                  </a:txBody>
                  <a:tcPr anchor="ctr">
                    <a:lnR w="19050" cap="flat" cmpd="sng" algn="ctr">
                      <a:solidFill>
                        <a:schemeClr val="accent1"/>
                      </a:solidFill>
                      <a:prstDash val="solid"/>
                      <a:round/>
                      <a:headEnd type="none" w="med" len="med"/>
                      <a:tailEnd type="none" w="med" len="med"/>
                    </a:lnR>
                  </a:tcPr>
                </a:tc>
              </a:tr>
              <a:tr h="370840">
                <a:tc vMerge="1">
                  <a:txBody>
                    <a:bodyPr/>
                    <a:lstStyle/>
                    <a:p>
                      <a:endParaRPr lang="en-GB" sz="1100" dirty="0"/>
                    </a:p>
                  </a:txBody>
                  <a:tcPr/>
                </a:tc>
                <a:tc vMerge="1">
                  <a:txBody>
                    <a:bodyPr/>
                    <a:lstStyle/>
                    <a:p>
                      <a:endParaRPr lang="en-GB" sz="1100" dirty="0"/>
                    </a:p>
                  </a:txBody>
                  <a:tcPr/>
                </a:tc>
                <a:tc vMerge="1">
                  <a:txBody>
                    <a:bodyPr/>
                    <a:lstStyle/>
                    <a:p>
                      <a:endParaRPr lang="en-GB" sz="1100" dirty="0"/>
                    </a:p>
                  </a:txBody>
                  <a:tcPr/>
                </a:tc>
                <a:tc vMerge="1">
                  <a:txBody>
                    <a:bodyPr/>
                    <a:lstStyle/>
                    <a:p>
                      <a:endParaRPr lang="en-GB" sz="1100" dirty="0"/>
                    </a:p>
                  </a:txBody>
                  <a:tcPr/>
                </a:tc>
                <a:tc>
                  <a:txBody>
                    <a:bodyPr/>
                    <a:lstStyle/>
                    <a:p>
                      <a:r>
                        <a:rPr lang="en-US" sz="1400" dirty="0" smtClean="0">
                          <a:latin typeface="Times New Roman" panose="02020603050405020304" pitchFamily="18" charset="0"/>
                          <a:cs typeface="Times New Roman" panose="02020603050405020304" pitchFamily="18" charset="0"/>
                        </a:rPr>
                        <a:t>Cluster 1</a:t>
                      </a:r>
                      <a:endParaRPr lang="en-GB" sz="1400" dirty="0">
                        <a:latin typeface="Times New Roman" panose="02020603050405020304" pitchFamily="18" charset="0"/>
                        <a:cs typeface="Times New Roman" panose="02020603050405020304" pitchFamily="18" charset="0"/>
                      </a:endParaRPr>
                    </a:p>
                  </a:txBody>
                  <a:tcPr anchor="ctr"/>
                </a:tc>
                <a:tc>
                  <a:txBody>
                    <a:bodyPr/>
                    <a:lstStyle/>
                    <a:p>
                      <a:r>
                        <a:rPr lang="en-US" sz="1400" dirty="0" smtClean="0">
                          <a:latin typeface="Times New Roman" panose="02020603050405020304" pitchFamily="18" charset="0"/>
                          <a:cs typeface="Times New Roman" panose="02020603050405020304" pitchFamily="18" charset="0"/>
                        </a:rPr>
                        <a:t>KF_C1</a:t>
                      </a:r>
                      <a:endParaRPr lang="en-GB" sz="1400" dirty="0">
                        <a:latin typeface="Times New Roman" panose="02020603050405020304" pitchFamily="18" charset="0"/>
                        <a:cs typeface="Times New Roman" panose="02020603050405020304" pitchFamily="18" charset="0"/>
                      </a:endParaRPr>
                    </a:p>
                  </a:txBody>
                  <a:tcPr anchor="ctr">
                    <a:lnR w="19050" cap="flat" cmpd="sng" algn="ctr">
                      <a:solidFill>
                        <a:schemeClr val="accent1"/>
                      </a:solidFill>
                      <a:prstDash val="solid"/>
                      <a:round/>
                      <a:headEnd type="none" w="med" len="med"/>
                      <a:tailEnd type="none" w="med" len="med"/>
                    </a:lnR>
                  </a:tcPr>
                </a:tc>
              </a:tr>
              <a:tr h="370840">
                <a:tc vMerge="1">
                  <a:txBody>
                    <a:bodyPr/>
                    <a:lstStyle/>
                    <a:p>
                      <a:endParaRPr lang="en-GB" sz="1100" dirty="0"/>
                    </a:p>
                  </a:txBody>
                  <a:tcPr/>
                </a:tc>
                <a:tc vMerge="1">
                  <a:txBody>
                    <a:bodyPr/>
                    <a:lstStyle/>
                    <a:p>
                      <a:endParaRPr lang="en-GB" sz="1100" dirty="0"/>
                    </a:p>
                  </a:txBody>
                  <a:tcPr/>
                </a:tc>
                <a:tc vMerge="1">
                  <a:txBody>
                    <a:bodyPr/>
                    <a:lstStyle/>
                    <a:p>
                      <a:endParaRPr lang="en-GB" sz="1100" dirty="0"/>
                    </a:p>
                  </a:txBody>
                  <a:tcPr/>
                </a:tc>
                <a:tc vMerge="1">
                  <a:txBody>
                    <a:bodyPr/>
                    <a:lstStyle/>
                    <a:p>
                      <a:endParaRPr lang="en-GB" sz="1100" dirty="0"/>
                    </a:p>
                  </a:txBody>
                  <a:tcPr/>
                </a:tc>
                <a:tc>
                  <a:txBody>
                    <a:bodyPr/>
                    <a:lstStyle/>
                    <a:p>
                      <a:r>
                        <a:rPr lang="en-US" sz="1400" dirty="0" smtClean="0">
                          <a:latin typeface="Times New Roman" panose="02020603050405020304" pitchFamily="18" charset="0"/>
                          <a:cs typeface="Times New Roman" panose="02020603050405020304" pitchFamily="18" charset="0"/>
                        </a:rPr>
                        <a:t>Cluster</a:t>
                      </a:r>
                      <a:r>
                        <a:rPr lang="en-US" sz="1400" baseline="0" dirty="0" smtClean="0">
                          <a:latin typeface="Times New Roman" panose="02020603050405020304" pitchFamily="18" charset="0"/>
                          <a:cs typeface="Times New Roman" panose="02020603050405020304" pitchFamily="18" charset="0"/>
                        </a:rPr>
                        <a:t> 2</a:t>
                      </a:r>
                      <a:endParaRPr lang="en-GB" sz="1400" dirty="0">
                        <a:latin typeface="Times New Roman" panose="02020603050405020304" pitchFamily="18" charset="0"/>
                        <a:cs typeface="Times New Roman" panose="02020603050405020304" pitchFamily="18" charset="0"/>
                      </a:endParaRPr>
                    </a:p>
                  </a:txBody>
                  <a:tcPr anchor="ctr"/>
                </a:tc>
                <a:tc>
                  <a:txBody>
                    <a:bodyPr/>
                    <a:lstStyle/>
                    <a:p>
                      <a:r>
                        <a:rPr lang="en-US" sz="1400" dirty="0" smtClean="0">
                          <a:latin typeface="Times New Roman" panose="02020603050405020304" pitchFamily="18" charset="0"/>
                          <a:cs typeface="Times New Roman" panose="02020603050405020304" pitchFamily="18" charset="0"/>
                        </a:rPr>
                        <a:t>KF_C2</a:t>
                      </a:r>
                      <a:endParaRPr lang="en-GB" sz="1400" dirty="0">
                        <a:latin typeface="Times New Roman" panose="02020603050405020304" pitchFamily="18" charset="0"/>
                        <a:cs typeface="Times New Roman" panose="02020603050405020304" pitchFamily="18" charset="0"/>
                      </a:endParaRPr>
                    </a:p>
                  </a:txBody>
                  <a:tcPr anchor="ctr">
                    <a:lnR w="19050" cap="flat" cmpd="sng" algn="ctr">
                      <a:solidFill>
                        <a:schemeClr val="accent1"/>
                      </a:solidFill>
                      <a:prstDash val="solid"/>
                      <a:round/>
                      <a:headEnd type="none" w="med" len="med"/>
                      <a:tailEnd type="none" w="med" len="med"/>
                    </a:lnR>
                  </a:tcPr>
                </a:tc>
              </a:tr>
              <a:tr h="370840">
                <a:tc vMerge="1">
                  <a:txBody>
                    <a:bodyPr/>
                    <a:lstStyle/>
                    <a:p>
                      <a:endParaRPr lang="en-GB" sz="1100" dirty="0"/>
                    </a:p>
                  </a:txBody>
                  <a:tcPr/>
                </a:tc>
                <a:tc vMerge="1">
                  <a:txBody>
                    <a:bodyPr/>
                    <a:lstStyle/>
                    <a:p>
                      <a:endParaRPr lang="en-GB" sz="1100" dirty="0"/>
                    </a:p>
                  </a:txBody>
                  <a:tcPr/>
                </a:tc>
                <a:tc vMerge="1">
                  <a:txBody>
                    <a:bodyPr/>
                    <a:lstStyle/>
                    <a:p>
                      <a:endParaRPr lang="en-GB" sz="1100" dirty="0"/>
                    </a:p>
                  </a:txBody>
                  <a:tcPr/>
                </a:tc>
                <a:tc vMerge="1">
                  <a:txBody>
                    <a:bodyPr/>
                    <a:lstStyle/>
                    <a:p>
                      <a:endParaRPr lang="en-GB" sz="1100" dirty="0"/>
                    </a:p>
                  </a:txBody>
                  <a:tcPr/>
                </a:tc>
                <a:tc>
                  <a:txBody>
                    <a:bodyPr/>
                    <a:lstStyle/>
                    <a:p>
                      <a:r>
                        <a:rPr lang="en-US" sz="1400" dirty="0" smtClean="0">
                          <a:latin typeface="Times New Roman" panose="02020603050405020304" pitchFamily="18" charset="0"/>
                          <a:cs typeface="Times New Roman" panose="02020603050405020304" pitchFamily="18" charset="0"/>
                        </a:rPr>
                        <a:t>Cluster</a:t>
                      </a:r>
                      <a:r>
                        <a:rPr lang="en-US" sz="1400" baseline="0" dirty="0" smtClean="0">
                          <a:latin typeface="Times New Roman" panose="02020603050405020304" pitchFamily="18" charset="0"/>
                          <a:cs typeface="Times New Roman" panose="02020603050405020304" pitchFamily="18" charset="0"/>
                        </a:rPr>
                        <a:t> 3</a:t>
                      </a:r>
                      <a:endParaRPr lang="en-GB" sz="1400" dirty="0">
                        <a:latin typeface="Times New Roman" panose="02020603050405020304" pitchFamily="18" charset="0"/>
                        <a:cs typeface="Times New Roman" panose="02020603050405020304" pitchFamily="18" charset="0"/>
                      </a:endParaRPr>
                    </a:p>
                  </a:txBody>
                  <a:tcPr anchor="ctr"/>
                </a:tc>
                <a:tc>
                  <a:txBody>
                    <a:bodyPr/>
                    <a:lstStyle/>
                    <a:p>
                      <a:r>
                        <a:rPr lang="en-US" sz="1400" dirty="0" smtClean="0">
                          <a:latin typeface="Times New Roman" panose="02020603050405020304" pitchFamily="18" charset="0"/>
                          <a:cs typeface="Times New Roman" panose="02020603050405020304" pitchFamily="18" charset="0"/>
                        </a:rPr>
                        <a:t>KF_C3</a:t>
                      </a:r>
                      <a:endParaRPr lang="en-GB" sz="1400" dirty="0">
                        <a:latin typeface="Times New Roman" panose="02020603050405020304" pitchFamily="18" charset="0"/>
                        <a:cs typeface="Times New Roman" panose="02020603050405020304" pitchFamily="18" charset="0"/>
                      </a:endParaRPr>
                    </a:p>
                  </a:txBody>
                  <a:tcPr anchor="ctr">
                    <a:lnR w="19050" cap="flat" cmpd="sng" algn="ctr">
                      <a:solidFill>
                        <a:schemeClr val="accent1"/>
                      </a:solidFill>
                      <a:prstDash val="solid"/>
                      <a:round/>
                      <a:headEnd type="none" w="med" len="med"/>
                      <a:tailEnd type="none" w="med" len="med"/>
                    </a:lnR>
                  </a:tcPr>
                </a:tc>
              </a:tr>
              <a:tr h="370840">
                <a:tc>
                  <a:txBody>
                    <a:bodyPr/>
                    <a:lstStyle/>
                    <a:p>
                      <a:r>
                        <a:rPr lang="en-US" sz="1400" dirty="0" smtClean="0">
                          <a:latin typeface="Times New Roman" panose="02020603050405020304" pitchFamily="18" charset="0"/>
                          <a:cs typeface="Times New Roman" panose="02020603050405020304" pitchFamily="18" charset="0"/>
                        </a:rPr>
                        <a:t>MIROC5</a:t>
                      </a:r>
                      <a:endParaRPr lang="en-GB" sz="1400" dirty="0">
                        <a:latin typeface="Times New Roman" panose="02020603050405020304" pitchFamily="18" charset="0"/>
                        <a:cs typeface="Times New Roman" panose="02020603050405020304" pitchFamily="18" charset="0"/>
                      </a:endParaRPr>
                    </a:p>
                  </a:txBody>
                  <a:tcPr anchor="ctr">
                    <a:lnL w="19050" cap="flat" cmpd="sng" algn="ctr">
                      <a:solidFill>
                        <a:schemeClr val="accent1"/>
                      </a:solidFill>
                      <a:prstDash val="solid"/>
                      <a:round/>
                      <a:headEnd type="none" w="med" len="med"/>
                      <a:tailEnd type="none" w="med" len="med"/>
                    </a:lnL>
                  </a:tcPr>
                </a:tc>
                <a:tc>
                  <a:txBody>
                    <a:bodyPr/>
                    <a:lstStyle/>
                    <a:p>
                      <a:r>
                        <a:rPr lang="en-US" sz="1400" dirty="0" smtClean="0">
                          <a:latin typeface="Times New Roman" panose="02020603050405020304" pitchFamily="18" charset="0"/>
                          <a:cs typeface="Times New Roman" panose="02020603050405020304" pitchFamily="18" charset="0"/>
                        </a:rPr>
                        <a:t>150km</a:t>
                      </a:r>
                      <a:endParaRPr lang="en-GB" sz="1400" dirty="0">
                        <a:latin typeface="Times New Roman" panose="02020603050405020304" pitchFamily="18" charset="0"/>
                        <a:cs typeface="Times New Roman" panose="02020603050405020304" pitchFamily="18" charset="0"/>
                      </a:endParaRPr>
                    </a:p>
                  </a:txBody>
                  <a:tcPr anchor="ctr"/>
                </a:tc>
                <a:tc>
                  <a:txBody>
                    <a:bodyPr/>
                    <a:lstStyle/>
                    <a:p>
                      <a:r>
                        <a:rPr lang="en-US" sz="1400" dirty="0" err="1" smtClean="0">
                          <a:latin typeface="Times New Roman" panose="02020603050405020304" pitchFamily="18" charset="0"/>
                          <a:cs typeface="Times New Roman" panose="02020603050405020304" pitchFamily="18" charset="0"/>
                        </a:rPr>
                        <a:t>Chikira</a:t>
                      </a:r>
                      <a:endParaRPr lang="en-GB" sz="1400" dirty="0">
                        <a:latin typeface="Times New Roman" panose="02020603050405020304" pitchFamily="18" charset="0"/>
                        <a:cs typeface="Times New Roman" panose="02020603050405020304" pitchFamily="18" charset="0"/>
                      </a:endParaRPr>
                    </a:p>
                  </a:txBody>
                  <a:tcPr anchor="ctr"/>
                </a:tc>
                <a:tc>
                  <a:txBody>
                    <a:bodyPr/>
                    <a:lstStyle/>
                    <a:p>
                      <a:r>
                        <a:rPr lang="en-US" sz="1400" dirty="0" smtClean="0">
                          <a:latin typeface="Times New Roman" panose="02020603050405020304" pitchFamily="18" charset="0"/>
                          <a:cs typeface="Times New Roman" panose="02020603050405020304" pitchFamily="18" charset="0"/>
                        </a:rPr>
                        <a:t>Present Climate</a:t>
                      </a:r>
                      <a:endParaRPr lang="en-GB" sz="1400" dirty="0">
                        <a:latin typeface="Times New Roman" panose="02020603050405020304" pitchFamily="18" charset="0"/>
                        <a:cs typeface="Times New Roman" panose="02020603050405020304" pitchFamily="18" charset="0"/>
                      </a:endParaRPr>
                    </a:p>
                  </a:txBody>
                  <a:tcPr anchor="ctr"/>
                </a:tc>
                <a:tc>
                  <a:txBody>
                    <a:bodyPr/>
                    <a:lstStyle/>
                    <a:p>
                      <a:r>
                        <a:rPr lang="en-US" sz="1400" dirty="0" smtClean="0">
                          <a:latin typeface="Times New Roman" panose="02020603050405020304" pitchFamily="18" charset="0"/>
                          <a:cs typeface="Times New Roman" panose="02020603050405020304" pitchFamily="18" charset="0"/>
                        </a:rPr>
                        <a:t>Observation</a:t>
                      </a:r>
                      <a:endParaRPr lang="en-GB" sz="1400" dirty="0">
                        <a:latin typeface="Times New Roman" panose="02020603050405020304" pitchFamily="18" charset="0"/>
                        <a:cs typeface="Times New Roman" panose="02020603050405020304" pitchFamily="18" charset="0"/>
                      </a:endParaRPr>
                    </a:p>
                  </a:txBody>
                  <a:tcPr anchor="ctr"/>
                </a:tc>
                <a:tc>
                  <a:txBody>
                    <a:bodyPr/>
                    <a:lstStyle/>
                    <a:p>
                      <a:r>
                        <a:rPr lang="en-US" sz="1400" dirty="0" smtClean="0">
                          <a:latin typeface="Times New Roman" panose="02020603050405020304" pitchFamily="18" charset="0"/>
                          <a:cs typeface="Times New Roman" panose="02020603050405020304" pitchFamily="18" charset="0"/>
                        </a:rPr>
                        <a:t>MIROC5_P</a:t>
                      </a:r>
                      <a:endParaRPr lang="en-GB" sz="1400" dirty="0">
                        <a:latin typeface="Times New Roman" panose="02020603050405020304" pitchFamily="18" charset="0"/>
                        <a:cs typeface="Times New Roman" panose="02020603050405020304" pitchFamily="18" charset="0"/>
                      </a:endParaRPr>
                    </a:p>
                  </a:txBody>
                  <a:tcPr anchor="ctr">
                    <a:lnR w="19050" cap="flat" cmpd="sng" algn="ctr">
                      <a:solidFill>
                        <a:schemeClr val="accent1"/>
                      </a:solidFill>
                      <a:prstDash val="solid"/>
                      <a:round/>
                      <a:headEnd type="none" w="med" len="med"/>
                      <a:tailEnd type="none" w="med" len="med"/>
                    </a:lnR>
                  </a:tcPr>
                </a:tc>
              </a:tr>
              <a:tr h="370840">
                <a:tc>
                  <a:txBody>
                    <a:bodyPr/>
                    <a:lstStyle/>
                    <a:p>
                      <a:endParaRPr lang="en-GB" sz="1400" dirty="0">
                        <a:latin typeface="Times New Roman" panose="02020603050405020304" pitchFamily="18" charset="0"/>
                        <a:cs typeface="Times New Roman" panose="02020603050405020304" pitchFamily="18" charset="0"/>
                      </a:endParaRPr>
                    </a:p>
                  </a:txBody>
                  <a:tcPr anchor="ctr">
                    <a:lnL w="19050" cap="flat" cmpd="sng" algn="ctr">
                      <a:solidFill>
                        <a:schemeClr val="accent1"/>
                      </a:solidFill>
                      <a:prstDash val="solid"/>
                      <a:round/>
                      <a:headEnd type="none" w="med" len="med"/>
                      <a:tailEnd type="none" w="med" len="med"/>
                    </a:lnL>
                  </a:tcPr>
                </a:tc>
                <a:tc>
                  <a:txBody>
                    <a:bodyPr/>
                    <a:lstStyle/>
                    <a:p>
                      <a:endParaRPr lang="en-GB" sz="1400" dirty="0">
                        <a:latin typeface="Times New Roman" panose="02020603050405020304" pitchFamily="18" charset="0"/>
                        <a:cs typeface="Times New Roman" panose="02020603050405020304" pitchFamily="18" charset="0"/>
                      </a:endParaRPr>
                    </a:p>
                  </a:txBody>
                  <a:tcPr anchor="ctr"/>
                </a:tc>
                <a:tc>
                  <a:txBody>
                    <a:bodyPr/>
                    <a:lstStyle/>
                    <a:p>
                      <a:endParaRPr lang="en-GB" sz="1400" dirty="0">
                        <a:latin typeface="Times New Roman" panose="02020603050405020304" pitchFamily="18" charset="0"/>
                        <a:cs typeface="Times New Roman" panose="02020603050405020304" pitchFamily="18" charset="0"/>
                      </a:endParaRPr>
                    </a:p>
                  </a:txBody>
                  <a:tcPr anchor="ctr"/>
                </a:tc>
                <a:tc>
                  <a:txBody>
                    <a:bodyPr/>
                    <a:lstStyle/>
                    <a:p>
                      <a:r>
                        <a:rPr lang="en-US" sz="1400" dirty="0" smtClean="0">
                          <a:latin typeface="Times New Roman" panose="02020603050405020304" pitchFamily="18" charset="0"/>
                          <a:cs typeface="Times New Roman" panose="02020603050405020304" pitchFamily="18" charset="0"/>
                        </a:rPr>
                        <a:t>Future Climate</a:t>
                      </a:r>
                      <a:endParaRPr lang="en-GB" sz="1400" dirty="0">
                        <a:latin typeface="Times New Roman" panose="02020603050405020304" pitchFamily="18" charset="0"/>
                        <a:cs typeface="Times New Roman" panose="02020603050405020304" pitchFamily="18" charset="0"/>
                      </a:endParaRPr>
                    </a:p>
                  </a:txBody>
                  <a:tcPr anchor="ctr"/>
                </a:tc>
                <a:tc>
                  <a:txBody>
                    <a:bodyPr/>
                    <a:lstStyle/>
                    <a:p>
                      <a:r>
                        <a:rPr lang="en-US" sz="1400" dirty="0" smtClean="0">
                          <a:latin typeface="Times New Roman" panose="02020603050405020304" pitchFamily="18" charset="0"/>
                          <a:cs typeface="Times New Roman" panose="02020603050405020304" pitchFamily="18" charset="0"/>
                        </a:rPr>
                        <a:t>CMIP</a:t>
                      </a:r>
                      <a:endParaRPr lang="en-GB" sz="1400" dirty="0">
                        <a:latin typeface="Times New Roman" panose="02020603050405020304" pitchFamily="18" charset="0"/>
                        <a:cs typeface="Times New Roman" panose="02020603050405020304" pitchFamily="18" charset="0"/>
                      </a:endParaRPr>
                    </a:p>
                  </a:txBody>
                  <a:tcPr anchor="ctr"/>
                </a:tc>
                <a:tc>
                  <a:txBody>
                    <a:bodyPr/>
                    <a:lstStyle/>
                    <a:p>
                      <a:r>
                        <a:rPr lang="en-US" sz="1400" dirty="0" smtClean="0">
                          <a:latin typeface="Times New Roman" panose="02020603050405020304" pitchFamily="18" charset="0"/>
                          <a:cs typeface="Times New Roman" panose="02020603050405020304" pitchFamily="18" charset="0"/>
                        </a:rPr>
                        <a:t>MIROC5_F</a:t>
                      </a:r>
                      <a:endParaRPr lang="en-GB" sz="1400" dirty="0">
                        <a:latin typeface="Times New Roman" panose="02020603050405020304" pitchFamily="18" charset="0"/>
                        <a:cs typeface="Times New Roman" panose="02020603050405020304" pitchFamily="18" charset="0"/>
                      </a:endParaRPr>
                    </a:p>
                  </a:txBody>
                  <a:tcPr anchor="ctr">
                    <a:lnR w="19050" cap="flat" cmpd="sng" algn="ctr">
                      <a:solidFill>
                        <a:schemeClr val="accent1"/>
                      </a:solidFill>
                      <a:prstDash val="solid"/>
                      <a:round/>
                      <a:headEnd type="none" w="med" len="med"/>
                      <a:tailEnd type="none" w="med" len="med"/>
                    </a:lnR>
                  </a:tcPr>
                </a:tc>
              </a:tr>
              <a:tr h="370840">
                <a:tc gridSpan="6">
                  <a:txBody>
                    <a:bodyPr/>
                    <a:lstStyle/>
                    <a:p>
                      <a:r>
                        <a:rPr lang="en-US" sz="1200" dirty="0" smtClean="0">
                          <a:latin typeface="Times New Roman" panose="02020603050405020304" pitchFamily="18" charset="0"/>
                          <a:cs typeface="Times New Roman" panose="02020603050405020304" pitchFamily="18" charset="0"/>
                        </a:rPr>
                        <a:t>* Observation:</a:t>
                      </a:r>
                      <a:r>
                        <a:rPr lang="en-US" sz="1200" baseline="0" dirty="0" smtClean="0">
                          <a:latin typeface="Times New Roman" panose="02020603050405020304" pitchFamily="18" charset="0"/>
                          <a:cs typeface="Times New Roman" panose="02020603050405020304" pitchFamily="18" charset="0"/>
                        </a:rPr>
                        <a:t> Observational data by Hadley Center of Met Office, United Kingdom</a:t>
                      </a:r>
                      <a:endParaRPr lang="en-US" sz="1200" dirty="0" smtClean="0">
                        <a:latin typeface="Times New Roman" panose="02020603050405020304" pitchFamily="18" charset="0"/>
                        <a:cs typeface="Times New Roman" panose="02020603050405020304" pitchFamily="18" charset="0"/>
                      </a:endParaRPr>
                    </a:p>
                    <a:p>
                      <a:r>
                        <a:rPr lang="en-US" sz="1200" dirty="0" smtClean="0">
                          <a:latin typeface="Times New Roman" panose="02020603050405020304" pitchFamily="18" charset="0"/>
                          <a:cs typeface="Times New Roman" panose="02020603050405020304" pitchFamily="18" charset="0"/>
                        </a:rPr>
                        <a:t>* CMIP MME: Coupled</a:t>
                      </a:r>
                      <a:r>
                        <a:rPr lang="en-US" sz="1200" baseline="0" dirty="0" smtClean="0">
                          <a:latin typeface="Times New Roman" panose="02020603050405020304" pitchFamily="18" charset="0"/>
                          <a:cs typeface="Times New Roman" panose="02020603050405020304" pitchFamily="18" charset="0"/>
                        </a:rPr>
                        <a:t> Model </a:t>
                      </a:r>
                      <a:r>
                        <a:rPr lang="en-US" sz="1200" baseline="0" dirty="0" err="1" smtClean="0">
                          <a:latin typeface="Times New Roman" panose="02020603050405020304" pitchFamily="18" charset="0"/>
                          <a:cs typeface="Times New Roman" panose="02020603050405020304" pitchFamily="18" charset="0"/>
                        </a:rPr>
                        <a:t>Intercomparison</a:t>
                      </a:r>
                      <a:r>
                        <a:rPr lang="en-US" sz="1200" baseline="0" dirty="0" smtClean="0">
                          <a:latin typeface="Times New Roman" panose="02020603050405020304" pitchFamily="18" charset="0"/>
                          <a:cs typeface="Times New Roman" panose="02020603050405020304" pitchFamily="18" charset="0"/>
                        </a:rPr>
                        <a:t> Project Multi-Model Ensemble</a:t>
                      </a:r>
                      <a:endParaRPr lang="en-GB" sz="1200" dirty="0">
                        <a:latin typeface="Times New Roman" panose="02020603050405020304" pitchFamily="18" charset="0"/>
                        <a:cs typeface="Times New Roman" panose="02020603050405020304" pitchFamily="18" charset="0"/>
                      </a:endParaRPr>
                    </a:p>
                  </a:txBody>
                  <a:tcPr anchor="ct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B w="19050" cap="flat" cmpd="sng" algn="ctr">
                      <a:solidFill>
                        <a:schemeClr val="accent1"/>
                      </a:solidFill>
                      <a:prstDash val="solid"/>
                      <a:round/>
                      <a:headEnd type="none" w="med" len="med"/>
                      <a:tailEnd type="none" w="med" len="med"/>
                    </a:lnB>
                  </a:tcPr>
                </a:tc>
                <a:tc hMerge="1">
                  <a:txBody>
                    <a:bodyPr/>
                    <a:lstStyle/>
                    <a:p>
                      <a:endParaRPr lang="en-GB" sz="1100" dirty="0"/>
                    </a:p>
                  </a:txBody>
                  <a:tcPr/>
                </a:tc>
                <a:tc hMerge="1">
                  <a:txBody>
                    <a:bodyPr/>
                    <a:lstStyle/>
                    <a:p>
                      <a:endParaRPr lang="en-GB" sz="1100" dirty="0"/>
                    </a:p>
                  </a:txBody>
                  <a:tcPr/>
                </a:tc>
                <a:tc hMerge="1">
                  <a:txBody>
                    <a:bodyPr/>
                    <a:lstStyle/>
                    <a:p>
                      <a:endParaRPr lang="en-GB" sz="1100" dirty="0"/>
                    </a:p>
                  </a:txBody>
                  <a:tcPr/>
                </a:tc>
                <a:tc hMerge="1">
                  <a:txBody>
                    <a:bodyPr/>
                    <a:lstStyle/>
                    <a:p>
                      <a:endParaRPr lang="en-GB" sz="1100" dirty="0"/>
                    </a:p>
                  </a:txBody>
                  <a:tcPr/>
                </a:tc>
                <a:tc hMerge="1">
                  <a:txBody>
                    <a:bodyPr/>
                    <a:lstStyle/>
                    <a:p>
                      <a:endParaRPr lang="en-GB" sz="1100" dirty="0"/>
                    </a:p>
                  </a:txBody>
                  <a:tcPr/>
                </a:tc>
              </a:tr>
            </a:tbl>
          </a:graphicData>
        </a:graphic>
      </p:graphicFrame>
    </p:spTree>
    <p:extLst>
      <p:ext uri="{BB962C8B-B14F-4D97-AF65-F5344CB8AC3E}">
        <p14:creationId xmlns:p14="http://schemas.microsoft.com/office/powerpoint/2010/main" val="10941483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850106"/>
          </a:xfrm>
        </p:spPr>
        <p:txBody>
          <a:bodyPr>
            <a:noAutofit/>
          </a:bodyPr>
          <a:lstStyle/>
          <a:p>
            <a:r>
              <a:rPr lang="en-US" sz="2400" dirty="0" smtClean="0">
                <a:solidFill>
                  <a:srgbClr val="0000FF"/>
                </a:solidFill>
                <a:latin typeface="Arial" panose="020B0604020202020204" pitchFamily="34" charset="0"/>
                <a:cs typeface="Arial" panose="020B0604020202020204" pitchFamily="34" charset="0"/>
              </a:rPr>
              <a:t>Future </a:t>
            </a:r>
            <a:r>
              <a:rPr lang="en-US" sz="2400" dirty="0">
                <a:solidFill>
                  <a:srgbClr val="0000FF"/>
                </a:solidFill>
                <a:latin typeface="Arial" panose="020B0604020202020204" pitchFamily="34" charset="0"/>
                <a:cs typeface="Arial" panose="020B0604020202020204" pitchFamily="34" charset="0"/>
              </a:rPr>
              <a:t>changes and uncertainties in river discharge projected using different ensemble experiments</a:t>
            </a:r>
            <a:endParaRPr lang="en-GB" sz="2400" dirty="0">
              <a:solidFill>
                <a:srgbClr val="0000FF"/>
              </a:solidFill>
              <a:latin typeface="Arial" panose="020B0604020202020204" pitchFamily="34" charset="0"/>
              <a:cs typeface="Arial" panose="020B0604020202020204" pitchFamily="34" charset="0"/>
            </a:endParaRPr>
          </a:p>
        </p:txBody>
      </p:sp>
      <p:sp>
        <p:nvSpPr>
          <p:cNvPr id="19" name="Content Placeholder 2"/>
          <p:cNvSpPr>
            <a:spLocks noGrp="1"/>
          </p:cNvSpPr>
          <p:nvPr>
            <p:ph idx="1"/>
          </p:nvPr>
        </p:nvSpPr>
        <p:spPr>
          <a:xfrm>
            <a:off x="107504" y="980727"/>
            <a:ext cx="9036496" cy="864097"/>
          </a:xfrm>
          <a:ln>
            <a:solidFill>
              <a:schemeClr val="accent1"/>
            </a:solidFill>
          </a:ln>
        </p:spPr>
        <p:txBody>
          <a:bodyPr>
            <a:noAutofit/>
          </a:bodyPr>
          <a:lstStyle/>
          <a:p>
            <a:pPr marL="0" indent="0" algn="ctr">
              <a:buNone/>
            </a:pPr>
            <a:r>
              <a:rPr lang="en-US" sz="2400" dirty="0">
                <a:latin typeface="Arial" panose="020B0604020202020204" pitchFamily="34" charset="0"/>
                <a:cs typeface="Arial" panose="020B0604020202020204" pitchFamily="34" charset="0"/>
              </a:rPr>
              <a:t>Ratio of </a:t>
            </a:r>
            <a:r>
              <a:rPr lang="en-US" sz="2400" dirty="0" smtClean="0">
                <a:latin typeface="Arial" panose="020B0604020202020204" pitchFamily="34" charset="0"/>
                <a:cs typeface="Arial" panose="020B0604020202020204" pitchFamily="34" charset="0"/>
              </a:rPr>
              <a:t>annual </a:t>
            </a:r>
            <a:r>
              <a:rPr lang="en-US" sz="2400" dirty="0">
                <a:latin typeface="Arial" panose="020B0604020202020204" pitchFamily="34" charset="0"/>
                <a:cs typeface="Arial" panose="020B0604020202020204" pitchFamily="34" charset="0"/>
              </a:rPr>
              <a:t>mean discharge </a:t>
            </a:r>
            <a:r>
              <a:rPr lang="en-US" sz="2400" dirty="0" smtClean="0">
                <a:latin typeface="Arial" panose="020B0604020202020204" pitchFamily="34" charset="0"/>
                <a:cs typeface="Arial" panose="020B0604020202020204" pitchFamily="34" charset="0"/>
              </a:rPr>
              <a:t>in </a:t>
            </a:r>
            <a:r>
              <a:rPr lang="en-US" sz="2400" dirty="0">
                <a:latin typeface="Arial" panose="020B0604020202020204" pitchFamily="34" charset="0"/>
                <a:cs typeface="Arial" panose="020B0604020202020204" pitchFamily="34" charset="0"/>
              </a:rPr>
              <a:t>the future </a:t>
            </a:r>
            <a:r>
              <a:rPr lang="en-US" sz="2400" dirty="0" smtClean="0">
                <a:latin typeface="Arial" panose="020B0604020202020204" pitchFamily="34" charset="0"/>
                <a:cs typeface="Arial" panose="020B0604020202020204" pitchFamily="34" charset="0"/>
              </a:rPr>
              <a:t>climate </a:t>
            </a:r>
          </a:p>
          <a:p>
            <a:pPr marL="0" indent="0" algn="ctr">
              <a:buNone/>
            </a:pPr>
            <a:r>
              <a:rPr lang="en-US" sz="2400" dirty="0" smtClean="0">
                <a:latin typeface="Arial" panose="020B0604020202020204" pitchFamily="34" charset="0"/>
                <a:cs typeface="Arial" panose="020B0604020202020204" pitchFamily="34" charset="0"/>
              </a:rPr>
              <a:t>to  the one in the </a:t>
            </a:r>
            <a:r>
              <a:rPr lang="en-US" sz="2400" dirty="0">
                <a:latin typeface="Arial" panose="020B0604020202020204" pitchFamily="34" charset="0"/>
                <a:cs typeface="Arial" panose="020B0604020202020204" pitchFamily="34" charset="0"/>
              </a:rPr>
              <a:t>present climate</a:t>
            </a:r>
            <a:endParaRPr lang="en-GB" sz="2400" dirty="0">
              <a:latin typeface="Arial" panose="020B0604020202020204" pitchFamily="34" charset="0"/>
              <a:cs typeface="Arial" panose="020B0604020202020204" pitchFamily="34" charset="0"/>
            </a:endParaRPr>
          </a:p>
        </p:txBody>
      </p:sp>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2" y="1976953"/>
            <a:ext cx="1826089"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457200" y="3958153"/>
            <a:ext cx="1826091"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YS_CMIP_20</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pic>
        <p:nvPicPr>
          <p:cNvPr id="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1" y="1976953"/>
            <a:ext cx="1812952"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2590802" y="3958153"/>
            <a:ext cx="1812951"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YS_CMIP_60</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27" name="TextBox 26"/>
          <p:cNvSpPr txBox="1"/>
          <p:nvPr/>
        </p:nvSpPr>
        <p:spPr>
          <a:xfrm>
            <a:off x="4724400" y="3958153"/>
            <a:ext cx="1818588"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KF_CMIP</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pic>
        <p:nvPicPr>
          <p:cNvPr id="2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8328" y="1976953"/>
            <a:ext cx="1814660"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p:cNvSpPr txBox="1"/>
          <p:nvPr/>
        </p:nvSpPr>
        <p:spPr>
          <a:xfrm>
            <a:off x="6867977" y="3958153"/>
            <a:ext cx="1815261"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KF_C1</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pic>
        <p:nvPicPr>
          <p:cNvPr id="3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1538" y="1976953"/>
            <a:ext cx="1815261"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822" y="4339153"/>
            <a:ext cx="1823672"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466823" y="6320353"/>
            <a:ext cx="1823672"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KF_C2</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pic>
        <p:nvPicPr>
          <p:cNvPr id="36"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0800" y="4339153"/>
            <a:ext cx="1819178"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p:cNvSpPr txBox="1"/>
          <p:nvPr/>
        </p:nvSpPr>
        <p:spPr>
          <a:xfrm>
            <a:off x="2590801" y="6320353"/>
            <a:ext cx="1819178"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KF_C3</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38" name="TextBox 37"/>
          <p:cNvSpPr txBox="1"/>
          <p:nvPr/>
        </p:nvSpPr>
        <p:spPr>
          <a:xfrm>
            <a:off x="4734022" y="6320353"/>
            <a:ext cx="1808966"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MIROC5</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pic>
        <p:nvPicPr>
          <p:cNvPr id="3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39749" y="4339153"/>
            <a:ext cx="1808321"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71537" y="4339152"/>
            <a:ext cx="1871521" cy="2258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20974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457200" y="4053770"/>
            <a:ext cx="1826091"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YS_CMIP_20</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26" name="TextBox 25"/>
          <p:cNvSpPr txBox="1"/>
          <p:nvPr/>
        </p:nvSpPr>
        <p:spPr>
          <a:xfrm>
            <a:off x="2590802" y="4053770"/>
            <a:ext cx="1812951"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YS_CMIP_60</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28" name="TextBox 27"/>
          <p:cNvSpPr txBox="1"/>
          <p:nvPr/>
        </p:nvSpPr>
        <p:spPr>
          <a:xfrm>
            <a:off x="4724400" y="4053770"/>
            <a:ext cx="1818588"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KF_CMIP</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30" name="TextBox 29"/>
          <p:cNvSpPr txBox="1"/>
          <p:nvPr/>
        </p:nvSpPr>
        <p:spPr>
          <a:xfrm>
            <a:off x="6881870" y="4053770"/>
            <a:ext cx="1809916"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KF_C1</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32" name="TextBox 31"/>
          <p:cNvSpPr txBox="1"/>
          <p:nvPr/>
        </p:nvSpPr>
        <p:spPr>
          <a:xfrm>
            <a:off x="466823" y="6464369"/>
            <a:ext cx="1823672"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KF_C2</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41" name="TextBox 40"/>
          <p:cNvSpPr txBox="1"/>
          <p:nvPr/>
        </p:nvSpPr>
        <p:spPr>
          <a:xfrm>
            <a:off x="2590801" y="6464369"/>
            <a:ext cx="1819178"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KF_C3</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pic>
        <p:nvPicPr>
          <p:cNvPr id="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090489"/>
            <a:ext cx="1819635"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1929" y="2090490"/>
            <a:ext cx="1817331"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8299" y="2090489"/>
            <a:ext cx="1814901"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6884" y="2090489"/>
            <a:ext cx="1814901"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823" y="4483169"/>
            <a:ext cx="1825772"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1929" y="4483169"/>
            <a:ext cx="1821257"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p:cNvSpPr txBox="1"/>
          <p:nvPr/>
        </p:nvSpPr>
        <p:spPr>
          <a:xfrm>
            <a:off x="4724400" y="6464369"/>
            <a:ext cx="1848554"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MIROC5</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pic>
        <p:nvPicPr>
          <p:cNvPr id="4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7402" y="4483169"/>
            <a:ext cx="1812584"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76883" y="4483168"/>
            <a:ext cx="1864237" cy="2258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itle 1"/>
          <p:cNvSpPr>
            <a:spLocks noGrp="1"/>
          </p:cNvSpPr>
          <p:nvPr>
            <p:ph type="title"/>
          </p:nvPr>
        </p:nvSpPr>
        <p:spPr>
          <a:xfrm>
            <a:off x="457200" y="44624"/>
            <a:ext cx="8229600" cy="850106"/>
          </a:xfrm>
        </p:spPr>
        <p:txBody>
          <a:bodyPr>
            <a:normAutofit fontScale="90000"/>
          </a:bodyPr>
          <a:lstStyle/>
          <a:p>
            <a:r>
              <a:rPr lang="en-US" sz="2800" dirty="0" smtClean="0">
                <a:solidFill>
                  <a:srgbClr val="0000FF"/>
                </a:solidFill>
                <a:latin typeface="Arial" panose="020B0604020202020204" pitchFamily="34" charset="0"/>
                <a:cs typeface="Arial" panose="020B0604020202020204" pitchFamily="34" charset="0"/>
              </a:rPr>
              <a:t>Future </a:t>
            </a:r>
            <a:r>
              <a:rPr lang="en-US" sz="2800" dirty="0">
                <a:solidFill>
                  <a:srgbClr val="0000FF"/>
                </a:solidFill>
                <a:latin typeface="Arial" panose="020B0604020202020204" pitchFamily="34" charset="0"/>
                <a:cs typeface="Arial" panose="020B0604020202020204" pitchFamily="34" charset="0"/>
              </a:rPr>
              <a:t>changes and uncertainties in river discharge projected using different ensemble experiments</a:t>
            </a:r>
            <a:endParaRPr lang="en-GB" sz="2800" dirty="0">
              <a:solidFill>
                <a:srgbClr val="0000FF"/>
              </a:solidFill>
              <a:latin typeface="Arial" panose="020B0604020202020204" pitchFamily="34" charset="0"/>
              <a:cs typeface="Arial" panose="020B0604020202020204" pitchFamily="34" charset="0"/>
            </a:endParaRPr>
          </a:p>
        </p:txBody>
      </p:sp>
      <p:sp>
        <p:nvSpPr>
          <p:cNvPr id="23" name="Content Placeholder 2"/>
          <p:cNvSpPr>
            <a:spLocks noGrp="1"/>
          </p:cNvSpPr>
          <p:nvPr>
            <p:ph idx="1"/>
          </p:nvPr>
        </p:nvSpPr>
        <p:spPr>
          <a:xfrm>
            <a:off x="107504" y="980727"/>
            <a:ext cx="9036496" cy="864097"/>
          </a:xfrm>
          <a:ln>
            <a:solidFill>
              <a:schemeClr val="accent1"/>
            </a:solidFill>
          </a:ln>
        </p:spPr>
        <p:txBody>
          <a:bodyPr>
            <a:noAutofit/>
          </a:bodyPr>
          <a:lstStyle/>
          <a:p>
            <a:pPr marL="0" indent="0" algn="ctr">
              <a:buNone/>
            </a:pPr>
            <a:r>
              <a:rPr lang="en-US" sz="2400" dirty="0">
                <a:latin typeface="Arial" panose="020B0604020202020204" pitchFamily="34" charset="0"/>
                <a:cs typeface="Arial" panose="020B0604020202020204" pitchFamily="34" charset="0"/>
              </a:rPr>
              <a:t>Ratio of </a:t>
            </a:r>
            <a:r>
              <a:rPr lang="en-US" sz="2400" dirty="0" smtClean="0">
                <a:latin typeface="Arial" panose="020B0604020202020204" pitchFamily="34" charset="0"/>
                <a:cs typeface="Arial" panose="020B0604020202020204" pitchFamily="34" charset="0"/>
              </a:rPr>
              <a:t>mean of annual maximum daily discharge in </a:t>
            </a:r>
            <a:r>
              <a:rPr lang="en-US" sz="2400" dirty="0">
                <a:latin typeface="Arial" panose="020B0604020202020204" pitchFamily="34" charset="0"/>
                <a:cs typeface="Arial" panose="020B0604020202020204" pitchFamily="34" charset="0"/>
              </a:rPr>
              <a:t>the future </a:t>
            </a:r>
            <a:r>
              <a:rPr lang="en-US" sz="2400" dirty="0" smtClean="0">
                <a:latin typeface="Arial" panose="020B0604020202020204" pitchFamily="34" charset="0"/>
                <a:cs typeface="Arial" panose="020B0604020202020204" pitchFamily="34" charset="0"/>
              </a:rPr>
              <a:t>climate to  the one in the </a:t>
            </a:r>
            <a:r>
              <a:rPr lang="en-US" sz="2400" dirty="0">
                <a:latin typeface="Arial" panose="020B0604020202020204" pitchFamily="34" charset="0"/>
                <a:cs typeface="Arial" panose="020B0604020202020204" pitchFamily="34" charset="0"/>
              </a:rPr>
              <a:t>present climate</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126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57200" y="4102169"/>
            <a:ext cx="1826091"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YS_CMIP_20</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23" name="TextBox 22"/>
          <p:cNvSpPr txBox="1"/>
          <p:nvPr/>
        </p:nvSpPr>
        <p:spPr>
          <a:xfrm>
            <a:off x="2590802" y="4102169"/>
            <a:ext cx="1812951"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YS_CMIP_60</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4724400" y="4102169"/>
            <a:ext cx="1818588"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KF_CMIP</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27" name="TextBox 26"/>
          <p:cNvSpPr txBox="1"/>
          <p:nvPr/>
        </p:nvSpPr>
        <p:spPr>
          <a:xfrm>
            <a:off x="6865575" y="4102169"/>
            <a:ext cx="1815261"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KF_C1</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29" name="TextBox 28"/>
          <p:cNvSpPr txBox="1"/>
          <p:nvPr/>
        </p:nvSpPr>
        <p:spPr>
          <a:xfrm>
            <a:off x="466823" y="6464369"/>
            <a:ext cx="1823672"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KF_C2</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31" name="TextBox 30"/>
          <p:cNvSpPr txBox="1"/>
          <p:nvPr/>
        </p:nvSpPr>
        <p:spPr>
          <a:xfrm>
            <a:off x="2590801" y="6464369"/>
            <a:ext cx="1819178"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KF_C3</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pic>
        <p:nvPicPr>
          <p:cNvPr id="3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138888"/>
            <a:ext cx="1815262"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2138888"/>
            <a:ext cx="1806642"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2138888"/>
            <a:ext cx="1810512"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1539" y="2138888"/>
            <a:ext cx="1815381"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007" y="4483169"/>
            <a:ext cx="1821488"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0802" y="4483169"/>
            <a:ext cx="1819178"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Box 38"/>
          <p:cNvSpPr txBox="1"/>
          <p:nvPr/>
        </p:nvSpPr>
        <p:spPr>
          <a:xfrm>
            <a:off x="4734022" y="6464369"/>
            <a:ext cx="1819178"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MIROC5</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pic>
        <p:nvPicPr>
          <p:cNvPr id="40"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0" y="4483169"/>
            <a:ext cx="1816868"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65575" y="4483169"/>
            <a:ext cx="1861669" cy="2258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itle 1"/>
          <p:cNvSpPr>
            <a:spLocks noGrp="1"/>
          </p:cNvSpPr>
          <p:nvPr>
            <p:ph type="title"/>
          </p:nvPr>
        </p:nvSpPr>
        <p:spPr>
          <a:xfrm>
            <a:off x="457200" y="44624"/>
            <a:ext cx="8229600" cy="850106"/>
          </a:xfrm>
        </p:spPr>
        <p:txBody>
          <a:bodyPr>
            <a:normAutofit fontScale="90000"/>
          </a:bodyPr>
          <a:lstStyle/>
          <a:p>
            <a:r>
              <a:rPr lang="en-US" sz="2800" dirty="0" smtClean="0">
                <a:solidFill>
                  <a:srgbClr val="0000FF"/>
                </a:solidFill>
                <a:latin typeface="Arial" panose="020B0604020202020204" pitchFamily="34" charset="0"/>
                <a:cs typeface="Arial" panose="020B0604020202020204" pitchFamily="34" charset="0"/>
              </a:rPr>
              <a:t>Future </a:t>
            </a:r>
            <a:r>
              <a:rPr lang="en-US" sz="2800" dirty="0">
                <a:solidFill>
                  <a:srgbClr val="0000FF"/>
                </a:solidFill>
                <a:latin typeface="Arial" panose="020B0604020202020204" pitchFamily="34" charset="0"/>
                <a:cs typeface="Arial" panose="020B0604020202020204" pitchFamily="34" charset="0"/>
              </a:rPr>
              <a:t>changes and uncertainties in river discharge projected using different ensemble experiments</a:t>
            </a:r>
            <a:endParaRPr lang="en-GB" sz="2800" dirty="0">
              <a:solidFill>
                <a:srgbClr val="0000FF"/>
              </a:solidFill>
              <a:latin typeface="Arial" panose="020B0604020202020204" pitchFamily="34" charset="0"/>
              <a:cs typeface="Arial" panose="020B0604020202020204" pitchFamily="34" charset="0"/>
            </a:endParaRPr>
          </a:p>
        </p:txBody>
      </p:sp>
      <p:sp>
        <p:nvSpPr>
          <p:cNvPr id="24" name="Content Placeholder 2"/>
          <p:cNvSpPr txBox="1">
            <a:spLocks/>
          </p:cNvSpPr>
          <p:nvPr/>
        </p:nvSpPr>
        <p:spPr>
          <a:xfrm>
            <a:off x="107504" y="980727"/>
            <a:ext cx="9036496" cy="864097"/>
          </a:xfrm>
          <a:prstGeom prst="rect">
            <a:avLst/>
          </a:prstGeom>
          <a:ln>
            <a:solidFill>
              <a:schemeClr val="accent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sz="2400" dirty="0" smtClean="0">
                <a:latin typeface="Arial" panose="020B0604020202020204" pitchFamily="34" charset="0"/>
                <a:cs typeface="Arial" panose="020B0604020202020204" pitchFamily="34" charset="0"/>
              </a:rPr>
              <a:t>Ratio of annual minimum daily discharge in the future climate </a:t>
            </a:r>
          </a:p>
          <a:p>
            <a:pPr marL="0" indent="0" algn="ctr" fontAlgn="auto">
              <a:spcAft>
                <a:spcPts val="0"/>
              </a:spcAft>
              <a:buFont typeface="Arial" pitchFamily="34" charset="0"/>
              <a:buNone/>
            </a:pPr>
            <a:r>
              <a:rPr lang="en-US" sz="2400" dirty="0" smtClean="0">
                <a:latin typeface="Arial" panose="020B0604020202020204" pitchFamily="34" charset="0"/>
                <a:cs typeface="Arial" panose="020B0604020202020204" pitchFamily="34" charset="0"/>
              </a:rPr>
              <a:t>to  the one in the present climate</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18232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p:cNvSpPr txBox="1">
            <a:spLocks/>
          </p:cNvSpPr>
          <p:nvPr/>
        </p:nvSpPr>
        <p:spPr>
          <a:xfrm>
            <a:off x="0" y="232990"/>
            <a:ext cx="9144000" cy="96376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algn="ctr" fontAlgn="auto">
              <a:spcAft>
                <a:spcPts val="0"/>
              </a:spcAft>
              <a:buClr>
                <a:srgbClr val="F4680B"/>
              </a:buClr>
              <a:buFont typeface="Wingdings" pitchFamily="2" charset="2"/>
              <a:buNone/>
            </a:pPr>
            <a:r>
              <a:rPr kumimoji="0" lang="en-US" sz="2800" dirty="0" smtClean="0">
                <a:solidFill>
                  <a:srgbClr val="0000FF"/>
                </a:solidFill>
                <a:latin typeface="Arial" panose="020B0604020202020204" pitchFamily="34" charset="0"/>
                <a:cs typeface="Arial" panose="020B0604020202020204" pitchFamily="34" charset="0"/>
              </a:rPr>
              <a:t>Statistically significant differences between annual mean discharge in the future climate and in the present climate</a:t>
            </a:r>
            <a:endParaRPr kumimoji="0" lang="en-GB" sz="2800" dirty="0">
              <a:solidFill>
                <a:srgbClr val="0000FF"/>
              </a:solidFill>
              <a:latin typeface="Arial" panose="020B0604020202020204" pitchFamily="34" charset="0"/>
              <a:cs typeface="Arial" panose="020B0604020202020204" pitchFamily="34" charset="0"/>
            </a:endParaRPr>
          </a:p>
        </p:txBody>
      </p:sp>
      <p:sp>
        <p:nvSpPr>
          <p:cNvPr id="24" name="TextBox 23"/>
          <p:cNvSpPr txBox="1"/>
          <p:nvPr/>
        </p:nvSpPr>
        <p:spPr>
          <a:xfrm>
            <a:off x="457200" y="3563481"/>
            <a:ext cx="1620920"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YS_CMIP_20</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26" name="TextBox 25"/>
          <p:cNvSpPr txBox="1"/>
          <p:nvPr/>
        </p:nvSpPr>
        <p:spPr>
          <a:xfrm>
            <a:off x="2614519" y="3563481"/>
            <a:ext cx="1617108"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YS_CMIP_60</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28" name="TextBox 27"/>
          <p:cNvSpPr txBox="1"/>
          <p:nvPr/>
        </p:nvSpPr>
        <p:spPr>
          <a:xfrm>
            <a:off x="4804401" y="3563481"/>
            <a:ext cx="1621134"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KF_CMIP</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30" name="TextBox 29"/>
          <p:cNvSpPr txBox="1"/>
          <p:nvPr/>
        </p:nvSpPr>
        <p:spPr>
          <a:xfrm>
            <a:off x="7031541" y="3563481"/>
            <a:ext cx="1579059"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KF_C1</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32" name="TextBox 31"/>
          <p:cNvSpPr txBox="1"/>
          <p:nvPr/>
        </p:nvSpPr>
        <p:spPr>
          <a:xfrm>
            <a:off x="457200" y="5925681"/>
            <a:ext cx="1590743"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KF_C2</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41" name="TextBox 40"/>
          <p:cNvSpPr txBox="1"/>
          <p:nvPr/>
        </p:nvSpPr>
        <p:spPr>
          <a:xfrm>
            <a:off x="2614519" y="5925681"/>
            <a:ext cx="1589245"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KF_C3</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4811555" y="5925681"/>
            <a:ext cx="1589245"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MIROC5</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pic>
        <p:nvPicPr>
          <p:cNvPr id="4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264" y="1601640"/>
            <a:ext cx="1610856"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4519" y="1600200"/>
            <a:ext cx="1617108"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1555" y="1612440"/>
            <a:ext cx="1613980"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1549" y="1612440"/>
            <a:ext cx="1613498"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264" y="3956721"/>
            <a:ext cx="1613498"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14519" y="3956721"/>
            <a:ext cx="1619289"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11555" y="3956721"/>
            <a:ext cx="1618336"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31541" y="3956720"/>
            <a:ext cx="1904988" cy="2245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3465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p:cNvSpPr txBox="1">
            <a:spLocks/>
          </p:cNvSpPr>
          <p:nvPr/>
        </p:nvSpPr>
        <p:spPr>
          <a:xfrm>
            <a:off x="0" y="188640"/>
            <a:ext cx="9144000" cy="1656184"/>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algn="ctr" fontAlgn="auto">
              <a:spcAft>
                <a:spcPts val="0"/>
              </a:spcAft>
              <a:buClr>
                <a:srgbClr val="F4680B"/>
              </a:buClr>
              <a:buFont typeface="Wingdings" pitchFamily="2" charset="2"/>
              <a:buNone/>
            </a:pPr>
            <a:r>
              <a:rPr kumimoji="0" lang="en-US" sz="2800" dirty="0" smtClean="0">
                <a:solidFill>
                  <a:srgbClr val="0000FF"/>
                </a:solidFill>
                <a:latin typeface="Arial" panose="020B0604020202020204" pitchFamily="34" charset="0"/>
                <a:cs typeface="Arial" panose="020B0604020202020204" pitchFamily="34" charset="0"/>
              </a:rPr>
              <a:t>Statistically significant differences between mean of annual maximum daily discharge </a:t>
            </a:r>
          </a:p>
          <a:p>
            <a:pPr marL="0" indent="0" algn="ctr" fontAlgn="auto">
              <a:spcAft>
                <a:spcPts val="0"/>
              </a:spcAft>
              <a:buClr>
                <a:srgbClr val="F4680B"/>
              </a:buClr>
              <a:buFont typeface="Wingdings" pitchFamily="2" charset="2"/>
              <a:buNone/>
            </a:pPr>
            <a:r>
              <a:rPr kumimoji="0" lang="en-US" sz="2800" dirty="0" smtClean="0">
                <a:solidFill>
                  <a:srgbClr val="0000FF"/>
                </a:solidFill>
                <a:latin typeface="Arial" panose="020B0604020202020204" pitchFamily="34" charset="0"/>
                <a:cs typeface="Arial" panose="020B0604020202020204" pitchFamily="34" charset="0"/>
              </a:rPr>
              <a:t>in the future climate and in the present climate</a:t>
            </a:r>
            <a:endParaRPr kumimoji="0" lang="en-GB" sz="2800" dirty="0">
              <a:solidFill>
                <a:srgbClr val="0000FF"/>
              </a:solidFill>
              <a:latin typeface="Arial" panose="020B0604020202020204" pitchFamily="34" charset="0"/>
              <a:cs typeface="Arial" panose="020B0604020202020204" pitchFamily="34" charset="0"/>
            </a:endParaRPr>
          </a:p>
        </p:txBody>
      </p:sp>
      <p:sp>
        <p:nvSpPr>
          <p:cNvPr id="24" name="TextBox 23"/>
          <p:cNvSpPr txBox="1"/>
          <p:nvPr/>
        </p:nvSpPr>
        <p:spPr>
          <a:xfrm>
            <a:off x="457200" y="3988633"/>
            <a:ext cx="1590743"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YS_CMIP_20</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26" name="TextBox 25"/>
          <p:cNvSpPr txBox="1"/>
          <p:nvPr/>
        </p:nvSpPr>
        <p:spPr>
          <a:xfrm>
            <a:off x="2601760" y="3988633"/>
            <a:ext cx="1622427"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YS_CMIP_60</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28" name="TextBox 27"/>
          <p:cNvSpPr txBox="1"/>
          <p:nvPr/>
        </p:nvSpPr>
        <p:spPr>
          <a:xfrm>
            <a:off x="4804401" y="3988633"/>
            <a:ext cx="1596399"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KF_CMIP</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30" name="TextBox 29"/>
          <p:cNvSpPr txBox="1"/>
          <p:nvPr/>
        </p:nvSpPr>
        <p:spPr>
          <a:xfrm>
            <a:off x="7031541" y="3988633"/>
            <a:ext cx="1627146"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KF_C1</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32" name="TextBox 31"/>
          <p:cNvSpPr txBox="1"/>
          <p:nvPr/>
        </p:nvSpPr>
        <p:spPr>
          <a:xfrm>
            <a:off x="457200" y="6320353"/>
            <a:ext cx="1590743"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KF_C2</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41" name="TextBox 40"/>
          <p:cNvSpPr txBox="1"/>
          <p:nvPr/>
        </p:nvSpPr>
        <p:spPr>
          <a:xfrm>
            <a:off x="2614519" y="6320353"/>
            <a:ext cx="1589245"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KF_C3</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4801627" y="6320353"/>
            <a:ext cx="1589245"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MIROC5</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pic>
        <p:nvPicPr>
          <p:cNvPr id="4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025352"/>
            <a:ext cx="1623365"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1760" y="2025352"/>
            <a:ext cx="1622428"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4401" y="2025352"/>
            <a:ext cx="1613013"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5189" y="2025352"/>
            <a:ext cx="1613498"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52" y="4361653"/>
            <a:ext cx="1613013"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14519" y="4355533"/>
            <a:ext cx="1612527"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94764" y="4361653"/>
            <a:ext cx="1615671"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31541" y="4361653"/>
            <a:ext cx="1896845" cy="2235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137475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457200" y="3916625"/>
            <a:ext cx="1583433"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MRI_YS_CMIP_20</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26" name="TextBox 25"/>
          <p:cNvSpPr txBox="1"/>
          <p:nvPr/>
        </p:nvSpPr>
        <p:spPr>
          <a:xfrm>
            <a:off x="2601761" y="3916625"/>
            <a:ext cx="1589240"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MRI_YS_CMIP_60</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28" name="TextBox 27"/>
          <p:cNvSpPr txBox="1"/>
          <p:nvPr/>
        </p:nvSpPr>
        <p:spPr>
          <a:xfrm>
            <a:off x="4804401" y="3916625"/>
            <a:ext cx="1619681"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MRI_KF_CMIP</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30" name="TextBox 29"/>
          <p:cNvSpPr txBox="1"/>
          <p:nvPr/>
        </p:nvSpPr>
        <p:spPr>
          <a:xfrm>
            <a:off x="7031541" y="3916625"/>
            <a:ext cx="1619775"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MRI_KF_C1</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32" name="TextBox 31"/>
          <p:cNvSpPr txBox="1"/>
          <p:nvPr/>
        </p:nvSpPr>
        <p:spPr>
          <a:xfrm>
            <a:off x="457200" y="6248345"/>
            <a:ext cx="1626301"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MRI_KF_C2</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41" name="TextBox 40"/>
          <p:cNvSpPr txBox="1"/>
          <p:nvPr/>
        </p:nvSpPr>
        <p:spPr>
          <a:xfrm>
            <a:off x="2599945" y="6248345"/>
            <a:ext cx="1626312"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MRI_KF_C3</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4811555" y="6248345"/>
            <a:ext cx="1613013" cy="276999"/>
          </a:xfrm>
          <a:prstGeom prst="rect">
            <a:avLst/>
          </a:prstGeom>
          <a:noFill/>
          <a:ln>
            <a:solidFill>
              <a:schemeClr val="accent1"/>
            </a:solidFill>
          </a:ln>
        </p:spPr>
        <p:txBody>
          <a:bodyPr wrap="square" rtlCol="0">
            <a:spAutoFit/>
          </a:bodyPr>
          <a:lstStyle/>
          <a:p>
            <a:pPr algn="ctr" fontAlgn="auto">
              <a:spcBef>
                <a:spcPts val="0"/>
              </a:spcBef>
              <a:spcAft>
                <a:spcPts val="0"/>
              </a:spcAft>
            </a:pPr>
            <a:r>
              <a:rPr kumimoji="0" lang="en-US" sz="1200" dirty="0" smtClean="0">
                <a:solidFill>
                  <a:srgbClr val="55554A"/>
                </a:solidFill>
                <a:latin typeface="Times New Roman" panose="02020603050405020304" pitchFamily="18" charset="0"/>
                <a:ea typeface="+mn-ea"/>
                <a:cs typeface="Times New Roman" panose="02020603050405020304" pitchFamily="18" charset="0"/>
              </a:rPr>
              <a:t>MIROC5</a:t>
            </a:r>
            <a:endParaRPr kumimoji="0" lang="en-US" sz="1200" dirty="0">
              <a:solidFill>
                <a:srgbClr val="55554A"/>
              </a:solidFill>
              <a:latin typeface="Times New Roman" panose="02020603050405020304" pitchFamily="18" charset="0"/>
              <a:ea typeface="+mn-ea"/>
              <a:cs typeface="Times New Roman" panose="02020603050405020304" pitchFamily="18" charset="0"/>
            </a:endParaRPr>
          </a:p>
        </p:txBody>
      </p:sp>
      <p:pic>
        <p:nvPicPr>
          <p:cNvPr id="4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212" y="1935104"/>
            <a:ext cx="1605601"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1761" y="1935104"/>
            <a:ext cx="1610365"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1555" y="1935104"/>
            <a:ext cx="1612527"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1552" y="1935104"/>
            <a:ext cx="1619764"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212" y="4303741"/>
            <a:ext cx="1619289"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15895" y="4303741"/>
            <a:ext cx="1610362"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11555" y="4291501"/>
            <a:ext cx="1613013"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31552" y="4303741"/>
            <a:ext cx="1878695" cy="2221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Content Placeholder 2"/>
          <p:cNvSpPr txBox="1">
            <a:spLocks/>
          </p:cNvSpPr>
          <p:nvPr/>
        </p:nvSpPr>
        <p:spPr>
          <a:xfrm>
            <a:off x="0" y="188640"/>
            <a:ext cx="9144000" cy="1656184"/>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algn="ctr" fontAlgn="auto">
              <a:spcAft>
                <a:spcPts val="0"/>
              </a:spcAft>
              <a:buClr>
                <a:srgbClr val="F4680B"/>
              </a:buClr>
              <a:buFont typeface="Wingdings" pitchFamily="2" charset="2"/>
              <a:buNone/>
            </a:pPr>
            <a:r>
              <a:rPr kumimoji="0" lang="en-US" sz="2800" dirty="0" smtClean="0">
                <a:solidFill>
                  <a:srgbClr val="0000FF"/>
                </a:solidFill>
                <a:latin typeface="Arial" panose="020B0604020202020204" pitchFamily="34" charset="0"/>
                <a:cs typeface="Arial" panose="020B0604020202020204" pitchFamily="34" charset="0"/>
              </a:rPr>
              <a:t>Statistically significant differences between mean of annual minimum daily discharge </a:t>
            </a:r>
          </a:p>
          <a:p>
            <a:pPr marL="0" indent="0" algn="ctr" fontAlgn="auto">
              <a:spcAft>
                <a:spcPts val="0"/>
              </a:spcAft>
              <a:buClr>
                <a:srgbClr val="F4680B"/>
              </a:buClr>
              <a:buFont typeface="Wingdings" pitchFamily="2" charset="2"/>
              <a:buNone/>
            </a:pPr>
            <a:r>
              <a:rPr kumimoji="0" lang="en-US" sz="2800" dirty="0" smtClean="0">
                <a:solidFill>
                  <a:srgbClr val="0000FF"/>
                </a:solidFill>
                <a:latin typeface="Arial" panose="020B0604020202020204" pitchFamily="34" charset="0"/>
                <a:cs typeface="Arial" panose="020B0604020202020204" pitchFamily="34" charset="0"/>
              </a:rPr>
              <a:t>in the future climate and in the present climate</a:t>
            </a:r>
            <a:endParaRPr kumimoji="0" lang="en-GB"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277968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
          <p:cNvSpPr txBox="1">
            <a:spLocks/>
          </p:cNvSpPr>
          <p:nvPr/>
        </p:nvSpPr>
        <p:spPr>
          <a:xfrm>
            <a:off x="0" y="188640"/>
            <a:ext cx="9144000" cy="64807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algn="ctr" fontAlgn="auto">
              <a:spcAft>
                <a:spcPts val="0"/>
              </a:spcAft>
              <a:buClr>
                <a:srgbClr val="F4680B"/>
              </a:buClr>
              <a:buFont typeface="Wingdings" pitchFamily="2" charset="2"/>
              <a:buNone/>
            </a:pPr>
            <a:r>
              <a:rPr kumimoji="0" lang="en-US" sz="4000" dirty="0" smtClean="0">
                <a:solidFill>
                  <a:srgbClr val="0000FF"/>
                </a:solidFill>
                <a:latin typeface="Arial" panose="020B0604020202020204" pitchFamily="34" charset="0"/>
                <a:cs typeface="Arial" panose="020B0604020202020204" pitchFamily="34" charset="0"/>
              </a:rPr>
              <a:t>Findings</a:t>
            </a:r>
            <a:endParaRPr kumimoji="0" lang="en-GB" sz="4000" dirty="0">
              <a:solidFill>
                <a:srgbClr val="0000FF"/>
              </a:solidFill>
              <a:latin typeface="Arial" panose="020B0604020202020204" pitchFamily="34" charset="0"/>
              <a:cs typeface="Arial" panose="020B0604020202020204" pitchFamily="34" charset="0"/>
            </a:endParaRPr>
          </a:p>
        </p:txBody>
      </p:sp>
      <p:sp>
        <p:nvSpPr>
          <p:cNvPr id="2" name="正方形/長方形 1"/>
          <p:cNvSpPr/>
          <p:nvPr/>
        </p:nvSpPr>
        <p:spPr>
          <a:xfrm>
            <a:off x="251520" y="998726"/>
            <a:ext cx="8640960" cy="5632311"/>
          </a:xfrm>
          <a:prstGeom prst="rect">
            <a:avLst/>
          </a:prstGeom>
        </p:spPr>
        <p:txBody>
          <a:bodyPr wrap="square">
            <a:spAutoFit/>
          </a:bodyPr>
          <a:lstStyle/>
          <a:p>
            <a:pPr marL="342900" indent="-342900" hangingPunct="0">
              <a:buFont typeface="Wingdings" panose="05000000000000000000" pitchFamily="2" charset="2"/>
              <a:buChar char="n"/>
            </a:pPr>
            <a:r>
              <a:rPr lang="en-US" altLang="ja-JP" sz="2000" dirty="0"/>
              <a:t>T</a:t>
            </a:r>
            <a:r>
              <a:rPr lang="en-US" altLang="ja-JP" sz="2000" dirty="0" smtClean="0"/>
              <a:t>here </a:t>
            </a:r>
            <a:r>
              <a:rPr lang="en-US" altLang="ja-JP" sz="2000" dirty="0"/>
              <a:t>are discrepancies on the ratio of river discharge change and area of statistically significant increase or decrease among </a:t>
            </a:r>
            <a:r>
              <a:rPr lang="en-US" altLang="ja-JP" sz="2000" dirty="0" smtClean="0"/>
              <a:t>simulations </a:t>
            </a:r>
            <a:r>
              <a:rPr lang="en-US" altLang="ja-JP" sz="2000" dirty="0"/>
              <a:t>using different GCMs datasets</a:t>
            </a:r>
            <a:r>
              <a:rPr lang="en-US" altLang="ja-JP" sz="2000" dirty="0" smtClean="0"/>
              <a:t>.</a:t>
            </a:r>
          </a:p>
          <a:p>
            <a:pPr marL="342900" indent="-342900" hangingPunct="0">
              <a:buFont typeface="Wingdings" panose="05000000000000000000" pitchFamily="2" charset="2"/>
              <a:buChar char="n"/>
            </a:pPr>
            <a:endParaRPr lang="en-US" altLang="ja-JP" sz="2000" dirty="0"/>
          </a:p>
          <a:p>
            <a:pPr marL="342900" indent="-342900" hangingPunct="0">
              <a:buFont typeface="Wingdings" panose="05000000000000000000" pitchFamily="2" charset="2"/>
              <a:buChar char="n"/>
            </a:pPr>
            <a:r>
              <a:rPr lang="en-US" altLang="ja-JP" sz="2000" dirty="0" smtClean="0"/>
              <a:t>A </a:t>
            </a:r>
            <a:r>
              <a:rPr lang="en-US" altLang="ja-JP" sz="2000" dirty="0"/>
              <a:t>clear change of river discharge was detected and found statistically significant in the Irrawaddy River basin, especially the annual maximum daily discharge in the future climate.</a:t>
            </a:r>
            <a:endParaRPr lang="ja-JP" altLang="ja-JP" sz="2000" dirty="0"/>
          </a:p>
          <a:p>
            <a:pPr marL="342900" indent="-342900" hangingPunct="0">
              <a:buFont typeface="Wingdings" panose="05000000000000000000" pitchFamily="2" charset="2"/>
              <a:buChar char="n"/>
            </a:pPr>
            <a:endParaRPr lang="en-US" altLang="ja-JP" sz="2000" dirty="0" smtClean="0"/>
          </a:p>
          <a:p>
            <a:pPr marL="342900" indent="-342900" hangingPunct="0">
              <a:buFont typeface="Wingdings" panose="05000000000000000000" pitchFamily="2" charset="2"/>
              <a:buChar char="n"/>
            </a:pPr>
            <a:r>
              <a:rPr lang="en-US" altLang="ja-JP" sz="2000" dirty="0"/>
              <a:t>In the central part of Vietnam, a decreasing trend of annual minimum daily discharge in the future climate was found statistically significant from simulations using MRI-AGCM3.2S and MRI-AGCM3.2H datasets. However, the simulation using MIROC5 dataset displayed an opposite </a:t>
            </a:r>
            <a:r>
              <a:rPr lang="en-US" altLang="ja-JP" sz="2000" dirty="0" smtClean="0"/>
              <a:t>trend. This </a:t>
            </a:r>
            <a:r>
              <a:rPr lang="en-US" altLang="ja-JP" sz="2000" dirty="0"/>
              <a:t>opposition also occurs at the Chao Phraya River basin and middle part of the Mekong River basin</a:t>
            </a:r>
            <a:r>
              <a:rPr lang="en-US" altLang="ja-JP" sz="2000" dirty="0" smtClean="0"/>
              <a:t>.</a:t>
            </a:r>
          </a:p>
          <a:p>
            <a:pPr marL="342900" indent="-342900" hangingPunct="0">
              <a:buFont typeface="Wingdings" panose="05000000000000000000" pitchFamily="2" charset="2"/>
              <a:buChar char="n"/>
            </a:pPr>
            <a:endParaRPr lang="en-US" altLang="ja-JP" sz="2000" dirty="0"/>
          </a:p>
          <a:p>
            <a:pPr marL="342900" indent="-342900" hangingPunct="0">
              <a:buFont typeface="Wingdings" panose="05000000000000000000" pitchFamily="2" charset="2"/>
              <a:buChar char="n"/>
            </a:pPr>
            <a:r>
              <a:rPr lang="en-US" altLang="ja-JP" sz="2000" dirty="0" smtClean="0"/>
              <a:t>For </a:t>
            </a:r>
            <a:r>
              <a:rPr lang="en-US" altLang="ja-JP" sz="2000" dirty="0"/>
              <a:t>future further work, more GCMs’ data will be used to evaluate the uncertainty in climate projection and to investigate the factors contributed to the simulation biases of river discharge.</a:t>
            </a:r>
            <a:endParaRPr lang="ja-JP" altLang="ja-JP" sz="2000" dirty="0"/>
          </a:p>
        </p:txBody>
      </p:sp>
    </p:spTree>
    <p:extLst>
      <p:ext uri="{BB962C8B-B14F-4D97-AF65-F5344CB8AC3E}">
        <p14:creationId xmlns:p14="http://schemas.microsoft.com/office/powerpoint/2010/main" val="5707347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611560" y="1988840"/>
            <a:ext cx="8182301" cy="4740043"/>
            <a:chOff x="611560" y="689343"/>
            <a:chExt cx="10386218" cy="6016781"/>
          </a:xfrm>
        </p:grpSpPr>
        <p:cxnSp>
          <p:nvCxnSpPr>
            <p:cNvPr id="75" name="直線コネクタ 74"/>
            <p:cNvCxnSpPr/>
            <p:nvPr/>
          </p:nvCxnSpPr>
          <p:spPr>
            <a:xfrm>
              <a:off x="3244948" y="3428493"/>
              <a:ext cx="0" cy="2736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4086825" y="3428493"/>
              <a:ext cx="0" cy="2736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4886874" y="3428493"/>
              <a:ext cx="0" cy="2736304"/>
            </a:xfrm>
            <a:prstGeom prst="line">
              <a:avLst/>
            </a:prstGeom>
          </p:spPr>
          <p:style>
            <a:lnRef idx="1">
              <a:schemeClr val="accent1"/>
            </a:lnRef>
            <a:fillRef idx="0">
              <a:schemeClr val="accent1"/>
            </a:fillRef>
            <a:effectRef idx="0">
              <a:schemeClr val="accent1"/>
            </a:effectRef>
            <a:fontRef idx="minor">
              <a:schemeClr val="tx1"/>
            </a:fontRef>
          </p:style>
        </p:cxnSp>
        <p:sp>
          <p:nvSpPr>
            <p:cNvPr id="2" name="平行四辺形 1"/>
            <p:cNvSpPr/>
            <p:nvPr/>
          </p:nvSpPr>
          <p:spPr>
            <a:xfrm>
              <a:off x="2359960" y="1196245"/>
              <a:ext cx="3960440" cy="2232248"/>
            </a:xfrm>
            <a:prstGeom prst="parallelogra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cxnSp>
          <p:nvCxnSpPr>
            <p:cNvPr id="5" name="直線コネクタ 4"/>
            <p:cNvCxnSpPr/>
            <p:nvPr/>
          </p:nvCxnSpPr>
          <p:spPr>
            <a:xfrm flipH="1">
              <a:off x="4082041" y="1196245"/>
              <a:ext cx="558062" cy="2232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H="1">
              <a:off x="3244948" y="1196245"/>
              <a:ext cx="558062" cy="2232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4901132" y="1196245"/>
              <a:ext cx="558062" cy="2232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6312083" y="1196245"/>
              <a:ext cx="0" cy="2736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5765228" y="3412333"/>
              <a:ext cx="0" cy="2736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5754021" y="2708920"/>
              <a:ext cx="558062" cy="2232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5754021" y="3916389"/>
              <a:ext cx="558062" cy="2232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6049736" y="2204864"/>
              <a:ext cx="0" cy="2736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2771800" y="1700808"/>
              <a:ext cx="34563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2652623" y="2204864"/>
              <a:ext cx="34563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2477818" y="2713450"/>
              <a:ext cx="34563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6202136" y="1700808"/>
              <a:ext cx="0" cy="2736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5934202" y="2708920"/>
              <a:ext cx="0" cy="2736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2363805" y="3428493"/>
              <a:ext cx="0" cy="27363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2359960" y="3428493"/>
              <a:ext cx="0" cy="27363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V="1">
              <a:off x="2405865" y="3412333"/>
              <a:ext cx="5305843" cy="35758"/>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V="1">
              <a:off x="2359960" y="1196245"/>
              <a:ext cx="555856" cy="221608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2352598" y="4928456"/>
              <a:ext cx="34014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a:off x="2381329" y="6164797"/>
              <a:ext cx="3401423"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6398164" y="1011579"/>
              <a:ext cx="971054" cy="586015"/>
            </a:xfrm>
            <a:prstGeom prst="rect">
              <a:avLst/>
            </a:prstGeom>
            <a:noFill/>
          </p:spPr>
          <p:txBody>
            <a:bodyPr wrap="square" rtlCol="0">
              <a:spAutoFit/>
            </a:bodyPr>
            <a:lstStyle/>
            <a:p>
              <a:pPr fontAlgn="auto">
                <a:spcBef>
                  <a:spcPts val="0"/>
                </a:spcBef>
                <a:spcAft>
                  <a:spcPts val="0"/>
                </a:spcAft>
              </a:pPr>
              <a:r>
                <a:rPr lang="en-US" altLang="ja-JP" sz="2400" dirty="0" smtClean="0">
                  <a:solidFill>
                    <a:prstClr val="black"/>
                  </a:solidFill>
                  <a:latin typeface="Calibri"/>
                </a:rPr>
                <a:t>YS</a:t>
              </a:r>
              <a:endParaRPr lang="ja-JP" altLang="en-US" sz="2400" dirty="0">
                <a:solidFill>
                  <a:prstClr val="black"/>
                </a:solidFill>
                <a:latin typeface="Calibri"/>
              </a:endParaRPr>
            </a:p>
          </p:txBody>
        </p:sp>
        <p:sp>
          <p:nvSpPr>
            <p:cNvPr id="39" name="テキスト ボックス 38"/>
            <p:cNvSpPr txBox="1"/>
            <p:nvPr/>
          </p:nvSpPr>
          <p:spPr>
            <a:xfrm>
              <a:off x="6398164" y="2528784"/>
              <a:ext cx="971054" cy="586015"/>
            </a:xfrm>
            <a:prstGeom prst="rect">
              <a:avLst/>
            </a:prstGeom>
            <a:noFill/>
          </p:spPr>
          <p:txBody>
            <a:bodyPr wrap="square" rtlCol="0">
              <a:spAutoFit/>
            </a:bodyPr>
            <a:lstStyle/>
            <a:p>
              <a:pPr fontAlgn="auto">
                <a:spcBef>
                  <a:spcPts val="0"/>
                </a:spcBef>
                <a:spcAft>
                  <a:spcPts val="0"/>
                </a:spcAft>
              </a:pPr>
              <a:r>
                <a:rPr lang="en-US" altLang="ja-JP" sz="2400" dirty="0" smtClean="0">
                  <a:solidFill>
                    <a:prstClr val="black"/>
                  </a:solidFill>
                  <a:latin typeface="Calibri"/>
                </a:rPr>
                <a:t>AS</a:t>
              </a:r>
              <a:endParaRPr lang="ja-JP" altLang="en-US" sz="2400" dirty="0">
                <a:solidFill>
                  <a:prstClr val="black"/>
                </a:solidFill>
                <a:latin typeface="Calibri"/>
              </a:endParaRPr>
            </a:p>
          </p:txBody>
        </p:sp>
        <p:sp>
          <p:nvSpPr>
            <p:cNvPr id="40" name="テキスト ボックス 39"/>
            <p:cNvSpPr txBox="1"/>
            <p:nvPr/>
          </p:nvSpPr>
          <p:spPr>
            <a:xfrm>
              <a:off x="6398163" y="3765477"/>
              <a:ext cx="1043479" cy="586015"/>
            </a:xfrm>
            <a:prstGeom prst="rect">
              <a:avLst/>
            </a:prstGeom>
            <a:noFill/>
          </p:spPr>
          <p:txBody>
            <a:bodyPr wrap="square" rtlCol="0">
              <a:spAutoFit/>
            </a:bodyPr>
            <a:lstStyle/>
            <a:p>
              <a:pPr fontAlgn="auto">
                <a:spcBef>
                  <a:spcPts val="0"/>
                </a:spcBef>
                <a:spcAft>
                  <a:spcPts val="0"/>
                </a:spcAft>
              </a:pPr>
              <a:r>
                <a:rPr lang="en-US" altLang="ja-JP" sz="2400" dirty="0" smtClean="0">
                  <a:solidFill>
                    <a:prstClr val="black"/>
                  </a:solidFill>
                  <a:latin typeface="Calibri"/>
                </a:rPr>
                <a:t>KF</a:t>
              </a:r>
              <a:endParaRPr lang="ja-JP" altLang="en-US" sz="2400" dirty="0">
                <a:solidFill>
                  <a:prstClr val="black"/>
                </a:solidFill>
                <a:latin typeface="Calibri"/>
              </a:endParaRPr>
            </a:p>
          </p:txBody>
        </p:sp>
        <p:sp>
          <p:nvSpPr>
            <p:cNvPr id="41" name="テキスト ボックス 40"/>
            <p:cNvSpPr txBox="1"/>
            <p:nvPr/>
          </p:nvSpPr>
          <p:spPr>
            <a:xfrm>
              <a:off x="2956916" y="3573016"/>
              <a:ext cx="576064" cy="429744"/>
            </a:xfrm>
            <a:prstGeom prst="rect">
              <a:avLst/>
            </a:prstGeom>
            <a:noFill/>
          </p:spPr>
          <p:txBody>
            <a:bodyPr wrap="square" rtlCol="0">
              <a:spAutoFit/>
            </a:bodyPr>
            <a:lstStyle/>
            <a:p>
              <a:pPr fontAlgn="auto">
                <a:spcBef>
                  <a:spcPts val="0"/>
                </a:spcBef>
                <a:spcAft>
                  <a:spcPts val="0"/>
                </a:spcAft>
              </a:pPr>
              <a:r>
                <a:rPr lang="en-US" altLang="ja-JP" sz="1600" dirty="0" smtClean="0">
                  <a:solidFill>
                    <a:prstClr val="black"/>
                  </a:solidFill>
                  <a:latin typeface="Calibri"/>
                </a:rPr>
                <a:t>2.6</a:t>
              </a:r>
              <a:endParaRPr lang="ja-JP" altLang="en-US" sz="1600" dirty="0">
                <a:solidFill>
                  <a:prstClr val="black"/>
                </a:solidFill>
                <a:latin typeface="Calibri"/>
              </a:endParaRPr>
            </a:p>
          </p:txBody>
        </p:sp>
        <p:sp>
          <p:nvSpPr>
            <p:cNvPr id="42" name="テキスト ボックス 41"/>
            <p:cNvSpPr txBox="1"/>
            <p:nvPr/>
          </p:nvSpPr>
          <p:spPr>
            <a:xfrm>
              <a:off x="3785008" y="3563217"/>
              <a:ext cx="576064" cy="429744"/>
            </a:xfrm>
            <a:prstGeom prst="rect">
              <a:avLst/>
            </a:prstGeom>
            <a:noFill/>
          </p:spPr>
          <p:txBody>
            <a:bodyPr wrap="square" rtlCol="0">
              <a:spAutoFit/>
            </a:bodyPr>
            <a:lstStyle/>
            <a:p>
              <a:pPr fontAlgn="auto">
                <a:spcBef>
                  <a:spcPts val="0"/>
                </a:spcBef>
                <a:spcAft>
                  <a:spcPts val="0"/>
                </a:spcAft>
              </a:pPr>
              <a:r>
                <a:rPr lang="en-US" altLang="ja-JP" sz="1600" dirty="0" smtClean="0">
                  <a:solidFill>
                    <a:prstClr val="black"/>
                  </a:solidFill>
                  <a:latin typeface="Calibri"/>
                </a:rPr>
                <a:t>4.5</a:t>
              </a:r>
              <a:endParaRPr lang="ja-JP" altLang="en-US" sz="1600" dirty="0">
                <a:solidFill>
                  <a:prstClr val="black"/>
                </a:solidFill>
                <a:latin typeface="Calibri"/>
              </a:endParaRPr>
            </a:p>
          </p:txBody>
        </p:sp>
        <p:sp>
          <p:nvSpPr>
            <p:cNvPr id="43" name="テキスト ボックス 42"/>
            <p:cNvSpPr txBox="1"/>
            <p:nvPr/>
          </p:nvSpPr>
          <p:spPr>
            <a:xfrm>
              <a:off x="4585057" y="3573016"/>
              <a:ext cx="576064" cy="429744"/>
            </a:xfrm>
            <a:prstGeom prst="rect">
              <a:avLst/>
            </a:prstGeom>
            <a:noFill/>
          </p:spPr>
          <p:txBody>
            <a:bodyPr wrap="square" rtlCol="0">
              <a:spAutoFit/>
            </a:bodyPr>
            <a:lstStyle/>
            <a:p>
              <a:pPr fontAlgn="auto">
                <a:spcBef>
                  <a:spcPts val="0"/>
                </a:spcBef>
                <a:spcAft>
                  <a:spcPts val="0"/>
                </a:spcAft>
              </a:pPr>
              <a:r>
                <a:rPr lang="en-US" altLang="ja-JP" sz="1600" dirty="0" smtClean="0">
                  <a:solidFill>
                    <a:prstClr val="black"/>
                  </a:solidFill>
                  <a:latin typeface="Calibri"/>
                </a:rPr>
                <a:t>6.0</a:t>
              </a:r>
              <a:endParaRPr lang="ja-JP" altLang="en-US" sz="1600" dirty="0">
                <a:solidFill>
                  <a:prstClr val="black"/>
                </a:solidFill>
                <a:latin typeface="Calibri"/>
              </a:endParaRPr>
            </a:p>
          </p:txBody>
        </p:sp>
        <p:sp>
          <p:nvSpPr>
            <p:cNvPr id="44" name="テキスト ボックス 43"/>
            <p:cNvSpPr txBox="1"/>
            <p:nvPr/>
          </p:nvSpPr>
          <p:spPr>
            <a:xfrm>
              <a:off x="5465989" y="3563217"/>
              <a:ext cx="576064" cy="429744"/>
            </a:xfrm>
            <a:prstGeom prst="rect">
              <a:avLst/>
            </a:prstGeom>
            <a:noFill/>
          </p:spPr>
          <p:txBody>
            <a:bodyPr wrap="square" rtlCol="0">
              <a:spAutoFit/>
            </a:bodyPr>
            <a:lstStyle/>
            <a:p>
              <a:pPr fontAlgn="auto">
                <a:spcBef>
                  <a:spcPts val="0"/>
                </a:spcBef>
                <a:spcAft>
                  <a:spcPts val="0"/>
                </a:spcAft>
              </a:pPr>
              <a:r>
                <a:rPr lang="en-US" altLang="ja-JP" sz="1600" dirty="0" smtClean="0">
                  <a:solidFill>
                    <a:prstClr val="black"/>
                  </a:solidFill>
                  <a:latin typeface="Calibri"/>
                </a:rPr>
                <a:t>8.5</a:t>
              </a:r>
              <a:endParaRPr lang="ja-JP" altLang="en-US" sz="1600" dirty="0">
                <a:solidFill>
                  <a:prstClr val="black"/>
                </a:solidFill>
                <a:latin typeface="Calibri"/>
              </a:endParaRPr>
            </a:p>
          </p:txBody>
        </p:sp>
        <p:sp>
          <p:nvSpPr>
            <p:cNvPr id="45" name="テキスト ボックス 44"/>
            <p:cNvSpPr txBox="1"/>
            <p:nvPr/>
          </p:nvSpPr>
          <p:spPr>
            <a:xfrm>
              <a:off x="1586498" y="3563217"/>
              <a:ext cx="1329317" cy="820421"/>
            </a:xfrm>
            <a:prstGeom prst="rect">
              <a:avLst/>
            </a:prstGeom>
            <a:noFill/>
          </p:spPr>
          <p:txBody>
            <a:bodyPr wrap="square" rtlCol="0">
              <a:spAutoFit/>
            </a:bodyPr>
            <a:lstStyle/>
            <a:p>
              <a:pPr fontAlgn="auto">
                <a:spcBef>
                  <a:spcPts val="0"/>
                </a:spcBef>
                <a:spcAft>
                  <a:spcPts val="0"/>
                </a:spcAft>
              </a:pPr>
              <a:r>
                <a:rPr lang="en-US" altLang="ja-JP" b="1" dirty="0" smtClean="0">
                  <a:solidFill>
                    <a:prstClr val="black"/>
                  </a:solidFill>
                  <a:latin typeface="Calibri"/>
                </a:rPr>
                <a:t>Present climate</a:t>
              </a:r>
              <a:endParaRPr lang="ja-JP" altLang="en-US" b="1" dirty="0">
                <a:solidFill>
                  <a:prstClr val="black"/>
                </a:solidFill>
                <a:latin typeface="Calibri"/>
              </a:endParaRPr>
            </a:p>
          </p:txBody>
        </p:sp>
        <p:sp>
          <p:nvSpPr>
            <p:cNvPr id="46" name="テキスト ボックス 45"/>
            <p:cNvSpPr txBox="1"/>
            <p:nvPr/>
          </p:nvSpPr>
          <p:spPr>
            <a:xfrm>
              <a:off x="982198" y="2564397"/>
              <a:ext cx="1445517" cy="468812"/>
            </a:xfrm>
            <a:prstGeom prst="rect">
              <a:avLst/>
            </a:prstGeom>
            <a:noFill/>
          </p:spPr>
          <p:txBody>
            <a:bodyPr wrap="square" rtlCol="0">
              <a:spAutoFit/>
            </a:bodyPr>
            <a:lstStyle/>
            <a:p>
              <a:pPr fontAlgn="auto">
                <a:spcBef>
                  <a:spcPts val="0"/>
                </a:spcBef>
                <a:spcAft>
                  <a:spcPts val="0"/>
                </a:spcAft>
              </a:pPr>
              <a:r>
                <a:rPr lang="en-US" altLang="ja-JP" dirty="0" smtClean="0">
                  <a:solidFill>
                    <a:prstClr val="black"/>
                  </a:solidFill>
                  <a:latin typeface="Calibri"/>
                </a:rPr>
                <a:t>Cluster 1</a:t>
              </a:r>
              <a:endParaRPr lang="ja-JP" altLang="en-US" dirty="0">
                <a:solidFill>
                  <a:prstClr val="black"/>
                </a:solidFill>
                <a:latin typeface="Calibri"/>
              </a:endParaRPr>
            </a:p>
          </p:txBody>
        </p:sp>
        <p:sp>
          <p:nvSpPr>
            <p:cNvPr id="47" name="テキスト ボックス 46"/>
            <p:cNvSpPr txBox="1"/>
            <p:nvPr/>
          </p:nvSpPr>
          <p:spPr>
            <a:xfrm>
              <a:off x="1149092" y="2020198"/>
              <a:ext cx="1445517" cy="468812"/>
            </a:xfrm>
            <a:prstGeom prst="rect">
              <a:avLst/>
            </a:prstGeom>
            <a:noFill/>
          </p:spPr>
          <p:txBody>
            <a:bodyPr wrap="square" rtlCol="0">
              <a:spAutoFit/>
            </a:bodyPr>
            <a:lstStyle/>
            <a:p>
              <a:pPr fontAlgn="auto">
                <a:spcBef>
                  <a:spcPts val="0"/>
                </a:spcBef>
                <a:spcAft>
                  <a:spcPts val="0"/>
                </a:spcAft>
              </a:pPr>
              <a:r>
                <a:rPr lang="en-US" altLang="ja-JP" dirty="0" smtClean="0">
                  <a:solidFill>
                    <a:prstClr val="black"/>
                  </a:solidFill>
                  <a:latin typeface="Calibri"/>
                </a:rPr>
                <a:t>Cluster 2</a:t>
              </a:r>
              <a:endParaRPr lang="ja-JP" altLang="en-US" dirty="0">
                <a:solidFill>
                  <a:prstClr val="black"/>
                </a:solidFill>
                <a:latin typeface="Calibri"/>
              </a:endParaRPr>
            </a:p>
          </p:txBody>
        </p:sp>
        <p:sp>
          <p:nvSpPr>
            <p:cNvPr id="48" name="テキスト ボックス 47"/>
            <p:cNvSpPr txBox="1"/>
            <p:nvPr/>
          </p:nvSpPr>
          <p:spPr>
            <a:xfrm>
              <a:off x="1356713" y="1516142"/>
              <a:ext cx="1445517" cy="468812"/>
            </a:xfrm>
            <a:prstGeom prst="rect">
              <a:avLst/>
            </a:prstGeom>
            <a:noFill/>
          </p:spPr>
          <p:txBody>
            <a:bodyPr wrap="square" rtlCol="0">
              <a:spAutoFit/>
            </a:bodyPr>
            <a:lstStyle/>
            <a:p>
              <a:pPr fontAlgn="auto">
                <a:spcBef>
                  <a:spcPts val="0"/>
                </a:spcBef>
                <a:spcAft>
                  <a:spcPts val="0"/>
                </a:spcAft>
              </a:pPr>
              <a:r>
                <a:rPr lang="en-US" altLang="ja-JP" dirty="0" smtClean="0">
                  <a:solidFill>
                    <a:prstClr val="black"/>
                  </a:solidFill>
                  <a:latin typeface="Calibri"/>
                </a:rPr>
                <a:t>Cluster 3</a:t>
              </a:r>
              <a:endParaRPr lang="ja-JP" altLang="en-US" dirty="0">
                <a:solidFill>
                  <a:prstClr val="black"/>
                </a:solidFill>
                <a:latin typeface="Calibri"/>
              </a:endParaRPr>
            </a:p>
          </p:txBody>
        </p:sp>
        <p:sp>
          <p:nvSpPr>
            <p:cNvPr id="49" name="テキスト ボックス 48"/>
            <p:cNvSpPr txBox="1"/>
            <p:nvPr/>
          </p:nvSpPr>
          <p:spPr>
            <a:xfrm>
              <a:off x="611560" y="3193885"/>
              <a:ext cx="1681751" cy="369332"/>
            </a:xfrm>
            <a:prstGeom prst="rect">
              <a:avLst/>
            </a:prstGeom>
            <a:noFill/>
          </p:spPr>
          <p:txBody>
            <a:bodyPr wrap="square" rtlCol="0">
              <a:spAutoFit/>
            </a:bodyPr>
            <a:lstStyle/>
            <a:p>
              <a:pPr fontAlgn="auto">
                <a:spcBef>
                  <a:spcPts val="0"/>
                </a:spcBef>
                <a:spcAft>
                  <a:spcPts val="0"/>
                </a:spcAft>
              </a:pPr>
              <a:r>
                <a:rPr lang="en-US" altLang="ja-JP" dirty="0" smtClean="0">
                  <a:solidFill>
                    <a:prstClr val="black"/>
                  </a:solidFill>
                  <a:latin typeface="Calibri"/>
                </a:rPr>
                <a:t>Ensemble mean</a:t>
              </a:r>
              <a:endParaRPr lang="ja-JP" altLang="en-US" dirty="0">
                <a:solidFill>
                  <a:prstClr val="black"/>
                </a:solidFill>
                <a:latin typeface="Calibri"/>
              </a:endParaRPr>
            </a:p>
          </p:txBody>
        </p:sp>
        <p:sp>
          <p:nvSpPr>
            <p:cNvPr id="50" name="星 5 49"/>
            <p:cNvSpPr/>
            <p:nvPr/>
          </p:nvSpPr>
          <p:spPr>
            <a:xfrm>
              <a:off x="2260344" y="3320000"/>
              <a:ext cx="184507" cy="184666"/>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1" name="星 5 50"/>
            <p:cNvSpPr/>
            <p:nvPr/>
          </p:nvSpPr>
          <p:spPr>
            <a:xfrm>
              <a:off x="3339472" y="2616587"/>
              <a:ext cx="184507" cy="184666"/>
            </a:xfrm>
            <a:prstGeom prst="star5">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2" name="星 5 51"/>
            <p:cNvSpPr/>
            <p:nvPr/>
          </p:nvSpPr>
          <p:spPr>
            <a:xfrm>
              <a:off x="3440726" y="2119623"/>
              <a:ext cx="184507" cy="184666"/>
            </a:xfrm>
            <a:prstGeom prst="star5">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3" name="星 5 52"/>
            <p:cNvSpPr/>
            <p:nvPr/>
          </p:nvSpPr>
          <p:spPr>
            <a:xfrm>
              <a:off x="3608900" y="1608475"/>
              <a:ext cx="184507" cy="184666"/>
            </a:xfrm>
            <a:prstGeom prst="star5">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4" name="星 5 53"/>
            <p:cNvSpPr/>
            <p:nvPr/>
          </p:nvSpPr>
          <p:spPr>
            <a:xfrm>
              <a:off x="4176565" y="2616587"/>
              <a:ext cx="184507" cy="184666"/>
            </a:xfrm>
            <a:prstGeom prst="star5">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5" name="星 5 54"/>
            <p:cNvSpPr/>
            <p:nvPr/>
          </p:nvSpPr>
          <p:spPr>
            <a:xfrm>
              <a:off x="4288561" y="2119623"/>
              <a:ext cx="184507" cy="184666"/>
            </a:xfrm>
            <a:prstGeom prst="star5">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6" name="星 5 55"/>
            <p:cNvSpPr/>
            <p:nvPr/>
          </p:nvSpPr>
          <p:spPr>
            <a:xfrm>
              <a:off x="4410825" y="1608475"/>
              <a:ext cx="184507" cy="184666"/>
            </a:xfrm>
            <a:prstGeom prst="star5">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7" name="星 5 56"/>
            <p:cNvSpPr/>
            <p:nvPr/>
          </p:nvSpPr>
          <p:spPr>
            <a:xfrm>
              <a:off x="4995656" y="2616587"/>
              <a:ext cx="184507" cy="184666"/>
            </a:xfrm>
            <a:prstGeom prst="star5">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8" name="星 5 57"/>
            <p:cNvSpPr/>
            <p:nvPr/>
          </p:nvSpPr>
          <p:spPr>
            <a:xfrm>
              <a:off x="5098184" y="2112531"/>
              <a:ext cx="184507" cy="184666"/>
            </a:xfrm>
            <a:prstGeom prst="star5">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9" name="星 5 58"/>
            <p:cNvSpPr/>
            <p:nvPr/>
          </p:nvSpPr>
          <p:spPr>
            <a:xfrm>
              <a:off x="5225603" y="1608475"/>
              <a:ext cx="184507" cy="184666"/>
            </a:xfrm>
            <a:prstGeom prst="star5">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0" name="星 5 59"/>
            <p:cNvSpPr/>
            <p:nvPr/>
          </p:nvSpPr>
          <p:spPr>
            <a:xfrm>
              <a:off x="6099404" y="1603404"/>
              <a:ext cx="184507" cy="184666"/>
            </a:xfrm>
            <a:prstGeom prst="star5">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1" name="星 5 60"/>
            <p:cNvSpPr/>
            <p:nvPr/>
          </p:nvSpPr>
          <p:spPr>
            <a:xfrm>
              <a:off x="5987608" y="2112531"/>
              <a:ext cx="184507" cy="184666"/>
            </a:xfrm>
            <a:prstGeom prst="star5">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2" name="星 5 61"/>
            <p:cNvSpPr/>
            <p:nvPr/>
          </p:nvSpPr>
          <p:spPr>
            <a:xfrm>
              <a:off x="5841948" y="2616587"/>
              <a:ext cx="184507" cy="184666"/>
            </a:xfrm>
            <a:prstGeom prst="star5">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3" name="星 5 62"/>
            <p:cNvSpPr/>
            <p:nvPr/>
          </p:nvSpPr>
          <p:spPr>
            <a:xfrm>
              <a:off x="6120017" y="3069027"/>
              <a:ext cx="184507" cy="184666"/>
            </a:xfrm>
            <a:prstGeom prst="star5">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4" name="星 5 63"/>
            <p:cNvSpPr/>
            <p:nvPr/>
          </p:nvSpPr>
          <p:spPr>
            <a:xfrm>
              <a:off x="5957482" y="3665349"/>
              <a:ext cx="184507" cy="184666"/>
            </a:xfrm>
            <a:prstGeom prst="star5">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5" name="星 5 64"/>
            <p:cNvSpPr/>
            <p:nvPr/>
          </p:nvSpPr>
          <p:spPr>
            <a:xfrm>
              <a:off x="5860521" y="4134809"/>
              <a:ext cx="184507" cy="184666"/>
            </a:xfrm>
            <a:prstGeom prst="star5">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6" name="星 5 65"/>
            <p:cNvSpPr/>
            <p:nvPr/>
          </p:nvSpPr>
          <p:spPr>
            <a:xfrm>
              <a:off x="5860521" y="5352891"/>
              <a:ext cx="184507" cy="184666"/>
            </a:xfrm>
            <a:prstGeom prst="star5">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7" name="星 5 66"/>
            <p:cNvSpPr/>
            <p:nvPr/>
          </p:nvSpPr>
          <p:spPr>
            <a:xfrm>
              <a:off x="5957482" y="4848835"/>
              <a:ext cx="184507" cy="184666"/>
            </a:xfrm>
            <a:prstGeom prst="star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srgbClr val="0000FF"/>
                </a:solidFill>
              </a:endParaRPr>
            </a:p>
          </p:txBody>
        </p:sp>
        <p:sp>
          <p:nvSpPr>
            <p:cNvPr id="68" name="星 5 67"/>
            <p:cNvSpPr/>
            <p:nvPr/>
          </p:nvSpPr>
          <p:spPr>
            <a:xfrm>
              <a:off x="6120017" y="4227142"/>
              <a:ext cx="184507" cy="184666"/>
            </a:xfrm>
            <a:prstGeom prst="star5">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9" name="六角形 68"/>
            <p:cNvSpPr/>
            <p:nvPr/>
          </p:nvSpPr>
          <p:spPr>
            <a:xfrm>
              <a:off x="3141132" y="3320000"/>
              <a:ext cx="207632" cy="184666"/>
            </a:xfrm>
            <a:prstGeom prst="hex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0" name="六角形 69"/>
            <p:cNvSpPr/>
            <p:nvPr/>
          </p:nvSpPr>
          <p:spPr>
            <a:xfrm>
              <a:off x="3998378" y="3336160"/>
              <a:ext cx="207632" cy="184666"/>
            </a:xfrm>
            <a:prstGeom prst="hex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1" name="六角形 70"/>
            <p:cNvSpPr/>
            <p:nvPr/>
          </p:nvSpPr>
          <p:spPr>
            <a:xfrm>
              <a:off x="4797316" y="3331089"/>
              <a:ext cx="207632" cy="184666"/>
            </a:xfrm>
            <a:prstGeom prst="hex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2" name="六角形 71"/>
            <p:cNvSpPr/>
            <p:nvPr/>
          </p:nvSpPr>
          <p:spPr>
            <a:xfrm>
              <a:off x="5661412" y="3336160"/>
              <a:ext cx="207632" cy="184666"/>
            </a:xfrm>
            <a:prstGeom prst="hex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cxnSp>
          <p:nvCxnSpPr>
            <p:cNvPr id="81" name="直線矢印コネクタ 80"/>
            <p:cNvCxnSpPr>
              <a:stCxn id="50" idx="4"/>
              <a:endCxn id="53" idx="1"/>
            </p:cNvCxnSpPr>
            <p:nvPr/>
          </p:nvCxnSpPr>
          <p:spPr>
            <a:xfrm flipV="1">
              <a:off x="2444851" y="1679011"/>
              <a:ext cx="1164049" cy="17115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a:stCxn id="50" idx="4"/>
              <a:endCxn id="52" idx="1"/>
            </p:cNvCxnSpPr>
            <p:nvPr/>
          </p:nvCxnSpPr>
          <p:spPr>
            <a:xfrm flipV="1">
              <a:off x="2444851" y="2190159"/>
              <a:ext cx="995875" cy="12003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a:stCxn id="50" idx="4"/>
              <a:endCxn id="51" idx="1"/>
            </p:cNvCxnSpPr>
            <p:nvPr/>
          </p:nvCxnSpPr>
          <p:spPr>
            <a:xfrm flipV="1">
              <a:off x="2444851" y="2687123"/>
              <a:ext cx="894621" cy="7034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9" name="テキスト ボックス 88"/>
            <p:cNvSpPr txBox="1"/>
            <p:nvPr/>
          </p:nvSpPr>
          <p:spPr>
            <a:xfrm>
              <a:off x="982199" y="689343"/>
              <a:ext cx="4013457" cy="586015"/>
            </a:xfrm>
            <a:prstGeom prst="rect">
              <a:avLst/>
            </a:prstGeom>
            <a:noFill/>
          </p:spPr>
          <p:txBody>
            <a:bodyPr wrap="square" rtlCol="0">
              <a:spAutoFit/>
            </a:bodyPr>
            <a:lstStyle/>
            <a:p>
              <a:pPr fontAlgn="auto">
                <a:spcBef>
                  <a:spcPts val="0"/>
                </a:spcBef>
                <a:spcAft>
                  <a:spcPts val="0"/>
                </a:spcAft>
              </a:pPr>
              <a:r>
                <a:rPr lang="en-US" altLang="ja-JP" sz="2400" b="1" dirty="0" smtClean="0">
                  <a:solidFill>
                    <a:srgbClr val="00B050"/>
                  </a:solidFill>
                  <a:latin typeface="Calibri"/>
                </a:rPr>
                <a:t>Different SST settings</a:t>
              </a:r>
              <a:endParaRPr lang="ja-JP" altLang="en-US" sz="2400" b="1" dirty="0">
                <a:solidFill>
                  <a:srgbClr val="00B050"/>
                </a:solidFill>
                <a:latin typeface="Calibri"/>
              </a:endParaRPr>
            </a:p>
          </p:txBody>
        </p:sp>
        <p:sp>
          <p:nvSpPr>
            <p:cNvPr id="90" name="テキスト ボックス 89"/>
            <p:cNvSpPr txBox="1"/>
            <p:nvPr/>
          </p:nvSpPr>
          <p:spPr>
            <a:xfrm>
              <a:off x="7832435" y="3065833"/>
              <a:ext cx="3072268" cy="742285"/>
            </a:xfrm>
            <a:prstGeom prst="rect">
              <a:avLst/>
            </a:prstGeom>
            <a:noFill/>
          </p:spPr>
          <p:txBody>
            <a:bodyPr wrap="square" rtlCol="0">
              <a:spAutoFit/>
            </a:bodyPr>
            <a:lstStyle/>
            <a:p>
              <a:pPr fontAlgn="auto">
                <a:spcBef>
                  <a:spcPts val="0"/>
                </a:spcBef>
                <a:spcAft>
                  <a:spcPts val="0"/>
                </a:spcAft>
              </a:pPr>
              <a:r>
                <a:rPr lang="en-US" altLang="ja-JP" sz="3200" b="1" dirty="0" smtClean="0">
                  <a:solidFill>
                    <a:srgbClr val="F79646">
                      <a:lumMod val="75000"/>
                    </a:srgbClr>
                  </a:solidFill>
                  <a:latin typeface="Calibri"/>
                </a:rPr>
                <a:t>RCP</a:t>
              </a:r>
              <a:r>
                <a:rPr lang="ja-JP" altLang="en-US" sz="3200" b="1" dirty="0" smtClean="0">
                  <a:solidFill>
                    <a:srgbClr val="F79646">
                      <a:lumMod val="75000"/>
                    </a:srgbClr>
                  </a:solidFill>
                  <a:latin typeface="Calibri"/>
                </a:rPr>
                <a:t> </a:t>
              </a:r>
              <a:r>
                <a:rPr lang="en-US" altLang="ja-JP" sz="3200" b="1" dirty="0" smtClean="0">
                  <a:solidFill>
                    <a:srgbClr val="F79646">
                      <a:lumMod val="75000"/>
                    </a:srgbClr>
                  </a:solidFill>
                  <a:latin typeface="Calibri"/>
                </a:rPr>
                <a:t>Scenario</a:t>
              </a:r>
              <a:endParaRPr lang="ja-JP" altLang="en-US" sz="3200" b="1" dirty="0">
                <a:solidFill>
                  <a:srgbClr val="F79646">
                    <a:lumMod val="75000"/>
                  </a:srgbClr>
                </a:solidFill>
                <a:latin typeface="Calibri"/>
              </a:endParaRPr>
            </a:p>
          </p:txBody>
        </p:sp>
        <p:sp>
          <p:nvSpPr>
            <p:cNvPr id="92" name="テキスト ボックス 91"/>
            <p:cNvSpPr txBox="1"/>
            <p:nvPr/>
          </p:nvSpPr>
          <p:spPr>
            <a:xfrm>
              <a:off x="1595588" y="6237312"/>
              <a:ext cx="1632343" cy="468812"/>
            </a:xfrm>
            <a:prstGeom prst="rect">
              <a:avLst/>
            </a:prstGeom>
            <a:noFill/>
          </p:spPr>
          <p:txBody>
            <a:bodyPr wrap="square" rtlCol="0">
              <a:spAutoFit/>
            </a:bodyPr>
            <a:lstStyle/>
            <a:p>
              <a:pPr fontAlgn="auto">
                <a:spcBef>
                  <a:spcPts val="0"/>
                </a:spcBef>
                <a:spcAft>
                  <a:spcPts val="0"/>
                </a:spcAft>
              </a:pPr>
              <a:r>
                <a:rPr lang="en-US" altLang="ja-JP" b="1" dirty="0" smtClean="0">
                  <a:solidFill>
                    <a:srgbClr val="FF0000"/>
                  </a:solidFill>
                  <a:latin typeface="Calibri"/>
                </a:rPr>
                <a:t>PPE</a:t>
              </a:r>
              <a:endParaRPr lang="ja-JP" altLang="en-US" b="1" dirty="0">
                <a:solidFill>
                  <a:srgbClr val="FF0000"/>
                </a:solidFill>
                <a:latin typeface="Calibri"/>
              </a:endParaRPr>
            </a:p>
          </p:txBody>
        </p:sp>
        <p:sp>
          <p:nvSpPr>
            <p:cNvPr id="96" name="星 5 95"/>
            <p:cNvSpPr/>
            <p:nvPr/>
          </p:nvSpPr>
          <p:spPr>
            <a:xfrm>
              <a:off x="7711708" y="2609172"/>
              <a:ext cx="184507" cy="184667"/>
            </a:xfrm>
            <a:prstGeom prst="star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srgbClr val="0000FF"/>
                </a:solidFill>
              </a:endParaRPr>
            </a:p>
          </p:txBody>
        </p:sp>
        <p:sp>
          <p:nvSpPr>
            <p:cNvPr id="97" name="六角形 96"/>
            <p:cNvSpPr/>
            <p:nvPr/>
          </p:nvSpPr>
          <p:spPr>
            <a:xfrm>
              <a:off x="7698162" y="2085638"/>
              <a:ext cx="207632" cy="184667"/>
            </a:xfrm>
            <a:prstGeom prst="hex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98" name="テキスト ボックス 97"/>
            <p:cNvSpPr txBox="1"/>
            <p:nvPr/>
          </p:nvSpPr>
          <p:spPr>
            <a:xfrm>
              <a:off x="8043386" y="1933608"/>
              <a:ext cx="2954392" cy="820421"/>
            </a:xfrm>
            <a:prstGeom prst="rect">
              <a:avLst/>
            </a:prstGeom>
            <a:noFill/>
          </p:spPr>
          <p:txBody>
            <a:bodyPr wrap="square" rtlCol="0">
              <a:spAutoFit/>
            </a:bodyPr>
            <a:lstStyle/>
            <a:p>
              <a:pPr fontAlgn="auto">
                <a:spcBef>
                  <a:spcPts val="0"/>
                </a:spcBef>
                <a:spcAft>
                  <a:spcPts val="0"/>
                </a:spcAft>
              </a:pPr>
              <a:r>
                <a:rPr lang="en-US" altLang="ja-JP" b="1" dirty="0" smtClean="0">
                  <a:solidFill>
                    <a:srgbClr val="FF0000"/>
                  </a:solidFill>
                  <a:latin typeface="Calibri"/>
                </a:rPr>
                <a:t>60km AGCM by MRI</a:t>
              </a:r>
            </a:p>
            <a:p>
              <a:pPr fontAlgn="auto">
                <a:spcBef>
                  <a:spcPts val="0"/>
                </a:spcBef>
                <a:spcAft>
                  <a:spcPts val="0"/>
                </a:spcAft>
              </a:pPr>
              <a:endParaRPr lang="ja-JP" altLang="en-US" b="1" dirty="0">
                <a:solidFill>
                  <a:srgbClr val="FF0000"/>
                </a:solidFill>
                <a:latin typeface="Calibri"/>
              </a:endParaRPr>
            </a:p>
          </p:txBody>
        </p:sp>
        <p:sp>
          <p:nvSpPr>
            <p:cNvPr id="99" name="テキスト ボックス 98"/>
            <p:cNvSpPr txBox="1"/>
            <p:nvPr/>
          </p:nvSpPr>
          <p:spPr>
            <a:xfrm>
              <a:off x="8011340" y="2428218"/>
              <a:ext cx="2957144" cy="468812"/>
            </a:xfrm>
            <a:prstGeom prst="rect">
              <a:avLst/>
            </a:prstGeom>
            <a:noFill/>
          </p:spPr>
          <p:txBody>
            <a:bodyPr wrap="square" rtlCol="0">
              <a:spAutoFit/>
            </a:bodyPr>
            <a:lstStyle/>
            <a:p>
              <a:pPr fontAlgn="auto">
                <a:spcBef>
                  <a:spcPts val="0"/>
                </a:spcBef>
                <a:spcAft>
                  <a:spcPts val="0"/>
                </a:spcAft>
              </a:pPr>
              <a:r>
                <a:rPr lang="en-US" altLang="ja-JP" b="1" dirty="0" smtClean="0">
                  <a:solidFill>
                    <a:srgbClr val="0070C0"/>
                  </a:solidFill>
                  <a:latin typeface="Calibri"/>
                </a:rPr>
                <a:t>60km AGCM by ME</a:t>
              </a:r>
              <a:endParaRPr lang="ja-JP" altLang="en-US" b="1" dirty="0">
                <a:solidFill>
                  <a:srgbClr val="0070C0"/>
                </a:solidFill>
                <a:latin typeface="Calibri"/>
              </a:endParaRPr>
            </a:p>
          </p:txBody>
        </p:sp>
        <p:sp>
          <p:nvSpPr>
            <p:cNvPr id="101" name="フローチャート : 結合子 100"/>
            <p:cNvSpPr/>
            <p:nvPr/>
          </p:nvSpPr>
          <p:spPr>
            <a:xfrm>
              <a:off x="6045028" y="1559773"/>
              <a:ext cx="293945" cy="282070"/>
            </a:xfrm>
            <a:prstGeom prst="flowChartConnector">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02" name="フローチャート : 結合子 101"/>
            <p:cNvSpPr/>
            <p:nvPr/>
          </p:nvSpPr>
          <p:spPr>
            <a:xfrm>
              <a:off x="5934239" y="2076906"/>
              <a:ext cx="293945" cy="282070"/>
            </a:xfrm>
            <a:prstGeom prst="flowChartConnec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03" name="フローチャート : 結合子 102"/>
            <p:cNvSpPr/>
            <p:nvPr/>
          </p:nvSpPr>
          <p:spPr>
            <a:xfrm>
              <a:off x="5770045" y="2573870"/>
              <a:ext cx="293945" cy="282070"/>
            </a:xfrm>
            <a:prstGeom prst="flowChartConnector">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04" name="フローチャート : 結合子 103"/>
            <p:cNvSpPr/>
            <p:nvPr/>
          </p:nvSpPr>
          <p:spPr>
            <a:xfrm>
              <a:off x="5623072" y="3290946"/>
              <a:ext cx="293945" cy="282070"/>
            </a:xfrm>
            <a:prstGeom prst="flowChartConnector">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05" name="フローチャート : 結合子 104"/>
            <p:cNvSpPr/>
            <p:nvPr/>
          </p:nvSpPr>
          <p:spPr>
            <a:xfrm>
              <a:off x="7649628" y="1586370"/>
              <a:ext cx="293945" cy="282070"/>
            </a:xfrm>
            <a:prstGeom prst="flowChartConnector">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06" name="テキスト ボックス 105"/>
            <p:cNvSpPr txBox="1"/>
            <p:nvPr/>
          </p:nvSpPr>
          <p:spPr>
            <a:xfrm>
              <a:off x="8043386" y="1510473"/>
              <a:ext cx="2925098" cy="468812"/>
            </a:xfrm>
            <a:prstGeom prst="rect">
              <a:avLst/>
            </a:prstGeom>
            <a:noFill/>
          </p:spPr>
          <p:txBody>
            <a:bodyPr wrap="square" rtlCol="0">
              <a:spAutoFit/>
            </a:bodyPr>
            <a:lstStyle/>
            <a:p>
              <a:pPr fontAlgn="auto">
                <a:spcBef>
                  <a:spcPts val="0"/>
                </a:spcBef>
                <a:spcAft>
                  <a:spcPts val="0"/>
                </a:spcAft>
              </a:pPr>
              <a:r>
                <a:rPr lang="en-US" altLang="ja-JP" b="1" dirty="0" smtClean="0">
                  <a:solidFill>
                    <a:srgbClr val="9BBB59">
                      <a:lumMod val="50000"/>
                    </a:srgbClr>
                  </a:solidFill>
                  <a:latin typeface="Calibri"/>
                </a:rPr>
                <a:t>20km AGCM by MRI</a:t>
              </a:r>
              <a:endParaRPr lang="ja-JP" altLang="en-US" b="1" dirty="0">
                <a:solidFill>
                  <a:srgbClr val="9BBB59">
                    <a:lumMod val="50000"/>
                  </a:srgbClr>
                </a:solidFill>
                <a:latin typeface="Calibri"/>
              </a:endParaRPr>
            </a:p>
          </p:txBody>
        </p:sp>
        <p:sp>
          <p:nvSpPr>
            <p:cNvPr id="78" name="フローチャート : 結合子 77"/>
            <p:cNvSpPr/>
            <p:nvPr/>
          </p:nvSpPr>
          <p:spPr>
            <a:xfrm>
              <a:off x="2205624" y="3294721"/>
              <a:ext cx="293945" cy="282070"/>
            </a:xfrm>
            <a:prstGeom prst="flowChartConnector">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sp>
        <p:nvSpPr>
          <p:cNvPr id="3" name="タイトル 2"/>
          <p:cNvSpPr>
            <a:spLocks noGrp="1"/>
          </p:cNvSpPr>
          <p:nvPr>
            <p:ph type="title"/>
          </p:nvPr>
        </p:nvSpPr>
        <p:spPr>
          <a:xfrm>
            <a:off x="1043608" y="284176"/>
            <a:ext cx="7920880" cy="1416632"/>
          </a:xfrm>
        </p:spPr>
        <p:txBody>
          <a:bodyPr>
            <a:normAutofit/>
          </a:bodyPr>
          <a:lstStyle/>
          <a:p>
            <a:r>
              <a:rPr lang="en-US" altLang="ja-JP" sz="3600" dirty="0" smtClean="0"/>
              <a:t>Large number of GCM ensembles</a:t>
            </a:r>
            <a:br>
              <a:rPr lang="en-US" altLang="ja-JP" sz="3600" dirty="0" smtClean="0"/>
            </a:br>
            <a:r>
              <a:rPr lang="en-US" altLang="ja-JP" sz="3600" dirty="0" smtClean="0"/>
              <a:t>by MRI, JMA</a:t>
            </a:r>
            <a:endParaRPr kumimoji="1" lang="ja-JP" altLang="en-US" sz="3600" dirty="0"/>
          </a:p>
        </p:txBody>
      </p:sp>
      <p:cxnSp>
        <p:nvCxnSpPr>
          <p:cNvPr id="10" name="直線矢印コネクタ 9"/>
          <p:cNvCxnSpPr/>
          <p:nvPr/>
        </p:nvCxnSpPr>
        <p:spPr>
          <a:xfrm>
            <a:off x="5652120" y="2242698"/>
            <a:ext cx="0" cy="324695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83" name="テキスト ボックス 82"/>
          <p:cNvSpPr txBox="1"/>
          <p:nvPr/>
        </p:nvSpPr>
        <p:spPr>
          <a:xfrm>
            <a:off x="5724128" y="4797152"/>
            <a:ext cx="2996408" cy="1384995"/>
          </a:xfrm>
          <a:prstGeom prst="rect">
            <a:avLst/>
          </a:prstGeom>
          <a:noFill/>
        </p:spPr>
        <p:txBody>
          <a:bodyPr wrap="square" rtlCol="0">
            <a:spAutoFit/>
          </a:bodyPr>
          <a:lstStyle/>
          <a:p>
            <a:pPr fontAlgn="auto">
              <a:spcBef>
                <a:spcPts val="0"/>
              </a:spcBef>
              <a:spcAft>
                <a:spcPts val="0"/>
              </a:spcAft>
            </a:pPr>
            <a:r>
              <a:rPr lang="en-US" altLang="ja-JP" sz="2800" b="1" dirty="0" smtClean="0">
                <a:solidFill>
                  <a:schemeClr val="bg1"/>
                </a:solidFill>
                <a:latin typeface="Calibri"/>
              </a:rPr>
              <a:t>Different cumulus convection parameterization</a:t>
            </a:r>
            <a:endParaRPr lang="ja-JP" altLang="en-US" sz="2800" b="1" dirty="0">
              <a:solidFill>
                <a:schemeClr val="bg1"/>
              </a:solidFill>
              <a:latin typeface="Calibri"/>
            </a:endParaRPr>
          </a:p>
        </p:txBody>
      </p:sp>
    </p:spTree>
    <p:extLst>
      <p:ext uri="{BB962C8B-B14F-4D97-AF65-F5344CB8AC3E}">
        <p14:creationId xmlns:p14="http://schemas.microsoft.com/office/powerpoint/2010/main" val="234969406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19400"/>
            <a:ext cx="9144000" cy="646331"/>
          </a:xfrm>
          <a:prstGeom prst="rect">
            <a:avLst/>
          </a:prstGeom>
          <a:noFill/>
        </p:spPr>
        <p:txBody>
          <a:bodyPr wrap="square" rtlCol="0">
            <a:spAutoFit/>
          </a:bodyPr>
          <a:lstStyle/>
          <a:p>
            <a:pPr algn="ctr"/>
            <a:r>
              <a:rPr lang="en-US" sz="3600" dirty="0" smtClean="0"/>
              <a:t>Thank you for your attention</a:t>
            </a:r>
            <a:endParaRPr lang="en-US" sz="3600" dirty="0"/>
          </a:p>
        </p:txBody>
      </p:sp>
    </p:spTree>
    <p:extLst>
      <p:ext uri="{BB962C8B-B14F-4D97-AF65-F5344CB8AC3E}">
        <p14:creationId xmlns:p14="http://schemas.microsoft.com/office/powerpoint/2010/main" val="26882302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43608" y="284176"/>
            <a:ext cx="7920880" cy="1416632"/>
          </a:xfrm>
        </p:spPr>
        <p:txBody>
          <a:bodyPr>
            <a:normAutofit/>
          </a:bodyPr>
          <a:lstStyle/>
          <a:p>
            <a:r>
              <a:rPr lang="en-US" altLang="ja-JP" sz="3600" dirty="0"/>
              <a:t>F</a:t>
            </a:r>
            <a:r>
              <a:rPr lang="en-US" altLang="ja-JP" sz="3600" dirty="0" smtClean="0"/>
              <a:t>lood and inundation simulation under a changing climate</a:t>
            </a:r>
            <a:endParaRPr kumimoji="1" lang="ja-JP" altLang="en-US" sz="3600" dirty="0"/>
          </a:p>
        </p:txBody>
      </p:sp>
      <p:sp>
        <p:nvSpPr>
          <p:cNvPr id="82" name="テキスト ボックス 81"/>
          <p:cNvSpPr txBox="1"/>
          <p:nvPr/>
        </p:nvSpPr>
        <p:spPr>
          <a:xfrm>
            <a:off x="377818" y="2339002"/>
            <a:ext cx="8514662" cy="3970318"/>
          </a:xfrm>
          <a:prstGeom prst="rect">
            <a:avLst/>
          </a:prstGeom>
          <a:noFill/>
        </p:spPr>
        <p:txBody>
          <a:bodyPr wrap="square" rtlCol="0">
            <a:spAutoFit/>
          </a:bodyPr>
          <a:lstStyle/>
          <a:p>
            <a:pPr marL="285750" indent="-285750">
              <a:buFont typeface="Wingdings" panose="05000000000000000000" pitchFamily="2" charset="2"/>
              <a:buChar char="n"/>
            </a:pPr>
            <a:r>
              <a:rPr kumimoji="1" lang="en-US" altLang="ja-JP" sz="3600" dirty="0" smtClean="0">
                <a:solidFill>
                  <a:schemeClr val="bg1"/>
                </a:solidFill>
              </a:rPr>
              <a:t>Worst case scenario simulation on flood and inundation under a changing climate; and </a:t>
            </a:r>
          </a:p>
          <a:p>
            <a:pPr marL="285750" indent="-285750">
              <a:buFont typeface="Wingdings" panose="05000000000000000000" pitchFamily="2" charset="2"/>
              <a:buChar char="n"/>
            </a:pPr>
            <a:endParaRPr lang="en-US" altLang="ja-JP" sz="3600" dirty="0">
              <a:solidFill>
                <a:schemeClr val="bg1"/>
              </a:solidFill>
            </a:endParaRPr>
          </a:p>
          <a:p>
            <a:pPr marL="285750" indent="-285750">
              <a:buFont typeface="Wingdings" panose="05000000000000000000" pitchFamily="2" charset="2"/>
              <a:buChar char="n"/>
            </a:pPr>
            <a:r>
              <a:rPr kumimoji="1" lang="en-US" altLang="ja-JP" sz="3600" dirty="0" smtClean="0">
                <a:solidFill>
                  <a:schemeClr val="bg1"/>
                </a:solidFill>
              </a:rPr>
              <a:t>Probabilistic evaluation of magnitude and frequency on flood and inundation under a changing climate.</a:t>
            </a:r>
            <a:endParaRPr kumimoji="1" lang="ja-JP" altLang="en-US" sz="3600" dirty="0">
              <a:solidFill>
                <a:schemeClr val="bg1"/>
              </a:solidFill>
            </a:endParaRPr>
          </a:p>
        </p:txBody>
      </p:sp>
    </p:spTree>
    <p:extLst>
      <p:ext uri="{BB962C8B-B14F-4D97-AF65-F5344CB8AC3E}">
        <p14:creationId xmlns:p14="http://schemas.microsoft.com/office/powerpoint/2010/main" val="7794812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132856"/>
            <a:ext cx="8712967" cy="1676400"/>
          </a:xfrm>
        </p:spPr>
        <p:txBody>
          <a:bodyPr/>
          <a:lstStyle/>
          <a:p>
            <a:r>
              <a:rPr lang="en-US" altLang="en-US" sz="4400" dirty="0" smtClean="0">
                <a:latin typeface="Arial" pitchFamily="34" charset="0"/>
                <a:ea typeface="ＭＳ Ｐゴシック" pitchFamily="50" charset="-128"/>
              </a:rPr>
              <a:t>Worst case scenario simulation</a:t>
            </a:r>
            <a:br>
              <a:rPr lang="en-US" altLang="en-US" sz="4400" dirty="0" smtClean="0">
                <a:latin typeface="Arial" pitchFamily="34" charset="0"/>
                <a:ea typeface="ＭＳ Ｐゴシック" pitchFamily="50" charset="-128"/>
              </a:rPr>
            </a:br>
            <a:r>
              <a:rPr lang="en-US" altLang="en-US" sz="4400" dirty="0" smtClean="0">
                <a:latin typeface="Arial" pitchFamily="34" charset="0"/>
                <a:ea typeface="ＭＳ Ｐゴシック" pitchFamily="50" charset="-128"/>
              </a:rPr>
              <a:t>on flood and inundation</a:t>
            </a:r>
            <a:endParaRPr kumimoji="1" lang="ja-JP" altLang="en-US" sz="4400" dirty="0"/>
          </a:p>
        </p:txBody>
      </p:sp>
      <p:sp>
        <p:nvSpPr>
          <p:cNvPr id="3" name="スライド番号プレースホルダー 2"/>
          <p:cNvSpPr>
            <a:spLocks noGrp="1"/>
          </p:cNvSpPr>
          <p:nvPr>
            <p:ph type="sldNum" sz="quarter" idx="12"/>
          </p:nvPr>
        </p:nvSpPr>
        <p:spPr/>
        <p:txBody>
          <a:bodyPr/>
          <a:lstStyle/>
          <a:p>
            <a:fld id="{11B39FA3-C061-439E-B7DB-E1E635BAAD2A}" type="slidenum">
              <a:rPr lang="ja-JP" altLang="en-US" smtClean="0"/>
              <a:pPr/>
              <a:t>9</a:t>
            </a:fld>
            <a:endParaRPr lang="ja-JP" altLang="en-US"/>
          </a:p>
        </p:txBody>
      </p:sp>
    </p:spTree>
    <p:extLst>
      <p:ext uri="{BB962C8B-B14F-4D97-AF65-F5344CB8AC3E}">
        <p14:creationId xmlns:p14="http://schemas.microsoft.com/office/powerpoint/2010/main" val="3923249060"/>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縞模様">
  <a:themeElements>
    <a:clrScheme name="縞模様">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縞模様">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縞模様">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 xmlns:thm15="http://schemas.microsoft.com/office/thememl/2012/main" name="Banded" id="{98DFF888-2449-4D28-977C-6306C017633E}" vid="{9792607F-9579-4224-82FF-9C88C3E1E53D}"/>
    </a:ext>
  </a:extLst>
</a:theme>
</file>

<file path=ppt/theme/theme3.xml><?xml version="1.0" encoding="utf-8"?>
<a:theme xmlns:a="http://schemas.openxmlformats.org/drawingml/2006/main" name="2_縞模様">
  <a:themeElements>
    <a:clrScheme name="縞模様">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縞模様">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縞模様">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 xmlns:thm15="http://schemas.microsoft.com/office/thememl/2012/main" name="Banded" id="{98DFF888-2449-4D28-977C-6306C017633E}" vid="{9792607F-9579-4224-82FF-9C88C3E1E53D}"/>
    </a:ext>
  </a:extLst>
</a:theme>
</file>

<file path=ppt/theme/theme4.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0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0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10045</TotalTime>
  <Words>3615</Words>
  <Application>Microsoft Office PowerPoint</Application>
  <PresentationFormat>画面に合わせる (4:3)</PresentationFormat>
  <Paragraphs>606</Paragraphs>
  <Slides>70</Slides>
  <Notes>31</Notes>
  <HiddenSlides>0</HiddenSlides>
  <MMClips>0</MMClips>
  <ScaleCrop>false</ScaleCrop>
  <HeadingPairs>
    <vt:vector size="4" baseType="variant">
      <vt:variant>
        <vt:lpstr>テーマ</vt:lpstr>
      </vt:variant>
      <vt:variant>
        <vt:i4>5</vt:i4>
      </vt:variant>
      <vt:variant>
        <vt:lpstr>スライド タイトル</vt:lpstr>
      </vt:variant>
      <vt:variant>
        <vt:i4>70</vt:i4>
      </vt:variant>
    </vt:vector>
  </HeadingPairs>
  <TitlesOfParts>
    <vt:vector size="75" baseType="lpstr">
      <vt:lpstr>3_Office テーマ</vt:lpstr>
      <vt:lpstr>縞模様</vt:lpstr>
      <vt:lpstr>2_縞模様</vt:lpstr>
      <vt:lpstr>1_標準デザイン</vt:lpstr>
      <vt:lpstr>Office テーマ</vt:lpstr>
      <vt:lpstr>Impact Assessment of Climate Change on Water-Related Disasters for Building Up an Adaptation Strategy</vt:lpstr>
      <vt:lpstr>Sousei Program (2012-2017)</vt:lpstr>
      <vt:lpstr>Key issues in SOUSEI PROGRAM</vt:lpstr>
      <vt:lpstr>Research items</vt:lpstr>
      <vt:lpstr>Outlook SOUSEI Program for 2017</vt:lpstr>
      <vt:lpstr>Developing GCM and RCM  by MRI, JMA</vt:lpstr>
      <vt:lpstr>Large number of GCM ensembles by MRI, JMA</vt:lpstr>
      <vt:lpstr>Flood and inundation simulation under a changing climate</vt:lpstr>
      <vt:lpstr>Worst case scenario simulation on flood and inundation</vt:lpstr>
      <vt:lpstr>Future severe typhoon in GCM projection</vt:lpstr>
      <vt:lpstr>PowerPoint プレゼンテーション</vt:lpstr>
      <vt:lpstr>Virtual shifting of typhoon’s initial position- for making a worst scenario - </vt:lpstr>
      <vt:lpstr>PowerPoint プレゼンテーション</vt:lpstr>
      <vt:lpstr>PowerPoint プレゼンテーション</vt:lpstr>
      <vt:lpstr>Flood and inundation simulations under  the largest-class typhoons</vt:lpstr>
      <vt:lpstr>Flood and inundation disasters</vt:lpstr>
      <vt:lpstr>Rainfall-Runoff Model</vt:lpstr>
      <vt:lpstr>PowerPoint プレゼンテーション</vt:lpstr>
      <vt:lpstr>PowerPoint プレゼンテーション</vt:lpstr>
      <vt:lpstr>PowerPoint プレゼンテーション</vt:lpstr>
      <vt:lpstr>PowerPoint プレゼンテーション</vt:lpstr>
      <vt:lpstr>Future water resources projection  in the Southeast Asian Region</vt:lpstr>
      <vt:lpstr>PowerPoint プレゼンテーション</vt:lpstr>
      <vt:lpstr>PowerPoint プレゼンテーション</vt:lpstr>
      <vt:lpstr>PowerPoint プレゼンテーション</vt:lpstr>
      <vt:lpstr>GCM Projection data for runoff simulation</vt:lpstr>
      <vt:lpstr>Research Methodology</vt:lpstr>
      <vt:lpstr>PowerPoint プレゼンテーション</vt:lpstr>
      <vt:lpstr>River Flow Routing Model</vt:lpstr>
      <vt:lpstr>Future Water Resources Simulation in Thailand</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Future water resources projection  in the Indochina Peninsula</vt:lpstr>
      <vt:lpstr>Study Area</vt:lpstr>
      <vt:lpstr>Study area, data and hydrological model</vt:lpstr>
      <vt:lpstr>PowerPoint プレゼンテーション</vt:lpstr>
      <vt:lpstr>Projection of river discharge</vt:lpstr>
      <vt:lpstr>PowerPoint プレゼンテーション</vt:lpstr>
      <vt:lpstr>PowerPoint プレゼンテーション</vt:lpstr>
      <vt:lpstr>PowerPoint プレゼンテーション</vt:lpstr>
      <vt:lpstr>Statistical analysis of river discharge changes</vt:lpstr>
      <vt:lpstr>PowerPoint プレゼンテーション</vt:lpstr>
      <vt:lpstr>PowerPoint プレゼンテーション</vt:lpstr>
      <vt:lpstr>PowerPoint プレゼンテーション</vt:lpstr>
      <vt:lpstr>Future changes and uncertainties in river discharge projected using different ensemble experiments</vt:lpstr>
      <vt:lpstr>Future changes and uncertainties in river discharge projected using different ensemble experiments</vt:lpstr>
      <vt:lpstr>Future changes and uncertainties in river discharge projected using different ensemble experiments</vt:lpstr>
      <vt:lpstr>Future changes and uncertainties in river discharge projected using different ensemble experiments</vt:lpstr>
      <vt:lpstr>Future changes and uncertainties in river discharge projected using different ensemble experiments</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京都大学防災研究所</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ダム群流況制御を考慮した 広域分布型流出予測システムの開発</dc:title>
  <dc:creator>sayama</dc:creator>
  <cp:lastModifiedBy>tachikawa@zeus.eonet.ne.jp</cp:lastModifiedBy>
  <cp:revision>1973</cp:revision>
  <cp:lastPrinted>2012-09-28T06:42:45Z</cp:lastPrinted>
  <dcterms:created xsi:type="dcterms:W3CDTF">2004-02-16T08:25:33Z</dcterms:created>
  <dcterms:modified xsi:type="dcterms:W3CDTF">2014-09-23T04:20:48Z</dcterms:modified>
</cp:coreProperties>
</file>