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8"/>
  </p:notesMasterIdLst>
  <p:sldIdLst>
    <p:sldId id="256" r:id="rId2"/>
    <p:sldId id="304" r:id="rId3"/>
    <p:sldId id="305" r:id="rId4"/>
    <p:sldId id="306" r:id="rId5"/>
    <p:sldId id="307" r:id="rId6"/>
    <p:sldId id="308" r:id="rId7"/>
    <p:sldId id="285" r:id="rId8"/>
    <p:sldId id="297" r:id="rId9"/>
    <p:sldId id="309" r:id="rId10"/>
    <p:sldId id="310" r:id="rId11"/>
    <p:sldId id="286" r:id="rId12"/>
    <p:sldId id="298" r:id="rId13"/>
    <p:sldId id="311" r:id="rId14"/>
    <p:sldId id="312" r:id="rId15"/>
    <p:sldId id="287" r:id="rId16"/>
    <p:sldId id="280" r:id="rId17"/>
  </p:sldIdLst>
  <p:sldSz cx="9144000" cy="5143500" type="screen16x9"/>
  <p:notesSz cx="6858000" cy="9144000"/>
  <p:embeddedFontLst>
    <p:embeddedFont>
      <p:font typeface="Arvo" panose="020B0604020202020204" charset="0"/>
      <p:regular r:id="rId19"/>
      <p:bold r:id="rId20"/>
      <p:italic r:id="rId21"/>
      <p:boldItalic r:id="rId22"/>
    </p:embeddedFont>
    <p:embeddedFont>
      <p:font typeface="Roboto Condensed" panose="020B0604020202020204" charset="0"/>
      <p:regular r:id="rId23"/>
      <p:bold r:id="rId24"/>
      <p:italic r:id="rId25"/>
      <p:boldItalic r:id="rId26"/>
    </p:embeddedFont>
    <p:embeddedFont>
      <p:font typeface="Roboto Condensed Light" panose="020B0604020202020204" charset="0"/>
      <p:regular r:id="rId27"/>
      <p:bold r:id="rId28"/>
      <p:italic r:id="rId29"/>
      <p:boldItalic r:id="rId30"/>
    </p:embeddedFont>
    <p:embeddedFont>
      <p:font typeface="TH Sarabun New" panose="020B0500040200020003" charset="-34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ra Chaowuttisuk" initials="IC" lastIdx="1" clrIdx="0">
    <p:extLst>
      <p:ext uri="{19B8F6BF-5375-455C-9EA6-DF929625EA0E}">
        <p15:presenceInfo xmlns:p15="http://schemas.microsoft.com/office/powerpoint/2012/main" userId="S::6030831821@student.chula.ac.th::1972a430-5d91-42bd-a069-b587de9517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E6E6"/>
    <a:srgbClr val="C7D3E6"/>
    <a:srgbClr val="FF9800"/>
    <a:srgbClr val="CC99FF"/>
    <a:srgbClr val="FF9900"/>
    <a:srgbClr val="FF99FF"/>
    <a:srgbClr val="FF9999"/>
    <a:srgbClr val="66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DBA722-EC94-49E5-B6F8-AE6380DC1A0F}">
  <a:tblStyle styleId="{31DBA722-EC94-49E5-B6F8-AE6380DC1A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5256" autoAdjust="0"/>
  </p:normalViewPr>
  <p:slideViewPr>
    <p:cSldViewPr snapToGrid="0">
      <p:cViewPr varScale="1">
        <p:scale>
          <a:sx n="75" d="100"/>
          <a:sy n="75" d="100"/>
        </p:scale>
        <p:origin x="797" y="62"/>
      </p:cViewPr>
      <p:guideLst>
        <p:guide orient="horz" pos="162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27T10:47:13.556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3645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3109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4696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785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-375338" y="2008123"/>
            <a:ext cx="8213984" cy="9519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i="0" dirty="0" err="1">
                <a:solidFill>
                  <a:schemeClr val="bg1"/>
                </a:solidFill>
                <a:effectLst/>
                <a:latin typeface="Roboto Condensed" panose="020B0604020202020204" charset="0"/>
                <a:ea typeface="Roboto Condensed" panose="020B0604020202020204" charset="0"/>
                <a:cs typeface="THSarabunNew" panose="020B0500040200020003" pitchFamily="34" charset="-34"/>
              </a:rPr>
              <a:t>OpenRS</a:t>
            </a:r>
            <a:r>
              <a:rPr lang="en-US" sz="2400" i="0" dirty="0">
                <a:solidFill>
                  <a:schemeClr val="bg1"/>
                </a:solidFill>
                <a:effectLst/>
                <a:latin typeface="Roboto Condensed" panose="020B0604020202020204" charset="0"/>
                <a:ea typeface="Roboto Condensed" panose="020B0604020202020204" charset="0"/>
                <a:cs typeface="THSarabunNew" panose="020B0500040200020003" pitchFamily="34" charset="-34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HSarabunNew" panose="020B0500040200020003" pitchFamily="34" charset="-34"/>
              </a:rPr>
              <a:t>Google </a:t>
            </a:r>
            <a:r>
              <a:rPr lang="en-US" sz="2400" dirty="0" err="1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HSarabunNew" panose="020B0500040200020003" pitchFamily="34" charset="-34"/>
              </a:rPr>
              <a:t>Colab</a:t>
            </a:r>
            <a:r>
              <a:rPr lang="en-US" sz="24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HSarabunNew" panose="020B0500040200020003" pitchFamily="34" charset="-34"/>
              </a:rPr>
              <a:t> </a:t>
            </a:r>
            <a:r>
              <a:rPr lang="en-US" sz="2400" i="0" dirty="0">
                <a:solidFill>
                  <a:schemeClr val="bg1"/>
                </a:solidFill>
                <a:effectLst/>
                <a:latin typeface="Roboto Condensed" panose="020B0604020202020204" charset="0"/>
                <a:ea typeface="Roboto Condensed" panose="020B0604020202020204" charset="0"/>
                <a:cs typeface="THSarabunNew" panose="020B0500040200020003" pitchFamily="34" charset="-34"/>
              </a:rPr>
              <a:t>Manual</a:t>
            </a:r>
            <a:endParaRPr lang="en-US" sz="32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  <a:cs typeface="TH Sarabun New" panose="020B0500040200020003" pitchFamily="34" charset="-34"/>
            </a:endParaRPr>
          </a:p>
        </p:txBody>
      </p:sp>
      <p:sp>
        <p:nvSpPr>
          <p:cNvPr id="4" name="Google Shape;184;p11">
            <a:extLst>
              <a:ext uri="{FF2B5EF4-FFF2-40B4-BE49-F238E27FC236}">
                <a16:creationId xmlns:a16="http://schemas.microsoft.com/office/drawing/2014/main" id="{ADA66805-07A2-4696-BF67-4DC59193BAB4}"/>
              </a:ext>
            </a:extLst>
          </p:cNvPr>
          <p:cNvSpPr txBox="1">
            <a:spLocks/>
          </p:cNvSpPr>
          <p:nvPr/>
        </p:nvSpPr>
        <p:spPr>
          <a:xfrm>
            <a:off x="-375338" y="2546677"/>
            <a:ext cx="7374194" cy="95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lvl="1">
              <a:spcAft>
                <a:spcPts val="800"/>
              </a:spcAft>
            </a:pPr>
            <a:endParaRPr lang="en-US" sz="2500" dirty="0">
              <a:effectLst/>
              <a:latin typeface="Roboto Condensed" panose="020B0604020202020204" charset="0"/>
              <a:ea typeface="Roboto Condensed" panose="020B0604020202020204" charset="0"/>
              <a:cs typeface="Cordia New" panose="020B03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82F451-CE0E-4EC4-8E77-A9D00843C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28" y="172697"/>
            <a:ext cx="3248669" cy="366681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135FF14-2B07-4515-B2EB-A2F060398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527" y="3022628"/>
            <a:ext cx="1042665" cy="104266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729D0DE7-74D4-4B24-B84D-D2E9B1B4F4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976870" y="2074549"/>
            <a:ext cx="1097453" cy="10974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38EC2-EC75-4C55-AF7E-343C2EA1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GIS File Format Vector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40F6E-8C7D-43C3-9026-7CB370FEA9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1028" name="Picture 4" descr="How to convert your images online - ImagesSplitter">
            <a:extLst>
              <a:ext uri="{FF2B5EF4-FFF2-40B4-BE49-F238E27FC236}">
                <a16:creationId xmlns:a16="http://schemas.microsoft.com/office/drawing/2014/main" id="{C094D768-85B9-45B9-83BD-99FFA210F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014" y="2464904"/>
            <a:ext cx="1123070" cy="112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63B6AA-8D7B-4190-BC77-4737002706A6}"/>
              </a:ext>
            </a:extLst>
          </p:cNvPr>
          <p:cNvSpPr txBox="1"/>
          <p:nvPr/>
        </p:nvSpPr>
        <p:spPr>
          <a:xfrm>
            <a:off x="5685421" y="2852969"/>
            <a:ext cx="20126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Use ogr2ogr to convert</a:t>
            </a:r>
          </a:p>
        </p:txBody>
      </p:sp>
      <p:pic>
        <p:nvPicPr>
          <p:cNvPr id="1030" name="Picture 6" descr="Vector Data file formats list in GIS -">
            <a:extLst>
              <a:ext uri="{FF2B5EF4-FFF2-40B4-BE49-F238E27FC236}">
                <a16:creationId xmlns:a16="http://schemas.microsoft.com/office/drawing/2014/main" id="{A42F53EA-6FD2-4BF9-B4DB-6DF6D0060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96" y="1726637"/>
            <a:ext cx="4210618" cy="25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D8BC350-7A69-4074-BE8A-C107E47FE5C3}"/>
              </a:ext>
            </a:extLst>
          </p:cNvPr>
          <p:cNvSpPr/>
          <p:nvPr/>
        </p:nvSpPr>
        <p:spPr>
          <a:xfrm>
            <a:off x="3241761" y="2852969"/>
            <a:ext cx="748748" cy="7914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186084-8E9C-4D74-9816-EC197CF51B7E}"/>
              </a:ext>
            </a:extLst>
          </p:cNvPr>
          <p:cNvSpPr/>
          <p:nvPr/>
        </p:nvSpPr>
        <p:spPr>
          <a:xfrm>
            <a:off x="2496037" y="3570023"/>
            <a:ext cx="748748" cy="7914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75C11E-124C-43BB-80F9-59216A4A6BDD}"/>
              </a:ext>
            </a:extLst>
          </p:cNvPr>
          <p:cNvSpPr txBox="1"/>
          <p:nvPr/>
        </p:nvSpPr>
        <p:spPr>
          <a:xfrm>
            <a:off x="2797893" y="4690490"/>
            <a:ext cx="45753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Ogr2ogr info: https://gdal.org/programs/ogr2ogr.html</a:t>
            </a:r>
          </a:p>
        </p:txBody>
      </p:sp>
    </p:spTree>
    <p:extLst>
      <p:ext uri="{BB962C8B-B14F-4D97-AF65-F5344CB8AC3E}">
        <p14:creationId xmlns:p14="http://schemas.microsoft.com/office/powerpoint/2010/main" val="3351007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4018B66-E507-48EC-8059-3A26317E3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5" y="398596"/>
            <a:ext cx="5258400" cy="766200"/>
          </a:xfrm>
        </p:spPr>
        <p:txBody>
          <a:bodyPr/>
          <a:lstStyle/>
          <a:p>
            <a:r>
              <a:rPr lang="en-US" sz="3600" dirty="0"/>
              <a:t>29OCT2020 : TOPIC 2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C47AE5ED-D7DF-4089-AC28-E18E151635B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41701" y="1405264"/>
            <a:ext cx="7460598" cy="1913872"/>
          </a:xfrm>
        </p:spPr>
        <p:txBody>
          <a:bodyPr/>
          <a:lstStyle/>
          <a:p>
            <a:pPr indent="-457200">
              <a:buClr>
                <a:schemeClr val="dk1"/>
              </a:buClr>
              <a:buSzPts val="1100"/>
            </a:pPr>
            <a:r>
              <a:rPr lang="th-TH" sz="28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การประมวลอัตโนมัติด้วย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Python Script </a:t>
            </a:r>
            <a:r>
              <a:rPr lang="th-TH" sz="28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สำหรับการติดตามแหล่งน้ำ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Time-series water resource (NDWI)</a:t>
            </a:r>
          </a:p>
          <a:p>
            <a:pPr indent="-457200">
              <a:buClr>
                <a:schemeClr val="dk1"/>
              </a:buClr>
              <a:buSzPts val="1100"/>
            </a:pPr>
            <a:r>
              <a:rPr lang="th-TH" sz="28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การประมวลอัตโนมัติด้วย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Python script </a:t>
            </a:r>
            <a:r>
              <a:rPr lang="th-TH" sz="28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Crop Monitoring with NDVI, </a:t>
            </a:r>
            <a:r>
              <a:rPr lang="th-TH" sz="28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พื้นที่เผาไหม้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NBR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FEFFCDB-2F10-463B-B2A5-1F3246571B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Oval 28">
            <a:extLst>
              <a:ext uri="{FF2B5EF4-FFF2-40B4-BE49-F238E27FC236}">
                <a16:creationId xmlns:a16="http://schemas.microsoft.com/office/drawing/2014/main" id="{BD57FA94-61C0-4006-9E04-6E334A4FAEC7}"/>
              </a:ext>
            </a:extLst>
          </p:cNvPr>
          <p:cNvSpPr/>
          <p:nvPr/>
        </p:nvSpPr>
        <p:spPr>
          <a:xfrm>
            <a:off x="4010148" y="3446369"/>
            <a:ext cx="1245385" cy="1245385"/>
          </a:xfrm>
          <a:prstGeom prst="ellips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คำสั่งขึ้นบรรทัดใหม่ (\n) ในภาษาโปรแกรม Python (ไพธอน) - สอน PHP  สอนทำเว็บด้วย Joomla ระบบ CRM บทความ Hosting">
            <a:extLst>
              <a:ext uri="{FF2B5EF4-FFF2-40B4-BE49-F238E27FC236}">
                <a16:creationId xmlns:a16="http://schemas.microsoft.com/office/drawing/2014/main" id="{5F33A592-FEF3-49FA-BDA5-F27C4EAB8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232" y="3393220"/>
            <a:ext cx="1351684" cy="135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28">
            <a:extLst>
              <a:ext uri="{FF2B5EF4-FFF2-40B4-BE49-F238E27FC236}">
                <a16:creationId xmlns:a16="http://schemas.microsoft.com/office/drawing/2014/main" id="{79BE5783-345E-41A8-A437-212481BFA97D}"/>
              </a:ext>
            </a:extLst>
          </p:cNvPr>
          <p:cNvSpPr/>
          <p:nvPr/>
        </p:nvSpPr>
        <p:spPr>
          <a:xfrm>
            <a:off x="5471845" y="3446368"/>
            <a:ext cx="1245385" cy="1245385"/>
          </a:xfrm>
          <a:prstGeom prst="ellips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776CF80D-9E54-413D-9F06-6787DE41E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228" y="3696672"/>
            <a:ext cx="748043" cy="748043"/>
          </a:xfrm>
          <a:prstGeom prst="rect">
            <a:avLst/>
          </a:prstGeom>
        </p:spPr>
      </p:pic>
      <p:pic>
        <p:nvPicPr>
          <p:cNvPr id="6146" name="Picture 2" descr="Hot Icon Png #285 - Free Icons Library">
            <a:extLst>
              <a:ext uri="{FF2B5EF4-FFF2-40B4-BE49-F238E27FC236}">
                <a16:creationId xmlns:a16="http://schemas.microsoft.com/office/drawing/2014/main" id="{56FA1199-83A7-412C-848D-596F6909F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112" y="3613865"/>
            <a:ext cx="830850" cy="83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264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21;p14">
            <a:extLst>
              <a:ext uri="{FF2B5EF4-FFF2-40B4-BE49-F238E27FC236}">
                <a16:creationId xmlns:a16="http://schemas.microsoft.com/office/drawing/2014/main" id="{1BD21E12-0FCA-4570-B834-40B83F8E505C}"/>
              </a:ext>
            </a:extLst>
          </p:cNvPr>
          <p:cNvSpPr txBox="1">
            <a:spLocks/>
          </p:cNvSpPr>
          <p:nvPr/>
        </p:nvSpPr>
        <p:spPr>
          <a:xfrm>
            <a:off x="68580" y="114300"/>
            <a:ext cx="2224614" cy="4722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 err="1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xxxxxxxxxx</a:t>
            </a:r>
            <a:endParaRPr lang="en-US" sz="2000" b="1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483" name="Google Shape;192;p12">
            <a:extLst>
              <a:ext uri="{FF2B5EF4-FFF2-40B4-BE49-F238E27FC236}">
                <a16:creationId xmlns:a16="http://schemas.microsoft.com/office/drawing/2014/main" id="{34609B20-EBDC-43DC-8281-F3EA3B97529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Google Shape;221;p14">
            <a:extLst>
              <a:ext uri="{FF2B5EF4-FFF2-40B4-BE49-F238E27FC236}">
                <a16:creationId xmlns:a16="http://schemas.microsoft.com/office/drawing/2014/main" id="{36A09F83-5562-4600-B37A-56C5ED2D146D}"/>
              </a:ext>
            </a:extLst>
          </p:cNvPr>
          <p:cNvSpPr txBox="1">
            <a:spLocks/>
          </p:cNvSpPr>
          <p:nvPr/>
        </p:nvSpPr>
        <p:spPr>
          <a:xfrm>
            <a:off x="68580" y="114300"/>
            <a:ext cx="2224614" cy="4722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 err="1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xxxxxxxxxx</a:t>
            </a:r>
            <a:endParaRPr lang="en-US" sz="2000" b="1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" name="Google Shape;221;p14">
            <a:extLst>
              <a:ext uri="{FF2B5EF4-FFF2-40B4-BE49-F238E27FC236}">
                <a16:creationId xmlns:a16="http://schemas.microsoft.com/office/drawing/2014/main" id="{EE7C5ECB-A239-4068-9AC1-22F23F7DBD3F}"/>
              </a:ext>
            </a:extLst>
          </p:cNvPr>
          <p:cNvSpPr txBox="1">
            <a:spLocks/>
          </p:cNvSpPr>
          <p:nvPr/>
        </p:nvSpPr>
        <p:spPr>
          <a:xfrm>
            <a:off x="68580" y="114300"/>
            <a:ext cx="2224614" cy="4722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 err="1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xxxxxxxxxx</a:t>
            </a:r>
            <a:endParaRPr lang="en-US" sz="2000" b="1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A82AD28C-6CCF-4BAE-B75F-F81AB211B7C3}"/>
              </a:ext>
            </a:extLst>
          </p:cNvPr>
          <p:cNvSpPr/>
          <p:nvPr/>
        </p:nvSpPr>
        <p:spPr>
          <a:xfrm>
            <a:off x="0" y="0"/>
            <a:ext cx="2224614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Google Shape;221;p14">
            <a:extLst>
              <a:ext uri="{FF2B5EF4-FFF2-40B4-BE49-F238E27FC236}">
                <a16:creationId xmlns:a16="http://schemas.microsoft.com/office/drawing/2014/main" id="{EBE255BD-CAF8-4C2E-8AFB-47133F35E1C6}"/>
              </a:ext>
            </a:extLst>
          </p:cNvPr>
          <p:cNvSpPr txBox="1">
            <a:spLocks/>
          </p:cNvSpPr>
          <p:nvPr/>
        </p:nvSpPr>
        <p:spPr>
          <a:xfrm>
            <a:off x="-137373" y="17045"/>
            <a:ext cx="2499360" cy="6667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sz="1500" b="1" dirty="0">
                <a:solidFill>
                  <a:schemeClr val="bg1"/>
                </a:solidFill>
                <a:latin typeface="TH Sarabun New" panose="020B0500040200020003" pitchFamily="34" charset="-34"/>
                <a:ea typeface="Roboto Condensed" panose="020B0604020202020204" charset="0"/>
                <a:cs typeface="TH Sarabun New" panose="020B0500040200020003" pitchFamily="34" charset="-34"/>
              </a:rPr>
              <a:t>การประมวลผลสำหรับ</a:t>
            </a:r>
            <a:endParaRPr lang="en-US" sz="1500" b="1" dirty="0">
              <a:solidFill>
                <a:schemeClr val="bg1"/>
              </a:solidFill>
              <a:latin typeface="TH Sarabun New" panose="020B0500040200020003" pitchFamily="34" charset="-34"/>
              <a:ea typeface="Roboto Condensed" panose="020B0604020202020204" charset="0"/>
              <a:cs typeface="TH Sarabun New" panose="020B0500040200020003" pitchFamily="34" charset="-34"/>
            </a:endParaRPr>
          </a:p>
          <a:p>
            <a:pPr algn="ctr"/>
            <a:r>
              <a:rPr lang="th-TH" sz="1500" b="1" dirty="0">
                <a:solidFill>
                  <a:schemeClr val="bg1"/>
                </a:solidFill>
                <a:latin typeface="TH Sarabun New" panose="020B0500040200020003" pitchFamily="34" charset="-34"/>
                <a:ea typeface="Roboto Condensed" panose="020B0604020202020204" charset="0"/>
                <a:cs typeface="TH Sarabun New" panose="020B0500040200020003" pitchFamily="34" charset="-34"/>
              </a:rPr>
              <a:t>ภาพถ่าย </a:t>
            </a:r>
            <a:r>
              <a:rPr lang="en-US" sz="1500" b="1" dirty="0">
                <a:solidFill>
                  <a:schemeClr val="bg1"/>
                </a:solidFill>
                <a:latin typeface="TH Sarabun New" panose="020B0500040200020003" pitchFamily="34" charset="-34"/>
                <a:ea typeface="Roboto Condensed" panose="020B0604020202020204" charset="0"/>
                <a:cs typeface="TH Sarabun New" panose="020B0500040200020003" pitchFamily="34" charset="-34"/>
              </a:rPr>
              <a:t>Sentinel-2A/B</a:t>
            </a:r>
          </a:p>
        </p:txBody>
      </p:sp>
      <p:sp>
        <p:nvSpPr>
          <p:cNvPr id="4" name="สี่เหลี่ยมผืนผ้า 23">
            <a:extLst>
              <a:ext uri="{FF2B5EF4-FFF2-40B4-BE49-F238E27FC236}">
                <a16:creationId xmlns:a16="http://schemas.microsoft.com/office/drawing/2014/main" id="{458A1E2C-508E-4259-A417-BBC69D11A842}"/>
              </a:ext>
            </a:extLst>
          </p:cNvPr>
          <p:cNvSpPr/>
          <p:nvPr/>
        </p:nvSpPr>
        <p:spPr>
          <a:xfrm>
            <a:off x="1059180" y="2565537"/>
            <a:ext cx="4550302" cy="6437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สี่เหลี่ยมผืนผ้า 24">
            <a:extLst>
              <a:ext uri="{FF2B5EF4-FFF2-40B4-BE49-F238E27FC236}">
                <a16:creationId xmlns:a16="http://schemas.microsoft.com/office/drawing/2014/main" id="{D6D46943-E88C-4A2D-A5C4-9CCA0980CEB3}"/>
              </a:ext>
            </a:extLst>
          </p:cNvPr>
          <p:cNvSpPr/>
          <p:nvPr/>
        </p:nvSpPr>
        <p:spPr>
          <a:xfrm>
            <a:off x="188828" y="2566249"/>
            <a:ext cx="853753" cy="643732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2</a:t>
            </a:r>
            <a:endParaRPr lang="en-US" dirty="0"/>
          </a:p>
        </p:txBody>
      </p:sp>
      <p:sp>
        <p:nvSpPr>
          <p:cNvPr id="11" name="สี่เหลี่ยมผืนผ้า 22">
            <a:extLst>
              <a:ext uri="{FF2B5EF4-FFF2-40B4-BE49-F238E27FC236}">
                <a16:creationId xmlns:a16="http://schemas.microsoft.com/office/drawing/2014/main" id="{142C32F9-D9C9-4A8F-9613-D41756507710}"/>
              </a:ext>
            </a:extLst>
          </p:cNvPr>
          <p:cNvSpPr/>
          <p:nvPr/>
        </p:nvSpPr>
        <p:spPr>
          <a:xfrm>
            <a:off x="1059180" y="1797035"/>
            <a:ext cx="4550302" cy="64369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3" name="สี่เหลี่ยมผืนผ้า 21">
            <a:extLst>
              <a:ext uri="{FF2B5EF4-FFF2-40B4-BE49-F238E27FC236}">
                <a16:creationId xmlns:a16="http://schemas.microsoft.com/office/drawing/2014/main" id="{EE0AA400-C976-4D45-92D2-783510FE1F61}"/>
              </a:ext>
            </a:extLst>
          </p:cNvPr>
          <p:cNvSpPr/>
          <p:nvPr/>
        </p:nvSpPr>
        <p:spPr>
          <a:xfrm>
            <a:off x="189594" y="1798340"/>
            <a:ext cx="853753" cy="643733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1</a:t>
            </a:r>
            <a:endParaRPr lang="en-US" dirty="0"/>
          </a:p>
        </p:txBody>
      </p:sp>
      <p:sp>
        <p:nvSpPr>
          <p:cNvPr id="15" name="Google Shape;193;p12">
            <a:extLst>
              <a:ext uri="{FF2B5EF4-FFF2-40B4-BE49-F238E27FC236}">
                <a16:creationId xmlns:a16="http://schemas.microsoft.com/office/drawing/2014/main" id="{9BB4F2FF-537D-4D53-936B-2CC6D3E39BE6}"/>
              </a:ext>
            </a:extLst>
          </p:cNvPr>
          <p:cNvSpPr txBox="1">
            <a:spLocks/>
          </p:cNvSpPr>
          <p:nvPr/>
        </p:nvSpPr>
        <p:spPr>
          <a:xfrm>
            <a:off x="1042581" y="1834898"/>
            <a:ext cx="4507818" cy="7939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การประมวลผล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NDVI</a:t>
            </a:r>
            <a:r>
              <a:rPr lang="th-TH" sz="16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(Normalized difference vegetation index)</a:t>
            </a:r>
          </a:p>
        </p:txBody>
      </p:sp>
      <p:sp>
        <p:nvSpPr>
          <p:cNvPr id="17" name="Google Shape;193;p12">
            <a:extLst>
              <a:ext uri="{FF2B5EF4-FFF2-40B4-BE49-F238E27FC236}">
                <a16:creationId xmlns:a16="http://schemas.microsoft.com/office/drawing/2014/main" id="{23B9B464-B544-4467-89C1-5FAE1D6B5B4A}"/>
              </a:ext>
            </a:extLst>
          </p:cNvPr>
          <p:cNvSpPr txBox="1">
            <a:spLocks/>
          </p:cNvSpPr>
          <p:nvPr/>
        </p:nvSpPr>
        <p:spPr>
          <a:xfrm>
            <a:off x="1112307" y="2603922"/>
            <a:ext cx="4207220" cy="79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th-TH" sz="16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การประมวลผล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NDWI</a:t>
            </a:r>
            <a:r>
              <a:rPr lang="th-TH" sz="16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(Normalized difference Water index)</a:t>
            </a:r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id="{B979BBFB-5A1A-4DF5-B292-A802E6DC7509}"/>
              </a:ext>
            </a:extLst>
          </p:cNvPr>
          <p:cNvSpPr/>
          <p:nvPr/>
        </p:nvSpPr>
        <p:spPr>
          <a:xfrm>
            <a:off x="205427" y="1392938"/>
            <a:ext cx="853753" cy="3391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สี่เหลี่ยมผืนผ้า 19">
            <a:extLst>
              <a:ext uri="{FF2B5EF4-FFF2-40B4-BE49-F238E27FC236}">
                <a16:creationId xmlns:a16="http://schemas.microsoft.com/office/drawing/2014/main" id="{9FD19B61-63E7-48D1-8B3A-BC5611556D72}"/>
              </a:ext>
            </a:extLst>
          </p:cNvPr>
          <p:cNvSpPr/>
          <p:nvPr/>
        </p:nvSpPr>
        <p:spPr>
          <a:xfrm>
            <a:off x="1059180" y="1392663"/>
            <a:ext cx="4533703" cy="33919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Google Shape;193;p12">
            <a:extLst>
              <a:ext uri="{FF2B5EF4-FFF2-40B4-BE49-F238E27FC236}">
                <a16:creationId xmlns:a16="http://schemas.microsoft.com/office/drawing/2014/main" id="{E47E17E2-0E24-4DAA-A3C4-7881297139FE}"/>
              </a:ext>
            </a:extLst>
          </p:cNvPr>
          <p:cNvSpPr txBox="1">
            <a:spLocks/>
          </p:cNvSpPr>
          <p:nvPr/>
        </p:nvSpPr>
        <p:spPr>
          <a:xfrm>
            <a:off x="2347413" y="1278983"/>
            <a:ext cx="1124084" cy="44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TOPIC</a:t>
            </a:r>
          </a:p>
        </p:txBody>
      </p:sp>
      <p:sp>
        <p:nvSpPr>
          <p:cNvPr id="25" name="สี่เหลี่ยมผืนผ้า 23">
            <a:extLst>
              <a:ext uri="{FF2B5EF4-FFF2-40B4-BE49-F238E27FC236}">
                <a16:creationId xmlns:a16="http://schemas.microsoft.com/office/drawing/2014/main" id="{0C0C706C-6BB0-4EA6-923B-C1F507789836}"/>
              </a:ext>
            </a:extLst>
          </p:cNvPr>
          <p:cNvSpPr/>
          <p:nvPr/>
        </p:nvSpPr>
        <p:spPr>
          <a:xfrm>
            <a:off x="1042581" y="3302166"/>
            <a:ext cx="4550302" cy="6437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สี่เหลี่ยมผืนผ้า 24">
            <a:extLst>
              <a:ext uri="{FF2B5EF4-FFF2-40B4-BE49-F238E27FC236}">
                <a16:creationId xmlns:a16="http://schemas.microsoft.com/office/drawing/2014/main" id="{6E03FFD3-7BBB-4A05-9B63-F1AC4D3E3AEA}"/>
              </a:ext>
            </a:extLst>
          </p:cNvPr>
          <p:cNvSpPr/>
          <p:nvPr/>
        </p:nvSpPr>
        <p:spPr>
          <a:xfrm>
            <a:off x="172229" y="3302166"/>
            <a:ext cx="853753" cy="643732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3</a:t>
            </a:r>
            <a:endParaRPr lang="en-US" dirty="0"/>
          </a:p>
        </p:txBody>
      </p:sp>
      <p:sp>
        <p:nvSpPr>
          <p:cNvPr id="29" name="Google Shape;193;p12">
            <a:extLst>
              <a:ext uri="{FF2B5EF4-FFF2-40B4-BE49-F238E27FC236}">
                <a16:creationId xmlns:a16="http://schemas.microsoft.com/office/drawing/2014/main" id="{114FD8EF-B12E-4C19-B92B-EDEC2095DF86}"/>
              </a:ext>
            </a:extLst>
          </p:cNvPr>
          <p:cNvSpPr txBox="1">
            <a:spLocks/>
          </p:cNvSpPr>
          <p:nvPr/>
        </p:nvSpPr>
        <p:spPr>
          <a:xfrm>
            <a:off x="1154791" y="3353724"/>
            <a:ext cx="4207220" cy="79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th-TH" sz="16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การเตรียมภาพถ่ายเพื่อสร้าง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Time Series</a:t>
            </a:r>
          </a:p>
        </p:txBody>
      </p:sp>
      <p:sp>
        <p:nvSpPr>
          <p:cNvPr id="31" name="สี่เหลี่ยมผืนผ้า 23">
            <a:extLst>
              <a:ext uri="{FF2B5EF4-FFF2-40B4-BE49-F238E27FC236}">
                <a16:creationId xmlns:a16="http://schemas.microsoft.com/office/drawing/2014/main" id="{9367CE04-6B31-4E0F-8CF3-93E5DF44F992}"/>
              </a:ext>
            </a:extLst>
          </p:cNvPr>
          <p:cNvSpPr/>
          <p:nvPr/>
        </p:nvSpPr>
        <p:spPr>
          <a:xfrm>
            <a:off x="1042581" y="3998834"/>
            <a:ext cx="4550302" cy="6437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สี่เหลี่ยมผืนผ้า 24">
            <a:extLst>
              <a:ext uri="{FF2B5EF4-FFF2-40B4-BE49-F238E27FC236}">
                <a16:creationId xmlns:a16="http://schemas.microsoft.com/office/drawing/2014/main" id="{54A127B1-4331-46C5-959F-20477A886833}"/>
              </a:ext>
            </a:extLst>
          </p:cNvPr>
          <p:cNvSpPr/>
          <p:nvPr/>
        </p:nvSpPr>
        <p:spPr>
          <a:xfrm>
            <a:off x="172229" y="3998834"/>
            <a:ext cx="853753" cy="643732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4</a:t>
            </a:r>
            <a:endParaRPr lang="en-US" dirty="0"/>
          </a:p>
        </p:txBody>
      </p:sp>
      <p:sp>
        <p:nvSpPr>
          <p:cNvPr id="35" name="Google Shape;193;p12">
            <a:extLst>
              <a:ext uri="{FF2B5EF4-FFF2-40B4-BE49-F238E27FC236}">
                <a16:creationId xmlns:a16="http://schemas.microsoft.com/office/drawing/2014/main" id="{E6688AD8-118C-46E8-BBBC-7F022BCDA187}"/>
              </a:ext>
            </a:extLst>
          </p:cNvPr>
          <p:cNvSpPr txBox="1">
            <a:spLocks/>
          </p:cNvSpPr>
          <p:nvPr/>
        </p:nvSpPr>
        <p:spPr>
          <a:xfrm>
            <a:off x="1177746" y="4038083"/>
            <a:ext cx="4207220" cy="79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th-TH" sz="16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การระบุพื้นที่ของพื้นผิวน้ำ</a:t>
            </a:r>
            <a:endParaRPr lang="en-US" sz="1600" b="1" dirty="0">
              <a:solidFill>
                <a:schemeClr val="tx1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9" name="Google Shape;193;p12">
            <a:extLst>
              <a:ext uri="{FF2B5EF4-FFF2-40B4-BE49-F238E27FC236}">
                <a16:creationId xmlns:a16="http://schemas.microsoft.com/office/drawing/2014/main" id="{0A11A5BA-6E19-435E-B81F-FDE0C7B7DE35}"/>
              </a:ext>
            </a:extLst>
          </p:cNvPr>
          <p:cNvSpPr txBox="1">
            <a:spLocks/>
          </p:cNvSpPr>
          <p:nvPr/>
        </p:nvSpPr>
        <p:spPr>
          <a:xfrm>
            <a:off x="53662" y="1275956"/>
            <a:ext cx="1124084" cy="44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Step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9017E-DD0C-47F7-8FB7-7E5E3E5E4586}"/>
              </a:ext>
            </a:extLst>
          </p:cNvPr>
          <p:cNvSpPr txBox="1"/>
          <p:nvPr/>
        </p:nvSpPr>
        <p:spPr>
          <a:xfrm>
            <a:off x="68580" y="730316"/>
            <a:ext cx="8447760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tabLst/>
              <a:defRPr/>
            </a:pPr>
            <a:r>
              <a:rPr lang="en-US" sz="1600" b="1" dirty="0" err="1">
                <a:solidFill>
                  <a:srgbClr val="263248"/>
                </a:solidFill>
                <a:latin typeface="Roboto Condensed Light"/>
                <a:ea typeface="Roboto Condensed Light"/>
                <a:sym typeface="Roboto Condensed Light"/>
              </a:rPr>
              <a:t>Colab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 Condensed Light"/>
                <a:ea typeface="Roboto Condensed Light"/>
                <a:sym typeface="Roboto Condensed Light"/>
              </a:rPr>
              <a:t> : 02-Sen2-process.ipynb</a:t>
            </a:r>
          </a:p>
          <a:p>
            <a:pPr marL="101600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 Condensed Light"/>
                <a:ea typeface="Roboto Condensed Light"/>
                <a:sym typeface="Roboto Condensed Light"/>
              </a:rPr>
              <a:t>https://colab.research.google.com/drive/1d5Z72sLKrtso8iPm2j0kKa_W1Ftd-n_u?usp=sharing</a:t>
            </a:r>
          </a:p>
        </p:txBody>
      </p:sp>
    </p:spTree>
    <p:extLst>
      <p:ext uri="{BB962C8B-B14F-4D97-AF65-F5344CB8AC3E}">
        <p14:creationId xmlns:p14="http://schemas.microsoft.com/office/powerpoint/2010/main" val="1545794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73BC-2A8B-4EF0-9CEE-52D124207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Sentinel-2 indices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12650-99C0-49CD-81C2-0DFDB35C5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6D1006-8986-43F8-8F26-6964E3A38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10" y="1458496"/>
            <a:ext cx="5133587" cy="349360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257D249-C3AC-4C20-9400-3E2DC61A28C3}"/>
              </a:ext>
            </a:extLst>
          </p:cNvPr>
          <p:cNvSpPr/>
          <p:nvPr/>
        </p:nvSpPr>
        <p:spPr>
          <a:xfrm>
            <a:off x="402579" y="1405065"/>
            <a:ext cx="581261" cy="218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D70244-3CCF-429C-A6D2-F822DEF07696}"/>
              </a:ext>
            </a:extLst>
          </p:cNvPr>
          <p:cNvSpPr/>
          <p:nvPr/>
        </p:nvSpPr>
        <p:spPr>
          <a:xfrm>
            <a:off x="402579" y="4360299"/>
            <a:ext cx="581261" cy="218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DC33C5-BF85-4D3F-AD23-DFB646A8B13C}"/>
              </a:ext>
            </a:extLst>
          </p:cNvPr>
          <p:cNvSpPr/>
          <p:nvPr/>
        </p:nvSpPr>
        <p:spPr>
          <a:xfrm>
            <a:off x="402578" y="4787204"/>
            <a:ext cx="581261" cy="218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722218-E019-4822-8E64-AD405BE7E6D4}"/>
              </a:ext>
            </a:extLst>
          </p:cNvPr>
          <p:cNvSpPr txBox="1"/>
          <p:nvPr/>
        </p:nvSpPr>
        <p:spPr>
          <a:xfrm>
            <a:off x="4017066" y="2801346"/>
            <a:ext cx="45753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https://github.com/sentinel-hub/custom-scripts</a:t>
            </a:r>
          </a:p>
        </p:txBody>
      </p:sp>
    </p:spTree>
    <p:extLst>
      <p:ext uri="{BB962C8B-B14F-4D97-AF65-F5344CB8AC3E}">
        <p14:creationId xmlns:p14="http://schemas.microsoft.com/office/powerpoint/2010/main" val="1576510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3A3D2-4DEB-4FAE-9B87-71DF786C2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area with raster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338E6-0D3F-4F82-8E80-1FD20C634B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3074" name="Picture 2" descr="What is raster data?—Help | Documentation">
            <a:extLst>
              <a:ext uri="{FF2B5EF4-FFF2-40B4-BE49-F238E27FC236}">
                <a16:creationId xmlns:a16="http://schemas.microsoft.com/office/drawing/2014/main" id="{837FA412-2C4B-4295-A6CB-367EC7268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14" y="1627833"/>
            <a:ext cx="4416749" cy="332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A5FAB6-E384-4D10-B98F-747A3E6D0E24}"/>
              </a:ext>
            </a:extLst>
          </p:cNvPr>
          <p:cNvCxnSpPr>
            <a:cxnSpLocks/>
          </p:cNvCxnSpPr>
          <p:nvPr/>
        </p:nvCxnSpPr>
        <p:spPr>
          <a:xfrm>
            <a:off x="4989443" y="4300330"/>
            <a:ext cx="0" cy="3361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AB84AAF-94DF-4711-82D8-1E078036C4E4}"/>
              </a:ext>
            </a:extLst>
          </p:cNvPr>
          <p:cNvSpPr txBox="1"/>
          <p:nvPr/>
        </p:nvSpPr>
        <p:spPr>
          <a:xfrm>
            <a:off x="4989443" y="4409363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m.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DFEB0B-DF2E-4593-BC74-DD5281AB6348}"/>
              </a:ext>
            </a:extLst>
          </p:cNvPr>
          <p:cNvCxnSpPr>
            <a:cxnSpLocks/>
          </p:cNvCxnSpPr>
          <p:nvPr/>
        </p:nvCxnSpPr>
        <p:spPr>
          <a:xfrm flipH="1">
            <a:off x="4525618" y="4172675"/>
            <a:ext cx="3343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DFA7042-6F54-401F-B735-5D07C05D77F0}"/>
              </a:ext>
            </a:extLst>
          </p:cNvPr>
          <p:cNvSpPr txBox="1"/>
          <p:nvPr/>
        </p:nvSpPr>
        <p:spPr>
          <a:xfrm>
            <a:off x="4525618" y="3911913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m.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BF96EF-192B-4EC5-BF6B-4AD305CC03A0}"/>
              </a:ext>
            </a:extLst>
          </p:cNvPr>
          <p:cNvSpPr txBox="1"/>
          <p:nvPr/>
        </p:nvSpPr>
        <p:spPr>
          <a:xfrm>
            <a:off x="3494621" y="1473944"/>
            <a:ext cx="2154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resolution 10 m.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2A2B0B-654E-46A4-A662-5A883DE95C19}"/>
              </a:ext>
            </a:extLst>
          </p:cNvPr>
          <p:cNvSpPr txBox="1"/>
          <p:nvPr/>
        </p:nvSpPr>
        <p:spPr>
          <a:xfrm>
            <a:off x="5913817" y="3682285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pixel = 100 m^2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45E9B2D-6D99-4038-BA2A-4755C3AD3D4E}"/>
              </a:ext>
            </a:extLst>
          </p:cNvPr>
          <p:cNvCxnSpPr/>
          <p:nvPr/>
        </p:nvCxnSpPr>
        <p:spPr>
          <a:xfrm flipV="1">
            <a:off x="5305395" y="3962400"/>
            <a:ext cx="406292" cy="210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713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21;p14">
            <a:extLst>
              <a:ext uri="{FF2B5EF4-FFF2-40B4-BE49-F238E27FC236}">
                <a16:creationId xmlns:a16="http://schemas.microsoft.com/office/drawing/2014/main" id="{1BD21E12-0FCA-4570-B834-40B83F8E505C}"/>
              </a:ext>
            </a:extLst>
          </p:cNvPr>
          <p:cNvSpPr txBox="1">
            <a:spLocks/>
          </p:cNvSpPr>
          <p:nvPr/>
        </p:nvSpPr>
        <p:spPr>
          <a:xfrm>
            <a:off x="68580" y="114300"/>
            <a:ext cx="2224614" cy="4722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 err="1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xxxxxxxxxx</a:t>
            </a:r>
            <a:endParaRPr lang="en-US" sz="2000" b="1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483" name="Google Shape;192;p12">
            <a:extLst>
              <a:ext uri="{FF2B5EF4-FFF2-40B4-BE49-F238E27FC236}">
                <a16:creationId xmlns:a16="http://schemas.microsoft.com/office/drawing/2014/main" id="{34609B20-EBDC-43DC-8281-F3EA3B97529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" name="Google Shape;221;p14">
            <a:extLst>
              <a:ext uri="{FF2B5EF4-FFF2-40B4-BE49-F238E27FC236}">
                <a16:creationId xmlns:a16="http://schemas.microsoft.com/office/drawing/2014/main" id="{85662D33-B4D5-47D2-A490-B3A87C7F1973}"/>
              </a:ext>
            </a:extLst>
          </p:cNvPr>
          <p:cNvSpPr txBox="1">
            <a:spLocks/>
          </p:cNvSpPr>
          <p:nvPr/>
        </p:nvSpPr>
        <p:spPr>
          <a:xfrm>
            <a:off x="68580" y="114300"/>
            <a:ext cx="2224614" cy="4722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 err="1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xxxxxxxxxx</a:t>
            </a:r>
            <a:endParaRPr lang="en-US" sz="2000" b="1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" name="Google Shape;221;p14">
            <a:extLst>
              <a:ext uri="{FF2B5EF4-FFF2-40B4-BE49-F238E27FC236}">
                <a16:creationId xmlns:a16="http://schemas.microsoft.com/office/drawing/2014/main" id="{E4E7EE14-C8D5-432C-A54A-0FB19A874992}"/>
              </a:ext>
            </a:extLst>
          </p:cNvPr>
          <p:cNvSpPr txBox="1">
            <a:spLocks/>
          </p:cNvSpPr>
          <p:nvPr/>
        </p:nvSpPr>
        <p:spPr>
          <a:xfrm>
            <a:off x="68580" y="114300"/>
            <a:ext cx="2224614" cy="4722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 err="1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xxxxxxxxxx</a:t>
            </a:r>
            <a:endParaRPr lang="en-US" sz="2000" b="1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583A450-42EB-48DD-957A-26078119B56F}"/>
              </a:ext>
            </a:extLst>
          </p:cNvPr>
          <p:cNvSpPr/>
          <p:nvPr/>
        </p:nvSpPr>
        <p:spPr>
          <a:xfrm>
            <a:off x="0" y="0"/>
            <a:ext cx="2224614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221;p14">
            <a:extLst>
              <a:ext uri="{FF2B5EF4-FFF2-40B4-BE49-F238E27FC236}">
                <a16:creationId xmlns:a16="http://schemas.microsoft.com/office/drawing/2014/main" id="{CD8DB635-3E5E-40CB-9682-5620415B0926}"/>
              </a:ext>
            </a:extLst>
          </p:cNvPr>
          <p:cNvSpPr txBox="1">
            <a:spLocks/>
          </p:cNvSpPr>
          <p:nvPr/>
        </p:nvSpPr>
        <p:spPr>
          <a:xfrm>
            <a:off x="-137373" y="17045"/>
            <a:ext cx="2499360" cy="6667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sz="1500" b="1" dirty="0">
                <a:solidFill>
                  <a:schemeClr val="bg1"/>
                </a:solidFill>
                <a:latin typeface="TH Sarabun New" panose="020B0500040200020003" pitchFamily="34" charset="-34"/>
                <a:ea typeface="Roboto Condensed" panose="020B0604020202020204" charset="0"/>
                <a:cs typeface="TH Sarabun New" panose="020B0500040200020003" pitchFamily="34" charset="-34"/>
              </a:rPr>
              <a:t>การประมวลผลสำหรับ</a:t>
            </a:r>
            <a:endParaRPr lang="en-US" sz="1500" b="1" dirty="0">
              <a:solidFill>
                <a:schemeClr val="bg1"/>
              </a:solidFill>
              <a:latin typeface="TH Sarabun New" panose="020B0500040200020003" pitchFamily="34" charset="-34"/>
              <a:ea typeface="Roboto Condensed" panose="020B0604020202020204" charset="0"/>
              <a:cs typeface="TH Sarabun New" panose="020B0500040200020003" pitchFamily="34" charset="-34"/>
            </a:endParaRPr>
          </a:p>
          <a:p>
            <a:pPr algn="ctr"/>
            <a:r>
              <a:rPr lang="th-TH" sz="1500" b="1" dirty="0">
                <a:solidFill>
                  <a:schemeClr val="bg1"/>
                </a:solidFill>
                <a:latin typeface="TH Sarabun New" panose="020B0500040200020003" pitchFamily="34" charset="-34"/>
                <a:ea typeface="Roboto Condensed" panose="020B0604020202020204" charset="0"/>
                <a:cs typeface="TH Sarabun New" panose="020B0500040200020003" pitchFamily="34" charset="-34"/>
              </a:rPr>
              <a:t>ภาพถ่าย </a:t>
            </a:r>
            <a:r>
              <a:rPr lang="en-US" sz="1500" b="1" dirty="0">
                <a:solidFill>
                  <a:schemeClr val="bg1"/>
                </a:solidFill>
                <a:latin typeface="TH Sarabun New" panose="020B0500040200020003" pitchFamily="34" charset="-34"/>
                <a:ea typeface="Roboto Condensed" panose="020B0604020202020204" charset="0"/>
                <a:cs typeface="TH Sarabun New" panose="020B0500040200020003" pitchFamily="34" charset="-34"/>
              </a:rPr>
              <a:t>Sentinel-1A/B</a:t>
            </a:r>
          </a:p>
        </p:txBody>
      </p:sp>
      <p:sp>
        <p:nvSpPr>
          <p:cNvPr id="4" name="สี่เหลี่ยมผืนผ้า 23">
            <a:extLst>
              <a:ext uri="{FF2B5EF4-FFF2-40B4-BE49-F238E27FC236}">
                <a16:creationId xmlns:a16="http://schemas.microsoft.com/office/drawing/2014/main" id="{DB47E28D-E495-4DF7-87D5-F5B589E28896}"/>
              </a:ext>
            </a:extLst>
          </p:cNvPr>
          <p:cNvSpPr/>
          <p:nvPr/>
        </p:nvSpPr>
        <p:spPr>
          <a:xfrm>
            <a:off x="1059180" y="2565537"/>
            <a:ext cx="4550302" cy="6437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สี่เหลี่ยมผืนผ้า 24">
            <a:extLst>
              <a:ext uri="{FF2B5EF4-FFF2-40B4-BE49-F238E27FC236}">
                <a16:creationId xmlns:a16="http://schemas.microsoft.com/office/drawing/2014/main" id="{59DA6B92-2306-4635-902B-B47034D7A5EA}"/>
              </a:ext>
            </a:extLst>
          </p:cNvPr>
          <p:cNvSpPr/>
          <p:nvPr/>
        </p:nvSpPr>
        <p:spPr>
          <a:xfrm>
            <a:off x="188828" y="2566249"/>
            <a:ext cx="853753" cy="643732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2</a:t>
            </a:r>
            <a:endParaRPr lang="en-US" dirty="0"/>
          </a:p>
        </p:txBody>
      </p:sp>
      <p:sp>
        <p:nvSpPr>
          <p:cNvPr id="11" name="สี่เหลี่ยมผืนผ้า 22">
            <a:extLst>
              <a:ext uri="{FF2B5EF4-FFF2-40B4-BE49-F238E27FC236}">
                <a16:creationId xmlns:a16="http://schemas.microsoft.com/office/drawing/2014/main" id="{B5BB2C7C-39B5-4B7A-B0E0-E7F85624787F}"/>
              </a:ext>
            </a:extLst>
          </p:cNvPr>
          <p:cNvSpPr/>
          <p:nvPr/>
        </p:nvSpPr>
        <p:spPr>
          <a:xfrm>
            <a:off x="1059180" y="1797035"/>
            <a:ext cx="4550302" cy="63607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สี่เหลี่ยมผืนผ้า 21">
            <a:extLst>
              <a:ext uri="{FF2B5EF4-FFF2-40B4-BE49-F238E27FC236}">
                <a16:creationId xmlns:a16="http://schemas.microsoft.com/office/drawing/2014/main" id="{238D2465-6638-4F35-AB93-C2A15E6E842C}"/>
              </a:ext>
            </a:extLst>
          </p:cNvPr>
          <p:cNvSpPr/>
          <p:nvPr/>
        </p:nvSpPr>
        <p:spPr>
          <a:xfrm>
            <a:off x="189594" y="1798340"/>
            <a:ext cx="853753" cy="643733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1</a:t>
            </a:r>
            <a:endParaRPr lang="en-US" dirty="0"/>
          </a:p>
        </p:txBody>
      </p:sp>
      <p:sp>
        <p:nvSpPr>
          <p:cNvPr id="15" name="Google Shape;193;p12">
            <a:extLst>
              <a:ext uri="{FF2B5EF4-FFF2-40B4-BE49-F238E27FC236}">
                <a16:creationId xmlns:a16="http://schemas.microsoft.com/office/drawing/2014/main" id="{5CFFF7DC-8422-4A7B-BB41-09CD8A69EADB}"/>
              </a:ext>
            </a:extLst>
          </p:cNvPr>
          <p:cNvSpPr txBox="1">
            <a:spLocks/>
          </p:cNvSpPr>
          <p:nvPr/>
        </p:nvSpPr>
        <p:spPr>
          <a:xfrm>
            <a:off x="1085065" y="1832723"/>
            <a:ext cx="3997981" cy="7939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Pre-processing </a:t>
            </a:r>
            <a:r>
              <a:rPr lang="th-TH" sz="18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ด้วย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Python Script  </a:t>
            </a:r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id="{1BC5A4C5-FEED-4787-8D86-696D74D00329}"/>
              </a:ext>
            </a:extLst>
          </p:cNvPr>
          <p:cNvSpPr/>
          <p:nvPr/>
        </p:nvSpPr>
        <p:spPr>
          <a:xfrm>
            <a:off x="205427" y="1392938"/>
            <a:ext cx="853753" cy="3391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สี่เหลี่ยมผืนผ้า 19">
            <a:extLst>
              <a:ext uri="{FF2B5EF4-FFF2-40B4-BE49-F238E27FC236}">
                <a16:creationId xmlns:a16="http://schemas.microsoft.com/office/drawing/2014/main" id="{47024A39-59FB-47C8-B298-A242327BC482}"/>
              </a:ext>
            </a:extLst>
          </p:cNvPr>
          <p:cNvSpPr/>
          <p:nvPr/>
        </p:nvSpPr>
        <p:spPr>
          <a:xfrm>
            <a:off x="1059180" y="1392663"/>
            <a:ext cx="4533703" cy="33919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Google Shape;193;p12">
            <a:extLst>
              <a:ext uri="{FF2B5EF4-FFF2-40B4-BE49-F238E27FC236}">
                <a16:creationId xmlns:a16="http://schemas.microsoft.com/office/drawing/2014/main" id="{DD1E68C4-6ADE-402B-AB47-843EFD61823B}"/>
              </a:ext>
            </a:extLst>
          </p:cNvPr>
          <p:cNvSpPr txBox="1">
            <a:spLocks/>
          </p:cNvSpPr>
          <p:nvPr/>
        </p:nvSpPr>
        <p:spPr>
          <a:xfrm>
            <a:off x="2347413" y="1278983"/>
            <a:ext cx="1124084" cy="44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TOPIC</a:t>
            </a:r>
          </a:p>
        </p:txBody>
      </p:sp>
      <p:sp>
        <p:nvSpPr>
          <p:cNvPr id="25" name="สี่เหลี่ยมผืนผ้า 23">
            <a:extLst>
              <a:ext uri="{FF2B5EF4-FFF2-40B4-BE49-F238E27FC236}">
                <a16:creationId xmlns:a16="http://schemas.microsoft.com/office/drawing/2014/main" id="{79A7C91C-4039-48AB-9F72-F00534144D8E}"/>
              </a:ext>
            </a:extLst>
          </p:cNvPr>
          <p:cNvSpPr/>
          <p:nvPr/>
        </p:nvSpPr>
        <p:spPr>
          <a:xfrm>
            <a:off x="1042581" y="3302166"/>
            <a:ext cx="4550302" cy="6437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สี่เหลี่ยมผืนผ้า 24">
            <a:extLst>
              <a:ext uri="{FF2B5EF4-FFF2-40B4-BE49-F238E27FC236}">
                <a16:creationId xmlns:a16="http://schemas.microsoft.com/office/drawing/2014/main" id="{F9380C75-306E-43FB-A8AA-81E3340BC24D}"/>
              </a:ext>
            </a:extLst>
          </p:cNvPr>
          <p:cNvSpPr/>
          <p:nvPr/>
        </p:nvSpPr>
        <p:spPr>
          <a:xfrm>
            <a:off x="172229" y="3302166"/>
            <a:ext cx="853753" cy="643732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3</a:t>
            </a:r>
            <a:endParaRPr lang="en-US" dirty="0"/>
          </a:p>
        </p:txBody>
      </p:sp>
      <p:sp>
        <p:nvSpPr>
          <p:cNvPr id="37" name="Google Shape;193;p12">
            <a:extLst>
              <a:ext uri="{FF2B5EF4-FFF2-40B4-BE49-F238E27FC236}">
                <a16:creationId xmlns:a16="http://schemas.microsoft.com/office/drawing/2014/main" id="{218AA745-CFEF-4D86-8DC4-E8A6F9F9323C}"/>
              </a:ext>
            </a:extLst>
          </p:cNvPr>
          <p:cNvSpPr txBox="1">
            <a:spLocks/>
          </p:cNvSpPr>
          <p:nvPr/>
        </p:nvSpPr>
        <p:spPr>
          <a:xfrm>
            <a:off x="1025982" y="2626696"/>
            <a:ext cx="4507818" cy="7939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การประมวลผล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NDVI</a:t>
            </a:r>
            <a:r>
              <a:rPr lang="th-TH" sz="16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(Normalized difference vegetation index)</a:t>
            </a:r>
          </a:p>
        </p:txBody>
      </p:sp>
      <p:sp>
        <p:nvSpPr>
          <p:cNvPr id="39" name="Google Shape;193;p12">
            <a:extLst>
              <a:ext uri="{FF2B5EF4-FFF2-40B4-BE49-F238E27FC236}">
                <a16:creationId xmlns:a16="http://schemas.microsoft.com/office/drawing/2014/main" id="{DC89CF95-903B-4B88-96C3-80A751F9D2E3}"/>
              </a:ext>
            </a:extLst>
          </p:cNvPr>
          <p:cNvSpPr txBox="1">
            <a:spLocks/>
          </p:cNvSpPr>
          <p:nvPr/>
        </p:nvSpPr>
        <p:spPr>
          <a:xfrm>
            <a:off x="1098218" y="3372987"/>
            <a:ext cx="4207220" cy="79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th-TH" sz="16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การประมวลผล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NDWI</a:t>
            </a:r>
            <a:r>
              <a:rPr lang="th-TH" sz="16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(Normalized difference Water index)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9E3638-3AF6-493B-8A87-8FCDF735AA35}"/>
              </a:ext>
            </a:extLst>
          </p:cNvPr>
          <p:cNvSpPr txBox="1"/>
          <p:nvPr/>
        </p:nvSpPr>
        <p:spPr>
          <a:xfrm>
            <a:off x="68580" y="730316"/>
            <a:ext cx="8447760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tabLst/>
              <a:defRPr/>
            </a:pPr>
            <a:r>
              <a:rPr lang="en-US" sz="1600" b="1" dirty="0" err="1">
                <a:solidFill>
                  <a:srgbClr val="263248"/>
                </a:solidFill>
                <a:latin typeface="Roboto Condensed Light"/>
                <a:ea typeface="Roboto Condensed Light"/>
                <a:sym typeface="Roboto Condensed Light"/>
              </a:rPr>
              <a:t>Colab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 Condensed Light"/>
                <a:ea typeface="Roboto Condensed Light"/>
                <a:sym typeface="Roboto Condensed Light"/>
              </a:rPr>
              <a:t> : 03-Sen1-process.ipynb</a:t>
            </a:r>
          </a:p>
          <a:p>
            <a:pPr marL="101600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 Condensed Light"/>
                <a:ea typeface="Roboto Condensed Light"/>
                <a:sym typeface="Roboto Condensed Light"/>
              </a:rPr>
              <a:t>https://colab.research.google.com/drive/1Y9bY1aKF35OWofeQ4Hj7sr12SEHoMbNI?usp=sharing</a:t>
            </a:r>
          </a:p>
        </p:txBody>
      </p:sp>
    </p:spTree>
    <p:extLst>
      <p:ext uri="{BB962C8B-B14F-4D97-AF65-F5344CB8AC3E}">
        <p14:creationId xmlns:p14="http://schemas.microsoft.com/office/powerpoint/2010/main" val="2066632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A4D35D-E378-4FC1-AA85-33EE8D12B77F}"/>
              </a:ext>
            </a:extLst>
          </p:cNvPr>
          <p:cNvSpPr/>
          <p:nvPr/>
        </p:nvSpPr>
        <p:spPr>
          <a:xfrm>
            <a:off x="3198185" y="1655021"/>
            <a:ext cx="3008671" cy="18334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364F17-DB91-4C98-8F26-3D27DE45EAA1}"/>
              </a:ext>
            </a:extLst>
          </p:cNvPr>
          <p:cNvSpPr/>
          <p:nvPr/>
        </p:nvSpPr>
        <p:spPr>
          <a:xfrm>
            <a:off x="1943072" y="1655328"/>
            <a:ext cx="525780" cy="1833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A74787-E30E-409F-9D22-9B4068EDF477}"/>
              </a:ext>
            </a:extLst>
          </p:cNvPr>
          <p:cNvSpPr/>
          <p:nvPr/>
        </p:nvSpPr>
        <p:spPr>
          <a:xfrm>
            <a:off x="2257580" y="1655328"/>
            <a:ext cx="316260" cy="183345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5809FE-0664-44EA-95D1-40504266226F}"/>
              </a:ext>
            </a:extLst>
          </p:cNvPr>
          <p:cNvSpPr/>
          <p:nvPr/>
        </p:nvSpPr>
        <p:spPr>
          <a:xfrm>
            <a:off x="2584770" y="1655021"/>
            <a:ext cx="6269642" cy="18334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3" name="Google Shape;503;p34"/>
          <p:cNvSpPr txBox="1">
            <a:spLocks noGrp="1"/>
          </p:cNvSpPr>
          <p:nvPr>
            <p:ph type="ctrTitle" idx="4294967295"/>
          </p:nvPr>
        </p:nvSpPr>
        <p:spPr>
          <a:xfrm>
            <a:off x="2524503" y="1820806"/>
            <a:ext cx="6383942" cy="16029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5"/>
                </a:solidFill>
              </a:rPr>
              <a:t>THANK </a:t>
            </a:r>
            <a:r>
              <a:rPr lang="en-US" sz="4800" dirty="0">
                <a:solidFill>
                  <a:schemeClr val="accent5"/>
                </a:solidFill>
              </a:rPr>
              <a:t>YOU</a:t>
            </a:r>
            <a:br>
              <a:rPr lang="en-US" sz="4800" dirty="0">
                <a:solidFill>
                  <a:schemeClr val="accent5"/>
                </a:solidFill>
              </a:rPr>
            </a:br>
            <a:r>
              <a:rPr lang="en" sz="4800" dirty="0">
                <a:solidFill>
                  <a:schemeClr val="accent5"/>
                </a:solidFill>
              </a:rPr>
              <a:t> FOR </a:t>
            </a:r>
            <a:r>
              <a:rPr lang="en-US" sz="4800" dirty="0">
                <a:solidFill>
                  <a:schemeClr val="accent5"/>
                </a:solidFill>
              </a:rPr>
              <a:t>YOUR </a:t>
            </a:r>
            <a:r>
              <a:rPr lang="en" sz="4800" dirty="0">
                <a:solidFill>
                  <a:schemeClr val="accent5"/>
                </a:solidFill>
              </a:rPr>
              <a:t>ATTENTION</a:t>
            </a:r>
            <a:endParaRPr sz="4800" dirty="0">
              <a:solidFill>
                <a:schemeClr val="accent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4C932-9AA8-46BB-A963-FB45692C1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42" y="1754518"/>
            <a:ext cx="1669204" cy="166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4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C6F26-F76B-4CA7-B760-A3CF98483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46" y="392574"/>
            <a:ext cx="6476664" cy="766200"/>
          </a:xfrm>
        </p:spPr>
        <p:txBody>
          <a:bodyPr/>
          <a:lstStyle/>
          <a:p>
            <a:r>
              <a:rPr lang="en-US" dirty="0"/>
              <a:t>Create Shortcut of “</a:t>
            </a:r>
            <a:r>
              <a:rPr lang="en-US" sz="2000" b="1" dirty="0" err="1"/>
              <a:t>openrs</a:t>
            </a:r>
            <a:r>
              <a:rPr lang="en-US" sz="2000" b="1" dirty="0"/>
              <a:t>-data”  </a:t>
            </a:r>
            <a:r>
              <a:rPr lang="en-US" dirty="0"/>
              <a:t>to My Google Drive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ED6C7-59CA-4A19-8C10-E7AD26082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85" y="1281283"/>
            <a:ext cx="8010169" cy="2477421"/>
          </a:xfrm>
        </p:spPr>
        <p:txBody>
          <a:bodyPr/>
          <a:lstStyle/>
          <a:p>
            <a:r>
              <a:rPr lang="en-US" sz="1600" b="1" dirty="0"/>
              <a:t>Folder : </a:t>
            </a:r>
            <a:r>
              <a:rPr lang="en-US" sz="1600" b="1" dirty="0" err="1"/>
              <a:t>openrs</a:t>
            </a:r>
            <a:r>
              <a:rPr lang="en-US" sz="1600" b="1" dirty="0"/>
              <a:t>-data</a:t>
            </a:r>
            <a:r>
              <a:rPr lang="en-US" sz="1600" dirty="0"/>
              <a:t> </a:t>
            </a:r>
          </a:p>
          <a:p>
            <a:pPr marL="101600" indent="0">
              <a:buNone/>
            </a:pPr>
            <a:r>
              <a:rPr lang="en-US" sz="1600" dirty="0"/>
              <a:t>https://drive.google.com/drive/u/1/folders/1KN5F-KCt_xo25XN1_AlmZRI4TkEE6ndP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4D35F0-DC60-40DA-9EBF-7F546BCBFF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416A35-84BE-4104-843F-1EE040504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75" y="2195775"/>
            <a:ext cx="3529674" cy="27298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50362D-9002-452C-9A18-270DCCE77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550" y="2338687"/>
            <a:ext cx="2317749" cy="241223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83B8C7A-5396-46F5-8A49-4C3678FD8F5E}"/>
              </a:ext>
            </a:extLst>
          </p:cNvPr>
          <p:cNvSpPr/>
          <p:nvPr/>
        </p:nvSpPr>
        <p:spPr>
          <a:xfrm>
            <a:off x="2274748" y="3081131"/>
            <a:ext cx="1217200" cy="218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18F528-B9E7-4F28-BC6A-C136A662F7CD}"/>
              </a:ext>
            </a:extLst>
          </p:cNvPr>
          <p:cNvSpPr/>
          <p:nvPr/>
        </p:nvSpPr>
        <p:spPr>
          <a:xfrm>
            <a:off x="6594958" y="4336377"/>
            <a:ext cx="932277" cy="3082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6C4A88-7ED7-480E-9BC2-D1427658150C}"/>
              </a:ext>
            </a:extLst>
          </p:cNvPr>
          <p:cNvSpPr/>
          <p:nvPr/>
        </p:nvSpPr>
        <p:spPr>
          <a:xfrm>
            <a:off x="5300251" y="2994745"/>
            <a:ext cx="2317749" cy="3580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5AE66C7-DA30-4C85-A865-B146CB5C0357}"/>
              </a:ext>
            </a:extLst>
          </p:cNvPr>
          <p:cNvCxnSpPr/>
          <p:nvPr/>
        </p:nvCxnSpPr>
        <p:spPr>
          <a:xfrm>
            <a:off x="4313583" y="3352800"/>
            <a:ext cx="695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503E33E-672E-4DD9-963A-AF83D248ED6C}"/>
              </a:ext>
            </a:extLst>
          </p:cNvPr>
          <p:cNvSpPr txBox="1"/>
          <p:nvPr/>
        </p:nvSpPr>
        <p:spPr>
          <a:xfrm>
            <a:off x="3518154" y="2623930"/>
            <a:ext cx="284052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9B5C21-07EB-45AF-8117-B8DBB3665827}"/>
              </a:ext>
            </a:extLst>
          </p:cNvPr>
          <p:cNvSpPr/>
          <p:nvPr/>
        </p:nvSpPr>
        <p:spPr>
          <a:xfrm>
            <a:off x="6575080" y="4328293"/>
            <a:ext cx="932277" cy="3082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8337D6-A9B7-43A1-9BC7-387C222E6CBD}"/>
              </a:ext>
            </a:extLst>
          </p:cNvPr>
          <p:cNvSpPr txBox="1"/>
          <p:nvPr/>
        </p:nvSpPr>
        <p:spPr>
          <a:xfrm>
            <a:off x="7816202" y="2840856"/>
            <a:ext cx="284052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76FF98-F52D-4747-892A-CBC739025942}"/>
              </a:ext>
            </a:extLst>
          </p:cNvPr>
          <p:cNvSpPr txBox="1"/>
          <p:nvPr/>
        </p:nvSpPr>
        <p:spPr>
          <a:xfrm>
            <a:off x="7315673" y="3906091"/>
            <a:ext cx="284052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2617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760D1-FBD8-4527-B92C-6CFDBFB89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2A6C9-DE25-4C83-BD65-BAB6979E5C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85CB49-551B-487A-B589-157D917D2BB3}"/>
              </a:ext>
            </a:extLst>
          </p:cNvPr>
          <p:cNvSpPr txBox="1"/>
          <p:nvPr/>
        </p:nvSpPr>
        <p:spPr>
          <a:xfrm>
            <a:off x="0" y="1467172"/>
            <a:ext cx="8447760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 Condensed Light"/>
                <a:ea typeface="Roboto Condensed Light"/>
                <a:sym typeface="Roboto Condensed Light"/>
              </a:rPr>
              <a:t>OPEN : 00-tutorial-googlge-colab.ipynb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 Condensed Light"/>
                <a:ea typeface="Roboto Condensed Light"/>
                <a:sym typeface="Roboto Condensed Light"/>
              </a:rPr>
              <a:t> </a:t>
            </a:r>
          </a:p>
          <a:p>
            <a:pPr marL="1016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 Condensed Light"/>
                <a:ea typeface="Roboto Condensed Light"/>
                <a:sym typeface="Roboto Condensed Light"/>
              </a:rPr>
              <a:t>https://colab.research.google.com/drive/1xEOG9WHVO9SkxmbE87aKXLdajat4oOxM?usp=sharing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CC6E83-73BD-4828-B1C8-750E1CF6C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5"/>
          <a:stretch/>
        </p:blipFill>
        <p:spPr>
          <a:xfrm>
            <a:off x="344785" y="2246020"/>
            <a:ext cx="3670623" cy="27060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BEA3A1-2241-444A-9C82-DDF79BEC44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804"/>
          <a:stretch/>
        </p:blipFill>
        <p:spPr>
          <a:xfrm>
            <a:off x="5128594" y="2289008"/>
            <a:ext cx="2738075" cy="246191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0F1B657-2647-4751-BA7C-0B5BB6F5F033}"/>
              </a:ext>
            </a:extLst>
          </p:cNvPr>
          <p:cNvSpPr/>
          <p:nvPr/>
        </p:nvSpPr>
        <p:spPr>
          <a:xfrm>
            <a:off x="668731" y="2353090"/>
            <a:ext cx="245669" cy="218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D2EC9-2016-4682-9C5D-87CEEF10AE89}"/>
              </a:ext>
            </a:extLst>
          </p:cNvPr>
          <p:cNvSpPr/>
          <p:nvPr/>
        </p:nvSpPr>
        <p:spPr>
          <a:xfrm>
            <a:off x="5395635" y="3717236"/>
            <a:ext cx="1217200" cy="218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7C8834-8649-4BDB-8ECA-B613D75CF70B}"/>
              </a:ext>
            </a:extLst>
          </p:cNvPr>
          <p:cNvCxnSpPr/>
          <p:nvPr/>
        </p:nvCxnSpPr>
        <p:spPr>
          <a:xfrm>
            <a:off x="4313583" y="3352800"/>
            <a:ext cx="695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5937676-6D9F-4CA4-9587-A3486EA0E661}"/>
              </a:ext>
            </a:extLst>
          </p:cNvPr>
          <p:cNvSpPr txBox="1"/>
          <p:nvPr/>
        </p:nvSpPr>
        <p:spPr>
          <a:xfrm>
            <a:off x="993279" y="2674645"/>
            <a:ext cx="284052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1EF9AF-FBA1-4F37-B562-1EBB16974006}"/>
              </a:ext>
            </a:extLst>
          </p:cNvPr>
          <p:cNvSpPr txBox="1"/>
          <p:nvPr/>
        </p:nvSpPr>
        <p:spPr>
          <a:xfrm>
            <a:off x="6612835" y="3329401"/>
            <a:ext cx="284052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102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78946-5E78-4E47-80F6-93D04FD87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21" y="395790"/>
            <a:ext cx="5258400" cy="766200"/>
          </a:xfrm>
        </p:spPr>
        <p:txBody>
          <a:bodyPr/>
          <a:lstStyle/>
          <a:p>
            <a:r>
              <a:rPr lang="en-US" dirty="0"/>
              <a:t>How to use (2)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5F328-9A74-4135-A186-FD4B80773D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2CFA6C-75B8-4C50-8BF8-3EB5C4405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37" y="1532733"/>
            <a:ext cx="3583492" cy="288476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6100EC9-8A2F-40B4-8B8F-8055AAA4DF68}"/>
              </a:ext>
            </a:extLst>
          </p:cNvPr>
          <p:cNvSpPr/>
          <p:nvPr/>
        </p:nvSpPr>
        <p:spPr>
          <a:xfrm>
            <a:off x="459200" y="2716698"/>
            <a:ext cx="263043" cy="198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D23C4F5-DD09-4AB1-8FA0-7A74BB2173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899"/>
          <a:stretch/>
        </p:blipFill>
        <p:spPr>
          <a:xfrm>
            <a:off x="4147796" y="736818"/>
            <a:ext cx="3849757" cy="135104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44C9DFA-6A68-40A8-9E5F-31B0AD787589}"/>
              </a:ext>
            </a:extLst>
          </p:cNvPr>
          <p:cNvSpPr/>
          <p:nvPr/>
        </p:nvSpPr>
        <p:spPr>
          <a:xfrm>
            <a:off x="5659030" y="1416329"/>
            <a:ext cx="2338523" cy="2517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BBD331-206F-4D28-9C2F-4BB1BBD88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236" y="2219741"/>
            <a:ext cx="1615528" cy="20187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63719B3-4663-4E87-B5B0-B67D5068B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0075" y="2063577"/>
            <a:ext cx="1212281" cy="23539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9C6ECC-0ED4-4A1A-93B7-1BB956DEAB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732" y="2421050"/>
            <a:ext cx="2613474" cy="131232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71F512B-6987-4686-8DDD-63C3756913BB}"/>
              </a:ext>
            </a:extLst>
          </p:cNvPr>
          <p:cNvSpPr/>
          <p:nvPr/>
        </p:nvSpPr>
        <p:spPr>
          <a:xfrm>
            <a:off x="6669240" y="3176096"/>
            <a:ext cx="1582840" cy="2827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FF2EE5C-A17A-4172-BCED-8118744AB050}"/>
              </a:ext>
            </a:extLst>
          </p:cNvPr>
          <p:cNvSpPr/>
          <p:nvPr/>
        </p:nvSpPr>
        <p:spPr>
          <a:xfrm>
            <a:off x="3841431" y="3077210"/>
            <a:ext cx="1110266" cy="2827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89B086D-0E95-4C71-A276-20355C5110A3}"/>
              </a:ext>
            </a:extLst>
          </p:cNvPr>
          <p:cNvSpPr/>
          <p:nvPr/>
        </p:nvSpPr>
        <p:spPr>
          <a:xfrm>
            <a:off x="6184533" y="4131092"/>
            <a:ext cx="348789" cy="2222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134418-9E57-4B34-B611-1C2861DD23B8}"/>
              </a:ext>
            </a:extLst>
          </p:cNvPr>
          <p:cNvSpPr txBox="1"/>
          <p:nvPr/>
        </p:nvSpPr>
        <p:spPr>
          <a:xfrm>
            <a:off x="91730" y="2408921"/>
            <a:ext cx="284052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4C7B8E-D1C8-4871-9AA9-6FF8F050207A}"/>
              </a:ext>
            </a:extLst>
          </p:cNvPr>
          <p:cNvSpPr txBox="1"/>
          <p:nvPr/>
        </p:nvSpPr>
        <p:spPr>
          <a:xfrm>
            <a:off x="4469884" y="2716698"/>
            <a:ext cx="284052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2E34D09-E77A-4DF6-9D2C-D63CFAFD1C5F}"/>
              </a:ext>
            </a:extLst>
          </p:cNvPr>
          <p:cNvSpPr txBox="1"/>
          <p:nvPr/>
        </p:nvSpPr>
        <p:spPr>
          <a:xfrm>
            <a:off x="7377885" y="1025518"/>
            <a:ext cx="284052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977E94-C738-427D-B6E6-C797F798E8D1}"/>
              </a:ext>
            </a:extLst>
          </p:cNvPr>
          <p:cNvSpPr txBox="1"/>
          <p:nvPr/>
        </p:nvSpPr>
        <p:spPr>
          <a:xfrm>
            <a:off x="6658482" y="3930693"/>
            <a:ext cx="284052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DA097ED-EFEA-4910-A377-949302D2B0A2}"/>
              </a:ext>
            </a:extLst>
          </p:cNvPr>
          <p:cNvSpPr txBox="1"/>
          <p:nvPr/>
        </p:nvSpPr>
        <p:spPr>
          <a:xfrm>
            <a:off x="7818014" y="3579482"/>
            <a:ext cx="1189749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  <a:r>
              <a:rPr lang="en-US" dirty="0"/>
              <a:t> Copy code</a:t>
            </a:r>
          </a:p>
        </p:txBody>
      </p:sp>
    </p:spTree>
    <p:extLst>
      <p:ext uri="{BB962C8B-B14F-4D97-AF65-F5344CB8AC3E}">
        <p14:creationId xmlns:p14="http://schemas.microsoft.com/office/powerpoint/2010/main" val="4288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34F43-F20E-4F79-9BE9-18AE95CD2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(3)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B1BBD9-0111-4307-B5E9-0275305C72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51542E-3206-4634-B4B4-80C9C91A7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536016"/>
            <a:ext cx="3762948" cy="1321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E33B08-2B00-45F6-8006-18D1C778E5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477"/>
          <a:stretch/>
        </p:blipFill>
        <p:spPr>
          <a:xfrm>
            <a:off x="501512" y="3675166"/>
            <a:ext cx="4150001" cy="9613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36E44F-026A-4E8B-B2AA-AF18BAE8DA8D}"/>
              </a:ext>
            </a:extLst>
          </p:cNvPr>
          <p:cNvSpPr txBox="1"/>
          <p:nvPr/>
        </p:nvSpPr>
        <p:spPr>
          <a:xfrm>
            <a:off x="3703247" y="2353684"/>
            <a:ext cx="1617751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1 </a:t>
            </a:r>
            <a:r>
              <a:rPr lang="en-US" dirty="0"/>
              <a:t>Paste and Enter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AB8ACD-43C6-4B35-8C76-F485907216DE}"/>
              </a:ext>
            </a:extLst>
          </p:cNvPr>
          <p:cNvSpPr/>
          <p:nvPr/>
        </p:nvSpPr>
        <p:spPr>
          <a:xfrm>
            <a:off x="892911" y="2430389"/>
            <a:ext cx="2671924" cy="2827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ACA48E-C6C5-4482-A848-F54DC292816F}"/>
              </a:ext>
            </a:extLst>
          </p:cNvPr>
          <p:cNvSpPr/>
          <p:nvPr/>
        </p:nvSpPr>
        <p:spPr>
          <a:xfrm>
            <a:off x="814275" y="4279067"/>
            <a:ext cx="1902421" cy="2827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1EDB08-9685-41C1-8E3C-D42CBD932D7F}"/>
              </a:ext>
            </a:extLst>
          </p:cNvPr>
          <p:cNvSpPr txBox="1"/>
          <p:nvPr/>
        </p:nvSpPr>
        <p:spPr>
          <a:xfrm>
            <a:off x="3008080" y="4407899"/>
            <a:ext cx="721672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568D46B-A7C2-46ED-8E08-992AFF5AA61A}"/>
              </a:ext>
            </a:extLst>
          </p:cNvPr>
          <p:cNvCxnSpPr>
            <a:cxnSpLocks/>
          </p:cNvCxnSpPr>
          <p:nvPr/>
        </p:nvCxnSpPr>
        <p:spPr>
          <a:xfrm>
            <a:off x="2368826" y="3008243"/>
            <a:ext cx="0" cy="666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34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C873A-C1DF-4E6E-AF5E-E3C2B399F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91" y="392575"/>
            <a:ext cx="6189500" cy="766200"/>
          </a:xfrm>
        </p:spPr>
        <p:txBody>
          <a:bodyPr/>
          <a:lstStyle/>
          <a:p>
            <a:r>
              <a:rPr lang="en-US" dirty="0"/>
              <a:t>Verify "</a:t>
            </a:r>
            <a:r>
              <a:rPr lang="en-US" dirty="0" err="1"/>
              <a:t>openrs</a:t>
            </a:r>
            <a:r>
              <a:rPr lang="en-US" dirty="0"/>
              <a:t>-data” is exists in  directory on google drive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2E90B-B590-4168-A64C-9C3335E583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5F8CF1-2769-4E2E-801E-BC8704AD11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51"/>
          <a:stretch/>
        </p:blipFill>
        <p:spPr>
          <a:xfrm>
            <a:off x="1169492" y="1457370"/>
            <a:ext cx="5655378" cy="36248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DF32EF8-0C91-4474-8658-8C17C4356DD8}"/>
              </a:ext>
            </a:extLst>
          </p:cNvPr>
          <p:cNvSpPr/>
          <p:nvPr/>
        </p:nvSpPr>
        <p:spPr>
          <a:xfrm>
            <a:off x="1788675" y="3544957"/>
            <a:ext cx="1709899" cy="69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E97D43-30C8-49C2-A68C-6D20DB666838}"/>
              </a:ext>
            </a:extLst>
          </p:cNvPr>
          <p:cNvSpPr/>
          <p:nvPr/>
        </p:nvSpPr>
        <p:spPr>
          <a:xfrm>
            <a:off x="1788675" y="2829338"/>
            <a:ext cx="1524368" cy="549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41B6F9-400C-4A05-9511-3BCB2D0E1C71}"/>
              </a:ext>
            </a:extLst>
          </p:cNvPr>
          <p:cNvSpPr/>
          <p:nvPr/>
        </p:nvSpPr>
        <p:spPr>
          <a:xfrm>
            <a:off x="1641658" y="3313044"/>
            <a:ext cx="988899" cy="2904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AD2AF5-69A2-489D-8C28-054FC223D9F7}"/>
              </a:ext>
            </a:extLst>
          </p:cNvPr>
          <p:cNvSpPr/>
          <p:nvPr/>
        </p:nvSpPr>
        <p:spPr>
          <a:xfrm>
            <a:off x="3678373" y="4050640"/>
            <a:ext cx="3293514" cy="9271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43305F-2257-4522-AA90-82EB22F1F843}"/>
              </a:ext>
            </a:extLst>
          </p:cNvPr>
          <p:cNvSpPr txBox="1"/>
          <p:nvPr/>
        </p:nvSpPr>
        <p:spPr>
          <a:xfrm>
            <a:off x="6317931" y="3638397"/>
            <a:ext cx="116089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Run this cell</a:t>
            </a:r>
          </a:p>
        </p:txBody>
      </p:sp>
    </p:spTree>
    <p:extLst>
      <p:ext uri="{BB962C8B-B14F-4D97-AF65-F5344CB8AC3E}">
        <p14:creationId xmlns:p14="http://schemas.microsoft.com/office/powerpoint/2010/main" val="55362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4018B66-E507-48EC-8059-3A26317E3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5" y="398596"/>
            <a:ext cx="5258400" cy="766200"/>
          </a:xfrm>
        </p:spPr>
        <p:txBody>
          <a:bodyPr/>
          <a:lstStyle/>
          <a:p>
            <a:r>
              <a:rPr lang="en-US" sz="3600" dirty="0"/>
              <a:t>29OCT2020 : TOPIC 1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C47AE5ED-D7DF-4089-AC28-E18E151635B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662910" y="1695449"/>
            <a:ext cx="5818179" cy="1334126"/>
          </a:xfrm>
        </p:spPr>
        <p:txBody>
          <a:bodyPr/>
          <a:lstStyle/>
          <a:p>
            <a:pPr marL="342900" indent="-342900">
              <a:buClr>
                <a:schemeClr val="dk1"/>
              </a:buClr>
              <a:buSzPts val="1100"/>
            </a:pPr>
            <a:r>
              <a:rPr lang="th-TH" sz="28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การใช้งาน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Python,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Rasterio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,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Sentinelsat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th-TH" sz="28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สำหรับการเข้าถึงข้อมูล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Open Remote Sensing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FEFFCDB-2F10-463B-B2A5-1F3246571B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Oval 28">
            <a:extLst>
              <a:ext uri="{FF2B5EF4-FFF2-40B4-BE49-F238E27FC236}">
                <a16:creationId xmlns:a16="http://schemas.microsoft.com/office/drawing/2014/main" id="{0E5FC224-1B81-448B-97F4-4DE1650BD51C}"/>
              </a:ext>
            </a:extLst>
          </p:cNvPr>
          <p:cNvSpPr/>
          <p:nvPr/>
        </p:nvSpPr>
        <p:spPr>
          <a:xfrm>
            <a:off x="4514870" y="3012017"/>
            <a:ext cx="1245385" cy="1245385"/>
          </a:xfrm>
          <a:prstGeom prst="ellips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A95AD772-C601-40F3-A695-498CBD82C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025" y="3272942"/>
            <a:ext cx="853074" cy="853074"/>
          </a:xfrm>
          <a:prstGeom prst="rect">
            <a:avLst/>
          </a:prstGeom>
        </p:spPr>
      </p:pic>
      <p:pic>
        <p:nvPicPr>
          <p:cNvPr id="5122" name="Picture 2" descr="คำสั่งขึ้นบรรทัดใหม่ (\n) ในภาษาโปรแกรม Python (ไพธอน) - สอน PHP  สอนทำเว็บด้วย Joomla ระบบ CRM บทความ Hosting">
            <a:extLst>
              <a:ext uri="{FF2B5EF4-FFF2-40B4-BE49-F238E27FC236}">
                <a16:creationId xmlns:a16="http://schemas.microsoft.com/office/drawing/2014/main" id="{DD19DA78-4336-4002-A9DA-9EAB19BF5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185" y="2965456"/>
            <a:ext cx="1351684" cy="135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797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21;p14">
            <a:extLst>
              <a:ext uri="{FF2B5EF4-FFF2-40B4-BE49-F238E27FC236}">
                <a16:creationId xmlns:a16="http://schemas.microsoft.com/office/drawing/2014/main" id="{1BD21E12-0FCA-4570-B834-40B83F8E505C}"/>
              </a:ext>
            </a:extLst>
          </p:cNvPr>
          <p:cNvSpPr txBox="1">
            <a:spLocks/>
          </p:cNvSpPr>
          <p:nvPr/>
        </p:nvSpPr>
        <p:spPr>
          <a:xfrm>
            <a:off x="68580" y="114300"/>
            <a:ext cx="2224614" cy="4722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 err="1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xxxxxxxxxx</a:t>
            </a:r>
            <a:endParaRPr lang="en-US" sz="2000" b="1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483" name="Google Shape;192;p12">
            <a:extLst>
              <a:ext uri="{FF2B5EF4-FFF2-40B4-BE49-F238E27FC236}">
                <a16:creationId xmlns:a16="http://schemas.microsoft.com/office/drawing/2014/main" id="{34609B20-EBDC-43DC-8281-F3EA3B97529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Google Shape;221;p14">
            <a:extLst>
              <a:ext uri="{FF2B5EF4-FFF2-40B4-BE49-F238E27FC236}">
                <a16:creationId xmlns:a16="http://schemas.microsoft.com/office/drawing/2014/main" id="{B02AFB23-1ABA-44C0-BC47-24F6E543F6D0}"/>
              </a:ext>
            </a:extLst>
          </p:cNvPr>
          <p:cNvSpPr txBox="1">
            <a:spLocks/>
          </p:cNvSpPr>
          <p:nvPr/>
        </p:nvSpPr>
        <p:spPr>
          <a:xfrm>
            <a:off x="68580" y="114300"/>
            <a:ext cx="2224614" cy="4722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 err="1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xxxxxxxxxx</a:t>
            </a:r>
            <a:endParaRPr lang="en-US" sz="2000" b="1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A77D5705-48A5-4FD8-9664-59E8C93A5FD5}"/>
              </a:ext>
            </a:extLst>
          </p:cNvPr>
          <p:cNvSpPr/>
          <p:nvPr/>
        </p:nvSpPr>
        <p:spPr>
          <a:xfrm>
            <a:off x="0" y="0"/>
            <a:ext cx="2224614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221;p14">
            <a:extLst>
              <a:ext uri="{FF2B5EF4-FFF2-40B4-BE49-F238E27FC236}">
                <a16:creationId xmlns:a16="http://schemas.microsoft.com/office/drawing/2014/main" id="{F8483223-C824-4B27-A92C-B365308D6843}"/>
              </a:ext>
            </a:extLst>
          </p:cNvPr>
          <p:cNvSpPr txBox="1">
            <a:spLocks/>
          </p:cNvSpPr>
          <p:nvPr/>
        </p:nvSpPr>
        <p:spPr>
          <a:xfrm>
            <a:off x="-137373" y="-146917"/>
            <a:ext cx="2499360" cy="6667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sz="1500" b="1" dirty="0">
                <a:solidFill>
                  <a:schemeClr val="bg1"/>
                </a:solidFill>
                <a:latin typeface="TH Sarabun New" panose="020B0500040200020003" pitchFamily="34" charset="-34"/>
                <a:ea typeface="Roboto Condensed" panose="020B0604020202020204" charset="0"/>
                <a:cs typeface="TH Sarabun New" panose="020B0500040200020003" pitchFamily="34" charset="-34"/>
              </a:rPr>
              <a:t>การดาวโหลดข้อมูลด้วย </a:t>
            </a:r>
            <a:r>
              <a:rPr lang="en-US" sz="1500" b="1" dirty="0" err="1">
                <a:solidFill>
                  <a:schemeClr val="bg1"/>
                </a:solidFill>
                <a:latin typeface="TH Sarabun New" panose="020B0500040200020003" pitchFamily="34" charset="-34"/>
                <a:ea typeface="Roboto Condensed" panose="020B0604020202020204" charset="0"/>
                <a:cs typeface="TH Sarabun New" panose="020B0500040200020003" pitchFamily="34" charset="-34"/>
              </a:rPr>
              <a:t>SentinelSat</a:t>
            </a:r>
            <a:endParaRPr lang="en-US" sz="1500" b="1" dirty="0">
              <a:solidFill>
                <a:schemeClr val="bg1"/>
              </a:solidFill>
              <a:latin typeface="TH Sarabun New" panose="020B0500040200020003" pitchFamily="34" charset="-34"/>
              <a:ea typeface="Roboto Condensed" panose="020B0604020202020204" charset="0"/>
              <a:cs typeface="TH Sarabun New" panose="020B0500040200020003" pitchFamily="34" charset="-34"/>
            </a:endParaRPr>
          </a:p>
        </p:txBody>
      </p:sp>
      <p:sp>
        <p:nvSpPr>
          <p:cNvPr id="13" name="สี่เหลี่ยมผืนผ้า 23">
            <a:extLst>
              <a:ext uri="{FF2B5EF4-FFF2-40B4-BE49-F238E27FC236}">
                <a16:creationId xmlns:a16="http://schemas.microsoft.com/office/drawing/2014/main" id="{AFAC723C-481E-44E0-8778-CF78608E449B}"/>
              </a:ext>
            </a:extLst>
          </p:cNvPr>
          <p:cNvSpPr/>
          <p:nvPr/>
        </p:nvSpPr>
        <p:spPr>
          <a:xfrm>
            <a:off x="1204645" y="2688776"/>
            <a:ext cx="4550302" cy="6437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สี่เหลี่ยมผืนผ้า 24">
            <a:extLst>
              <a:ext uri="{FF2B5EF4-FFF2-40B4-BE49-F238E27FC236}">
                <a16:creationId xmlns:a16="http://schemas.microsoft.com/office/drawing/2014/main" id="{64D891DA-2CCF-444C-8070-DCAB100D3E56}"/>
              </a:ext>
            </a:extLst>
          </p:cNvPr>
          <p:cNvSpPr/>
          <p:nvPr/>
        </p:nvSpPr>
        <p:spPr>
          <a:xfrm>
            <a:off x="334293" y="2689488"/>
            <a:ext cx="853753" cy="643732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2</a:t>
            </a:r>
            <a:endParaRPr lang="en-US" dirty="0"/>
          </a:p>
        </p:txBody>
      </p:sp>
      <p:sp>
        <p:nvSpPr>
          <p:cNvPr id="15" name="สี่เหลี่ยมผืนผ้า 22">
            <a:extLst>
              <a:ext uri="{FF2B5EF4-FFF2-40B4-BE49-F238E27FC236}">
                <a16:creationId xmlns:a16="http://schemas.microsoft.com/office/drawing/2014/main" id="{4E3CF992-DEEF-4106-9D72-CB5AF663F5E9}"/>
              </a:ext>
            </a:extLst>
          </p:cNvPr>
          <p:cNvSpPr/>
          <p:nvPr/>
        </p:nvSpPr>
        <p:spPr>
          <a:xfrm>
            <a:off x="1204645" y="1920274"/>
            <a:ext cx="4550302" cy="66073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สี่เหลี่ยมผืนผ้า 21">
            <a:extLst>
              <a:ext uri="{FF2B5EF4-FFF2-40B4-BE49-F238E27FC236}">
                <a16:creationId xmlns:a16="http://schemas.microsoft.com/office/drawing/2014/main" id="{D045B77A-C319-498C-A210-47251F0B4A00}"/>
              </a:ext>
            </a:extLst>
          </p:cNvPr>
          <p:cNvSpPr/>
          <p:nvPr/>
        </p:nvSpPr>
        <p:spPr>
          <a:xfrm>
            <a:off x="335059" y="1921579"/>
            <a:ext cx="853753" cy="643733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1</a:t>
            </a:r>
            <a:endParaRPr lang="en-US" dirty="0"/>
          </a:p>
        </p:txBody>
      </p:sp>
      <p:sp>
        <p:nvSpPr>
          <p:cNvPr id="17" name="Google Shape;193;p12">
            <a:extLst>
              <a:ext uri="{FF2B5EF4-FFF2-40B4-BE49-F238E27FC236}">
                <a16:creationId xmlns:a16="http://schemas.microsoft.com/office/drawing/2014/main" id="{63D21AE0-BC04-48FB-9A61-DF2F34F7D480}"/>
              </a:ext>
            </a:extLst>
          </p:cNvPr>
          <p:cNvSpPr txBox="1">
            <a:spLocks/>
          </p:cNvSpPr>
          <p:nvPr/>
        </p:nvSpPr>
        <p:spPr>
          <a:xfrm>
            <a:off x="1230530" y="1955962"/>
            <a:ext cx="3997981" cy="7939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th-TH" sz="16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การนำเข้าพื้นที่เพื่อใช้ในการค้นหาภาพถ่าย</a:t>
            </a:r>
            <a:endParaRPr lang="en-US" sz="1600" b="1" dirty="0">
              <a:solidFill>
                <a:schemeClr val="tx1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Google Shape;193;p12">
            <a:extLst>
              <a:ext uri="{FF2B5EF4-FFF2-40B4-BE49-F238E27FC236}">
                <a16:creationId xmlns:a16="http://schemas.microsoft.com/office/drawing/2014/main" id="{5F07835F-2FF9-4EB4-A1C7-30776CF44F6F}"/>
              </a:ext>
            </a:extLst>
          </p:cNvPr>
          <p:cNvSpPr txBox="1">
            <a:spLocks/>
          </p:cNvSpPr>
          <p:nvPr/>
        </p:nvSpPr>
        <p:spPr>
          <a:xfrm>
            <a:off x="1284509" y="2649459"/>
            <a:ext cx="4207220" cy="79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th-TH" sz="16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การเชื่อมต่อไปยัง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Copernicus Open Access Hub </a:t>
            </a:r>
            <a:r>
              <a:rPr lang="th-TH" sz="16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ด้วย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Python</a:t>
            </a:r>
            <a:r>
              <a:rPr lang="th-TH" sz="16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Sentinel API</a:t>
            </a:r>
          </a:p>
        </p:txBody>
      </p:sp>
      <p:sp>
        <p:nvSpPr>
          <p:cNvPr id="22" name="สี่เหลี่ยมผืนผ้า 18">
            <a:extLst>
              <a:ext uri="{FF2B5EF4-FFF2-40B4-BE49-F238E27FC236}">
                <a16:creationId xmlns:a16="http://schemas.microsoft.com/office/drawing/2014/main" id="{4F6A8E58-AA2A-406C-AD41-B2ACABC47EF5}"/>
              </a:ext>
            </a:extLst>
          </p:cNvPr>
          <p:cNvSpPr/>
          <p:nvPr/>
        </p:nvSpPr>
        <p:spPr>
          <a:xfrm>
            <a:off x="350892" y="1516177"/>
            <a:ext cx="853753" cy="3391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สี่เหลี่ยมผืนผ้า 19">
            <a:extLst>
              <a:ext uri="{FF2B5EF4-FFF2-40B4-BE49-F238E27FC236}">
                <a16:creationId xmlns:a16="http://schemas.microsoft.com/office/drawing/2014/main" id="{2AB51212-794F-4420-BA16-7E6C305AE852}"/>
              </a:ext>
            </a:extLst>
          </p:cNvPr>
          <p:cNvSpPr/>
          <p:nvPr/>
        </p:nvSpPr>
        <p:spPr>
          <a:xfrm>
            <a:off x="1204645" y="1515902"/>
            <a:ext cx="4533703" cy="33919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Google Shape;193;p12">
            <a:extLst>
              <a:ext uri="{FF2B5EF4-FFF2-40B4-BE49-F238E27FC236}">
                <a16:creationId xmlns:a16="http://schemas.microsoft.com/office/drawing/2014/main" id="{98FE90A4-9DCA-4196-861C-6B17FC7C88F3}"/>
              </a:ext>
            </a:extLst>
          </p:cNvPr>
          <p:cNvSpPr txBox="1">
            <a:spLocks/>
          </p:cNvSpPr>
          <p:nvPr/>
        </p:nvSpPr>
        <p:spPr>
          <a:xfrm>
            <a:off x="215727" y="1396299"/>
            <a:ext cx="1124084" cy="44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Step</a:t>
            </a:r>
          </a:p>
        </p:txBody>
      </p:sp>
      <p:sp>
        <p:nvSpPr>
          <p:cNvPr id="28" name="Google Shape;193;p12">
            <a:extLst>
              <a:ext uri="{FF2B5EF4-FFF2-40B4-BE49-F238E27FC236}">
                <a16:creationId xmlns:a16="http://schemas.microsoft.com/office/drawing/2014/main" id="{FB3010F4-3AFA-4CF5-B5BF-0C2287D68BA6}"/>
              </a:ext>
            </a:extLst>
          </p:cNvPr>
          <p:cNvSpPr txBox="1">
            <a:spLocks/>
          </p:cNvSpPr>
          <p:nvPr/>
        </p:nvSpPr>
        <p:spPr>
          <a:xfrm>
            <a:off x="2772098" y="1396781"/>
            <a:ext cx="1124084" cy="44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TOPIC</a:t>
            </a:r>
          </a:p>
        </p:txBody>
      </p:sp>
      <p:sp>
        <p:nvSpPr>
          <p:cNvPr id="35" name="สี่เหลี่ยมผืนผ้า 23">
            <a:extLst>
              <a:ext uri="{FF2B5EF4-FFF2-40B4-BE49-F238E27FC236}">
                <a16:creationId xmlns:a16="http://schemas.microsoft.com/office/drawing/2014/main" id="{9A19F741-3E29-44AF-8DAC-B73C8C0C5A3C}"/>
              </a:ext>
            </a:extLst>
          </p:cNvPr>
          <p:cNvSpPr/>
          <p:nvPr/>
        </p:nvSpPr>
        <p:spPr>
          <a:xfrm>
            <a:off x="1188046" y="3425405"/>
            <a:ext cx="4550302" cy="6437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สี่เหลี่ยมผืนผ้า 24">
            <a:extLst>
              <a:ext uri="{FF2B5EF4-FFF2-40B4-BE49-F238E27FC236}">
                <a16:creationId xmlns:a16="http://schemas.microsoft.com/office/drawing/2014/main" id="{6C61B74E-11BA-4363-9A1A-278D15EF5152}"/>
              </a:ext>
            </a:extLst>
          </p:cNvPr>
          <p:cNvSpPr/>
          <p:nvPr/>
        </p:nvSpPr>
        <p:spPr>
          <a:xfrm>
            <a:off x="317694" y="3425405"/>
            <a:ext cx="853753" cy="643732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3</a:t>
            </a:r>
            <a:endParaRPr lang="en-US" dirty="0"/>
          </a:p>
        </p:txBody>
      </p:sp>
      <p:sp>
        <p:nvSpPr>
          <p:cNvPr id="39" name="Google Shape;193;p12">
            <a:extLst>
              <a:ext uri="{FF2B5EF4-FFF2-40B4-BE49-F238E27FC236}">
                <a16:creationId xmlns:a16="http://schemas.microsoft.com/office/drawing/2014/main" id="{8A77BE0F-FAA1-42E7-9926-A4A8C7968DDC}"/>
              </a:ext>
            </a:extLst>
          </p:cNvPr>
          <p:cNvSpPr txBox="1">
            <a:spLocks/>
          </p:cNvSpPr>
          <p:nvPr/>
        </p:nvSpPr>
        <p:spPr>
          <a:xfrm>
            <a:off x="1230530" y="3461459"/>
            <a:ext cx="4207220" cy="79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การตรวจสอบภาพถ่ายดาวเทียมที่พร้อมใช้งานในช่วงเวลาที่กำหนด</a:t>
            </a:r>
            <a:endParaRPr lang="en-US" sz="1600" b="1" dirty="0">
              <a:solidFill>
                <a:schemeClr val="tx1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1" name="สี่เหลี่ยมผืนผ้า 23">
            <a:extLst>
              <a:ext uri="{FF2B5EF4-FFF2-40B4-BE49-F238E27FC236}">
                <a16:creationId xmlns:a16="http://schemas.microsoft.com/office/drawing/2014/main" id="{8BE85B4B-F7A1-428E-998A-268EFDB126AF}"/>
              </a:ext>
            </a:extLst>
          </p:cNvPr>
          <p:cNvSpPr/>
          <p:nvPr/>
        </p:nvSpPr>
        <p:spPr>
          <a:xfrm>
            <a:off x="1188046" y="4122073"/>
            <a:ext cx="4550302" cy="6437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สี่เหลี่ยมผืนผ้า 24">
            <a:extLst>
              <a:ext uri="{FF2B5EF4-FFF2-40B4-BE49-F238E27FC236}">
                <a16:creationId xmlns:a16="http://schemas.microsoft.com/office/drawing/2014/main" id="{CA494C60-F24A-4D2E-BA2A-D1EB5CDA940C}"/>
              </a:ext>
            </a:extLst>
          </p:cNvPr>
          <p:cNvSpPr/>
          <p:nvPr/>
        </p:nvSpPr>
        <p:spPr>
          <a:xfrm>
            <a:off x="317694" y="4122073"/>
            <a:ext cx="853753" cy="643732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4</a:t>
            </a:r>
            <a:endParaRPr lang="en-US" dirty="0"/>
          </a:p>
        </p:txBody>
      </p:sp>
      <p:sp>
        <p:nvSpPr>
          <p:cNvPr id="45" name="Google Shape;193;p12">
            <a:extLst>
              <a:ext uri="{FF2B5EF4-FFF2-40B4-BE49-F238E27FC236}">
                <a16:creationId xmlns:a16="http://schemas.microsoft.com/office/drawing/2014/main" id="{891B5E05-FDD1-4D94-992D-77FE80DF8B27}"/>
              </a:ext>
            </a:extLst>
          </p:cNvPr>
          <p:cNvSpPr txBox="1">
            <a:spLocks/>
          </p:cNvSpPr>
          <p:nvPr/>
        </p:nvSpPr>
        <p:spPr>
          <a:xfrm>
            <a:off x="1230530" y="4158127"/>
            <a:ext cx="4207220" cy="79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b="1" dirty="0"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การตรวจสอบภาพถ่ายดาวเทียมที่พร้อมใช้งานในช่วงเวลาที่กำหนด</a:t>
            </a:r>
            <a:endParaRPr lang="en-US" sz="1600" b="1" dirty="0">
              <a:solidFill>
                <a:schemeClr val="tx1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F675AC-A0FB-4CBD-BF78-761E3FED919B}"/>
              </a:ext>
            </a:extLst>
          </p:cNvPr>
          <p:cNvSpPr txBox="1"/>
          <p:nvPr/>
        </p:nvSpPr>
        <p:spPr>
          <a:xfrm>
            <a:off x="68580" y="730316"/>
            <a:ext cx="844776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tabLst/>
              <a:defRPr/>
            </a:pPr>
            <a:r>
              <a:rPr lang="en-US" sz="1600" b="1" dirty="0" err="1">
                <a:solidFill>
                  <a:srgbClr val="263248"/>
                </a:solidFill>
                <a:latin typeface="Roboto Condensed Light"/>
                <a:ea typeface="Roboto Condensed Light"/>
                <a:sym typeface="Roboto Condensed Light"/>
              </a:rPr>
              <a:t>Colab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 Condensed Light"/>
                <a:ea typeface="Roboto Condensed Light"/>
                <a:sym typeface="Roboto Condensed Light"/>
              </a:rPr>
              <a:t> : 01-dowload-sentinel.ipynb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Roboto Condensed Light"/>
              <a:ea typeface="Roboto Condensed Light"/>
              <a:sym typeface="Roboto Condensed Light"/>
            </a:endParaRPr>
          </a:p>
          <a:p>
            <a:pPr marL="1016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 Condensed Light"/>
                <a:ea typeface="Roboto Condensed Light"/>
                <a:sym typeface="Roboto Condensed Light"/>
              </a:rPr>
              <a:t>https://colab.research.google.com/drive/10XYKInKVT37XRNN17xf-LLDR7iDlPwK0?authuser=1#scrollTo=epWgB33BRpYu</a:t>
            </a:r>
          </a:p>
        </p:txBody>
      </p:sp>
    </p:spTree>
    <p:extLst>
      <p:ext uri="{BB962C8B-B14F-4D97-AF65-F5344CB8AC3E}">
        <p14:creationId xmlns:p14="http://schemas.microsoft.com/office/powerpoint/2010/main" val="2097233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05BB1-0A44-459D-858A-49733349E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000" dirty="0"/>
              <a:t>การนำเข้า</a:t>
            </a:r>
            <a:r>
              <a:rPr lang="th-TH" dirty="0"/>
              <a:t>ขอบเขต</a:t>
            </a:r>
            <a:r>
              <a:rPr lang="th-TH" sz="2000" dirty="0"/>
              <a:t>พื้นที่เพื่อใช้ในการค้นหาภาพถ่าย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ED97A-BD21-4614-A900-8A986A1736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281FA1-FE13-406F-BD86-5ED3DFA08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" y="1236249"/>
            <a:ext cx="6087852" cy="381448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AFDF284-2A8D-4682-95FD-556A0D3CC951}"/>
              </a:ext>
            </a:extLst>
          </p:cNvPr>
          <p:cNvSpPr/>
          <p:nvPr/>
        </p:nvSpPr>
        <p:spPr>
          <a:xfrm>
            <a:off x="1727797" y="1477617"/>
            <a:ext cx="226899" cy="1987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E72A3E-BEC0-4DC0-B95B-9E31DC30D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734" y="347610"/>
            <a:ext cx="1958213" cy="1527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260ED7-6F72-43DB-BB27-FC1D09927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231" y="2391853"/>
            <a:ext cx="1958213" cy="69608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75BB5B8-12D7-4B3C-91D7-4561B3FA3345}"/>
              </a:ext>
            </a:extLst>
          </p:cNvPr>
          <p:cNvSpPr/>
          <p:nvPr/>
        </p:nvSpPr>
        <p:spPr>
          <a:xfrm>
            <a:off x="7803730" y="1202879"/>
            <a:ext cx="905360" cy="1987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B50ED1-BBD8-4ABA-A656-1EAE026D3C56}"/>
              </a:ext>
            </a:extLst>
          </p:cNvPr>
          <p:cNvSpPr txBox="1"/>
          <p:nvPr/>
        </p:nvSpPr>
        <p:spPr>
          <a:xfrm>
            <a:off x="2017600" y="1158775"/>
            <a:ext cx="284052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8817A21-128F-494C-9428-656D2129E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599" y="1812016"/>
            <a:ext cx="2036540" cy="243695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6656E60-F9B5-46C1-A856-969E6E9EF670}"/>
              </a:ext>
            </a:extLst>
          </p:cNvPr>
          <p:cNvSpPr/>
          <p:nvPr/>
        </p:nvSpPr>
        <p:spPr>
          <a:xfrm>
            <a:off x="5491414" y="3048334"/>
            <a:ext cx="581261" cy="218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998155-806A-4597-A92C-C70FEBC0EE56}"/>
              </a:ext>
            </a:extLst>
          </p:cNvPr>
          <p:cNvSpPr txBox="1"/>
          <p:nvPr/>
        </p:nvSpPr>
        <p:spPr>
          <a:xfrm>
            <a:off x="3761085" y="1203669"/>
            <a:ext cx="1399742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 </a:t>
            </a:r>
            <a:r>
              <a:rPr lang="th-TH" dirty="0"/>
              <a:t>กำหนดขอบเขต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53F5FA-02D7-4D59-B287-929A497D6FE9}"/>
              </a:ext>
            </a:extLst>
          </p:cNvPr>
          <p:cNvSpPr txBox="1"/>
          <p:nvPr/>
        </p:nvSpPr>
        <p:spPr>
          <a:xfrm>
            <a:off x="6527570" y="3360288"/>
            <a:ext cx="2488182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 </a:t>
            </a:r>
            <a:r>
              <a:rPr lang="th-TH" dirty="0"/>
              <a:t>บันทึกออกมาใน</a:t>
            </a:r>
            <a:r>
              <a:rPr lang="en-US" dirty="0"/>
              <a:t> Format .KML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AA9429C-6799-44F6-9BA4-675314574CD5}"/>
              </a:ext>
            </a:extLst>
          </p:cNvPr>
          <p:cNvCxnSpPr>
            <a:cxnSpLocks/>
          </p:cNvCxnSpPr>
          <p:nvPr/>
        </p:nvCxnSpPr>
        <p:spPr>
          <a:xfrm>
            <a:off x="7551939" y="2001078"/>
            <a:ext cx="0" cy="337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280446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F3F3F3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5459</TotalTime>
  <Words>481</Words>
  <Application>Microsoft Office PowerPoint</Application>
  <PresentationFormat>On-screen Show (16:9)</PresentationFormat>
  <Paragraphs>105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Roboto Condensed Light</vt:lpstr>
      <vt:lpstr>Arvo</vt:lpstr>
      <vt:lpstr>TH Sarabun New</vt:lpstr>
      <vt:lpstr>Arial</vt:lpstr>
      <vt:lpstr>Roboto Condensed</vt:lpstr>
      <vt:lpstr>Salerio template</vt:lpstr>
      <vt:lpstr>OpenRS Google Colab Manual</vt:lpstr>
      <vt:lpstr>Create Shortcut of “openrs-data”  to My Google Drive</vt:lpstr>
      <vt:lpstr>How to use</vt:lpstr>
      <vt:lpstr>How to use (2)</vt:lpstr>
      <vt:lpstr>How to use (3)</vt:lpstr>
      <vt:lpstr>Verify "openrs-data” is exists in  directory on google drive</vt:lpstr>
      <vt:lpstr>29OCT2020 : TOPIC 1</vt:lpstr>
      <vt:lpstr>PowerPoint Presentation</vt:lpstr>
      <vt:lpstr>การนำเข้าขอบเขตพื้นที่เพื่อใช้ในการค้นหาภาพถ่าย</vt:lpstr>
      <vt:lpstr>GIS File Format Vector</vt:lpstr>
      <vt:lpstr>29OCT2020 : TOPIC 2</vt:lpstr>
      <vt:lpstr>PowerPoint Presentation</vt:lpstr>
      <vt:lpstr>Sentinel-2 indices</vt:lpstr>
      <vt:lpstr>Find area with raster</vt:lpstr>
      <vt:lpstr>PowerPoint Presentation</vt:lpstr>
      <vt:lpstr>THANK YOU 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 TITLE</dc:title>
  <dc:creator>Thirawat</dc:creator>
  <cp:lastModifiedBy>Isara Chaowuttisuk</cp:lastModifiedBy>
  <cp:revision>278</cp:revision>
  <dcterms:modified xsi:type="dcterms:W3CDTF">2020-10-28T19:13:05Z</dcterms:modified>
</cp:coreProperties>
</file>